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335" r:id="rId5"/>
    <p:sldId id="336" r:id="rId6"/>
    <p:sldId id="366" r:id="rId7"/>
    <p:sldId id="349" r:id="rId8"/>
    <p:sldId id="350" r:id="rId9"/>
    <p:sldId id="364" r:id="rId10"/>
    <p:sldId id="351" r:id="rId11"/>
    <p:sldId id="365" r:id="rId12"/>
    <p:sldId id="354" r:id="rId13"/>
    <p:sldId id="347" r:id="rId1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1C76742-77A0-8011-6146-4FCD6AF167D1}" name="Taylor Morris" initials="TM" userId="S::tmorris@hlpwlaw.com::ce5b4b5e-0883-41fe-9f38-a4f9ba4358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479" autoAdjust="0"/>
  </p:normalViewPr>
  <p:slideViewPr>
    <p:cSldViewPr snapToGrid="0">
      <p:cViewPr varScale="1">
        <p:scale>
          <a:sx n="59" d="100"/>
          <a:sy n="59" d="100"/>
        </p:scale>
        <p:origin x="964" y="52"/>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C09CF-5D6A-4508-AB1B-E8BC206BFB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8A01137-4410-4A3B-B803-D73BE7EC35B8}">
      <dgm:prSet phldrT="[Text]"/>
      <dgm:spPr/>
      <dgm:t>
        <a:bodyPr/>
        <a:lstStyle/>
        <a:p>
          <a:pPr>
            <a:lnSpc>
              <a:spcPct val="100000"/>
            </a:lnSpc>
          </a:pPr>
          <a:r>
            <a:rPr lang="en-US" b="1" dirty="0"/>
            <a:t>PROS</a:t>
          </a:r>
        </a:p>
      </dgm:t>
    </dgm:pt>
    <dgm:pt modelId="{7D5C5C5C-C9F6-4822-AB8A-0464E22308A7}" type="parTrans" cxnId="{46D21228-78E3-489D-8895-03EA0F52C05C}">
      <dgm:prSet/>
      <dgm:spPr/>
      <dgm:t>
        <a:bodyPr/>
        <a:lstStyle/>
        <a:p>
          <a:endParaRPr lang="en-US"/>
        </a:p>
      </dgm:t>
    </dgm:pt>
    <dgm:pt modelId="{FF8E4E37-07CD-482C-ACFA-3B63C6FB4D50}" type="sibTrans" cxnId="{46D21228-78E3-489D-8895-03EA0F52C05C}">
      <dgm:prSet/>
      <dgm:spPr/>
      <dgm:t>
        <a:bodyPr/>
        <a:lstStyle/>
        <a:p>
          <a:endParaRPr lang="en-US"/>
        </a:p>
      </dgm:t>
    </dgm:pt>
    <dgm:pt modelId="{E0799A71-B63F-4DF0-8EE2-94227E2F60A7}">
      <dgm:prSet phldrT="[Text]"/>
      <dgm:spPr/>
      <dgm:t>
        <a:bodyPr/>
        <a:lstStyle/>
        <a:p>
          <a:pPr>
            <a:lnSpc>
              <a:spcPct val="100000"/>
            </a:lnSpc>
            <a:buFont typeface="Arial" panose="020B0604020202020204" pitchFamily="34" charset="0"/>
            <a:buChar char="•"/>
          </a:pPr>
          <a:r>
            <a:rPr lang="en-US" dirty="0"/>
            <a:t>Straightforward, primary focus on lowest price. </a:t>
          </a:r>
        </a:p>
        <a:p>
          <a:pPr>
            <a:lnSpc>
              <a:spcPct val="100000"/>
            </a:lnSpc>
            <a:buNone/>
          </a:pPr>
          <a:endParaRPr lang="en-US" dirty="0"/>
        </a:p>
      </dgm:t>
    </dgm:pt>
    <dgm:pt modelId="{148C528D-6010-4935-86D8-9B80B59433C6}" type="parTrans" cxnId="{43433225-8925-448B-8AAD-D825934AA584}">
      <dgm:prSet/>
      <dgm:spPr/>
      <dgm:t>
        <a:bodyPr/>
        <a:lstStyle/>
        <a:p>
          <a:endParaRPr lang="en-US"/>
        </a:p>
      </dgm:t>
    </dgm:pt>
    <dgm:pt modelId="{834DEE87-6549-43FC-88BF-FC392D8F22FE}" type="sibTrans" cxnId="{43433225-8925-448B-8AAD-D825934AA584}">
      <dgm:prSet/>
      <dgm:spPr/>
      <dgm:t>
        <a:bodyPr/>
        <a:lstStyle/>
        <a:p>
          <a:endParaRPr lang="en-US"/>
        </a:p>
      </dgm:t>
    </dgm:pt>
    <dgm:pt modelId="{998E7B25-273E-4358-B413-98CBBEEDF867}">
      <dgm:prSet phldrT="[Text]"/>
      <dgm:spPr/>
      <dgm:t>
        <a:bodyPr/>
        <a:lstStyle/>
        <a:p>
          <a:pPr>
            <a:lnSpc>
              <a:spcPct val="100000"/>
            </a:lnSpc>
          </a:pPr>
          <a:r>
            <a:rPr lang="en-US" b="1" dirty="0"/>
            <a:t>CONS</a:t>
          </a:r>
        </a:p>
      </dgm:t>
    </dgm:pt>
    <dgm:pt modelId="{B9ED5D5B-CD3D-419C-9FA7-EC09E5CB1863}" type="parTrans" cxnId="{DD1D2347-AE21-413A-A18E-76CFBA3CAB53}">
      <dgm:prSet/>
      <dgm:spPr/>
      <dgm:t>
        <a:bodyPr/>
        <a:lstStyle/>
        <a:p>
          <a:endParaRPr lang="en-US"/>
        </a:p>
      </dgm:t>
    </dgm:pt>
    <dgm:pt modelId="{998C8C39-5A96-4C37-A799-D7E574B42D29}" type="sibTrans" cxnId="{DD1D2347-AE21-413A-A18E-76CFBA3CAB53}">
      <dgm:prSet/>
      <dgm:spPr/>
      <dgm:t>
        <a:bodyPr/>
        <a:lstStyle/>
        <a:p>
          <a:endParaRPr lang="en-US"/>
        </a:p>
      </dgm:t>
    </dgm:pt>
    <dgm:pt modelId="{3BE065C7-B075-4C3B-AC57-A60CD731C7BD}">
      <dgm:prSet phldrT="[Text]"/>
      <dgm:spPr/>
      <dgm:t>
        <a:bodyPr/>
        <a:lstStyle/>
        <a:p>
          <a:pPr>
            <a:lnSpc>
              <a:spcPct val="100000"/>
            </a:lnSpc>
          </a:pPr>
          <a:r>
            <a:rPr lang="en-US" dirty="0"/>
            <a:t>Does not consider other technical factors, not very flexible </a:t>
          </a:r>
        </a:p>
      </dgm:t>
    </dgm:pt>
    <dgm:pt modelId="{C0FC1695-52FC-4D41-904F-FE632F3076FD}" type="parTrans" cxnId="{26075AB9-915E-4566-87D1-D4021A954BF4}">
      <dgm:prSet/>
      <dgm:spPr/>
      <dgm:t>
        <a:bodyPr/>
        <a:lstStyle/>
        <a:p>
          <a:endParaRPr lang="en-US"/>
        </a:p>
      </dgm:t>
    </dgm:pt>
    <dgm:pt modelId="{CD1E52F1-4000-46CD-AD75-6285FE615175}" type="sibTrans" cxnId="{26075AB9-915E-4566-87D1-D4021A954BF4}">
      <dgm:prSet/>
      <dgm:spPr/>
      <dgm:t>
        <a:bodyPr/>
        <a:lstStyle/>
        <a:p>
          <a:endParaRPr lang="en-US"/>
        </a:p>
      </dgm:t>
    </dgm:pt>
    <dgm:pt modelId="{5BEC7C6B-A58F-4D32-B673-E8C136185BAD}" type="pres">
      <dgm:prSet presAssocID="{304C09CF-5D6A-4508-AB1B-E8BC206BFBC0}" presName="vert0" presStyleCnt="0">
        <dgm:presLayoutVars>
          <dgm:dir/>
          <dgm:animOne val="branch"/>
          <dgm:animLvl val="lvl"/>
        </dgm:presLayoutVars>
      </dgm:prSet>
      <dgm:spPr/>
    </dgm:pt>
    <dgm:pt modelId="{C568DBFC-3183-4FFF-A34E-7D62B8ABDE3D}" type="pres">
      <dgm:prSet presAssocID="{C8A01137-4410-4A3B-B803-D73BE7EC35B8}" presName="thickLine" presStyleLbl="alignNode1" presStyleIdx="0" presStyleCnt="2" custLinFactNeighborX="-27811" custLinFactNeighborY="55"/>
      <dgm:spPr/>
    </dgm:pt>
    <dgm:pt modelId="{F516FCD4-BFA5-4B8D-A109-C0F36E08E1F8}" type="pres">
      <dgm:prSet presAssocID="{C8A01137-4410-4A3B-B803-D73BE7EC35B8}" presName="horz1" presStyleCnt="0"/>
      <dgm:spPr/>
    </dgm:pt>
    <dgm:pt modelId="{3E2B8C2C-C2DF-4CD4-9987-1DB5AAA3D815}" type="pres">
      <dgm:prSet presAssocID="{C8A01137-4410-4A3B-B803-D73BE7EC35B8}" presName="tx1" presStyleLbl="revTx" presStyleIdx="0" presStyleCnt="4"/>
      <dgm:spPr/>
    </dgm:pt>
    <dgm:pt modelId="{E7A0B585-CD29-4CB4-88E4-2D10D643C443}" type="pres">
      <dgm:prSet presAssocID="{C8A01137-4410-4A3B-B803-D73BE7EC35B8}" presName="vert1" presStyleCnt="0"/>
      <dgm:spPr/>
    </dgm:pt>
    <dgm:pt modelId="{C7C1E4D8-F2F4-434F-AB47-8C1FB5F83919}" type="pres">
      <dgm:prSet presAssocID="{E0799A71-B63F-4DF0-8EE2-94227E2F60A7}" presName="vertSpace2a" presStyleCnt="0"/>
      <dgm:spPr/>
    </dgm:pt>
    <dgm:pt modelId="{1CA19910-05A9-41F2-9D65-F638993FD902}" type="pres">
      <dgm:prSet presAssocID="{E0799A71-B63F-4DF0-8EE2-94227E2F60A7}" presName="horz2" presStyleCnt="0"/>
      <dgm:spPr/>
    </dgm:pt>
    <dgm:pt modelId="{48F33605-EC01-46D7-80F2-02D17F20C4F2}" type="pres">
      <dgm:prSet presAssocID="{E0799A71-B63F-4DF0-8EE2-94227E2F60A7}" presName="horzSpace2" presStyleCnt="0"/>
      <dgm:spPr/>
    </dgm:pt>
    <dgm:pt modelId="{99FBF316-E951-4316-BFC9-8B05876ABB4B}" type="pres">
      <dgm:prSet presAssocID="{E0799A71-B63F-4DF0-8EE2-94227E2F60A7}" presName="tx2" presStyleLbl="revTx" presStyleIdx="1" presStyleCnt="4"/>
      <dgm:spPr/>
    </dgm:pt>
    <dgm:pt modelId="{41E3B858-A687-4DC8-B25C-F8B270AB5AA3}" type="pres">
      <dgm:prSet presAssocID="{E0799A71-B63F-4DF0-8EE2-94227E2F60A7}" presName="vert2" presStyleCnt="0"/>
      <dgm:spPr/>
    </dgm:pt>
    <dgm:pt modelId="{95954EC0-0334-4324-A14C-67162D29222D}" type="pres">
      <dgm:prSet presAssocID="{E0799A71-B63F-4DF0-8EE2-94227E2F60A7}" presName="thinLine2b" presStyleLbl="callout" presStyleIdx="0" presStyleCnt="2"/>
      <dgm:spPr/>
    </dgm:pt>
    <dgm:pt modelId="{B306DC57-277D-4FD0-8FFA-75F2494E977E}" type="pres">
      <dgm:prSet presAssocID="{E0799A71-B63F-4DF0-8EE2-94227E2F60A7}" presName="vertSpace2b" presStyleCnt="0"/>
      <dgm:spPr/>
    </dgm:pt>
    <dgm:pt modelId="{6F630F80-2053-480F-89D3-00656C8B56D7}" type="pres">
      <dgm:prSet presAssocID="{998E7B25-273E-4358-B413-98CBBEEDF867}" presName="thickLine" presStyleLbl="alignNode1" presStyleIdx="1" presStyleCnt="2"/>
      <dgm:spPr/>
    </dgm:pt>
    <dgm:pt modelId="{5373F166-AD5B-4CB0-A805-670E3F93703B}" type="pres">
      <dgm:prSet presAssocID="{998E7B25-273E-4358-B413-98CBBEEDF867}" presName="horz1" presStyleCnt="0"/>
      <dgm:spPr/>
    </dgm:pt>
    <dgm:pt modelId="{013F2B53-5C8D-44DB-ADF1-7F1693909469}" type="pres">
      <dgm:prSet presAssocID="{998E7B25-273E-4358-B413-98CBBEEDF867}" presName="tx1" presStyleLbl="revTx" presStyleIdx="2" presStyleCnt="4"/>
      <dgm:spPr/>
    </dgm:pt>
    <dgm:pt modelId="{82D36AD7-AC7F-4A09-9F25-B6BC834C8C9A}" type="pres">
      <dgm:prSet presAssocID="{998E7B25-273E-4358-B413-98CBBEEDF867}" presName="vert1" presStyleCnt="0"/>
      <dgm:spPr/>
    </dgm:pt>
    <dgm:pt modelId="{105F9D27-7C27-4151-B62E-75A0A47D35A6}" type="pres">
      <dgm:prSet presAssocID="{3BE065C7-B075-4C3B-AC57-A60CD731C7BD}" presName="vertSpace2a" presStyleCnt="0"/>
      <dgm:spPr/>
    </dgm:pt>
    <dgm:pt modelId="{E85CE48E-56C9-43BB-8A77-8091BB765B30}" type="pres">
      <dgm:prSet presAssocID="{3BE065C7-B075-4C3B-AC57-A60CD731C7BD}" presName="horz2" presStyleCnt="0"/>
      <dgm:spPr/>
    </dgm:pt>
    <dgm:pt modelId="{C7A52CE9-7F32-4D02-B12E-C6646CA64A12}" type="pres">
      <dgm:prSet presAssocID="{3BE065C7-B075-4C3B-AC57-A60CD731C7BD}" presName="horzSpace2" presStyleCnt="0"/>
      <dgm:spPr/>
    </dgm:pt>
    <dgm:pt modelId="{953FB36C-25A8-4F99-A322-B68611EDD77C}" type="pres">
      <dgm:prSet presAssocID="{3BE065C7-B075-4C3B-AC57-A60CD731C7BD}" presName="tx2" presStyleLbl="revTx" presStyleIdx="3" presStyleCnt="4"/>
      <dgm:spPr/>
    </dgm:pt>
    <dgm:pt modelId="{5A126160-083B-4AA8-BACC-575DFCFFFB88}" type="pres">
      <dgm:prSet presAssocID="{3BE065C7-B075-4C3B-AC57-A60CD731C7BD}" presName="vert2" presStyleCnt="0"/>
      <dgm:spPr/>
    </dgm:pt>
    <dgm:pt modelId="{265F4B3C-4561-4D44-95AB-42278BE6B2DD}" type="pres">
      <dgm:prSet presAssocID="{3BE065C7-B075-4C3B-AC57-A60CD731C7BD}" presName="thinLine2b" presStyleLbl="callout" presStyleIdx="1" presStyleCnt="2"/>
      <dgm:spPr/>
    </dgm:pt>
    <dgm:pt modelId="{F434AE3C-1801-4E23-9E4F-75C6C19E3ED2}" type="pres">
      <dgm:prSet presAssocID="{3BE065C7-B075-4C3B-AC57-A60CD731C7BD}" presName="vertSpace2b" presStyleCnt="0"/>
      <dgm:spPr/>
    </dgm:pt>
  </dgm:ptLst>
  <dgm:cxnLst>
    <dgm:cxn modelId="{5F36F421-2800-4FCB-8644-1ACBCCC73250}" type="presOf" srcId="{998E7B25-273E-4358-B413-98CBBEEDF867}" destId="{013F2B53-5C8D-44DB-ADF1-7F1693909469}" srcOrd="0" destOrd="0" presId="urn:microsoft.com/office/officeart/2008/layout/LinedList"/>
    <dgm:cxn modelId="{43433225-8925-448B-8AAD-D825934AA584}" srcId="{C8A01137-4410-4A3B-B803-D73BE7EC35B8}" destId="{E0799A71-B63F-4DF0-8EE2-94227E2F60A7}" srcOrd="0" destOrd="0" parTransId="{148C528D-6010-4935-86D8-9B80B59433C6}" sibTransId="{834DEE87-6549-43FC-88BF-FC392D8F22FE}"/>
    <dgm:cxn modelId="{46D21228-78E3-489D-8895-03EA0F52C05C}" srcId="{304C09CF-5D6A-4508-AB1B-E8BC206BFBC0}" destId="{C8A01137-4410-4A3B-B803-D73BE7EC35B8}" srcOrd="0" destOrd="0" parTransId="{7D5C5C5C-C9F6-4822-AB8A-0464E22308A7}" sibTransId="{FF8E4E37-07CD-482C-ACFA-3B63C6FB4D50}"/>
    <dgm:cxn modelId="{DD1D2347-AE21-413A-A18E-76CFBA3CAB53}" srcId="{304C09CF-5D6A-4508-AB1B-E8BC206BFBC0}" destId="{998E7B25-273E-4358-B413-98CBBEEDF867}" srcOrd="1" destOrd="0" parTransId="{B9ED5D5B-CD3D-419C-9FA7-EC09E5CB1863}" sibTransId="{998C8C39-5A96-4C37-A799-D7E574B42D29}"/>
    <dgm:cxn modelId="{EB4DB368-5B17-4313-A3CB-91833ECB2FAE}" type="presOf" srcId="{3BE065C7-B075-4C3B-AC57-A60CD731C7BD}" destId="{953FB36C-25A8-4F99-A322-B68611EDD77C}" srcOrd="0" destOrd="0" presId="urn:microsoft.com/office/officeart/2008/layout/LinedList"/>
    <dgm:cxn modelId="{70D3937E-E21D-4D0F-B190-16B5B8D6F86E}" type="presOf" srcId="{E0799A71-B63F-4DF0-8EE2-94227E2F60A7}" destId="{99FBF316-E951-4316-BFC9-8B05876ABB4B}" srcOrd="0" destOrd="0" presId="urn:microsoft.com/office/officeart/2008/layout/LinedList"/>
    <dgm:cxn modelId="{E403AD95-E2B5-4EA5-9665-2174ACC65B3B}" type="presOf" srcId="{C8A01137-4410-4A3B-B803-D73BE7EC35B8}" destId="{3E2B8C2C-C2DF-4CD4-9987-1DB5AAA3D815}" srcOrd="0" destOrd="0" presId="urn:microsoft.com/office/officeart/2008/layout/LinedList"/>
    <dgm:cxn modelId="{26075AB9-915E-4566-87D1-D4021A954BF4}" srcId="{998E7B25-273E-4358-B413-98CBBEEDF867}" destId="{3BE065C7-B075-4C3B-AC57-A60CD731C7BD}" srcOrd="0" destOrd="0" parTransId="{C0FC1695-52FC-4D41-904F-FE632F3076FD}" sibTransId="{CD1E52F1-4000-46CD-AD75-6285FE615175}"/>
    <dgm:cxn modelId="{D80F16C8-A289-428F-B65A-D6CA38434D93}" type="presOf" srcId="{304C09CF-5D6A-4508-AB1B-E8BC206BFBC0}" destId="{5BEC7C6B-A58F-4D32-B673-E8C136185BAD}" srcOrd="0" destOrd="0" presId="urn:microsoft.com/office/officeart/2008/layout/LinedList"/>
    <dgm:cxn modelId="{32D96BCB-2FD8-448B-9D1C-7933D67E63DE}" type="presParOf" srcId="{5BEC7C6B-A58F-4D32-B673-E8C136185BAD}" destId="{C568DBFC-3183-4FFF-A34E-7D62B8ABDE3D}" srcOrd="0" destOrd="0" presId="urn:microsoft.com/office/officeart/2008/layout/LinedList"/>
    <dgm:cxn modelId="{C6EF2584-8ADA-4E74-9EF3-DBE5D2DCC7A0}" type="presParOf" srcId="{5BEC7C6B-A58F-4D32-B673-E8C136185BAD}" destId="{F516FCD4-BFA5-4B8D-A109-C0F36E08E1F8}" srcOrd="1" destOrd="0" presId="urn:microsoft.com/office/officeart/2008/layout/LinedList"/>
    <dgm:cxn modelId="{C7C84B6F-E943-498E-998D-108FE1070CD7}" type="presParOf" srcId="{F516FCD4-BFA5-4B8D-A109-C0F36E08E1F8}" destId="{3E2B8C2C-C2DF-4CD4-9987-1DB5AAA3D815}" srcOrd="0" destOrd="0" presId="urn:microsoft.com/office/officeart/2008/layout/LinedList"/>
    <dgm:cxn modelId="{2D3F3D9E-4E9B-422C-92DE-38FCC64D38AB}" type="presParOf" srcId="{F516FCD4-BFA5-4B8D-A109-C0F36E08E1F8}" destId="{E7A0B585-CD29-4CB4-88E4-2D10D643C443}" srcOrd="1" destOrd="0" presId="urn:microsoft.com/office/officeart/2008/layout/LinedList"/>
    <dgm:cxn modelId="{2A4D731F-8C18-43E1-AA2D-7800CAC17FD6}" type="presParOf" srcId="{E7A0B585-CD29-4CB4-88E4-2D10D643C443}" destId="{C7C1E4D8-F2F4-434F-AB47-8C1FB5F83919}" srcOrd="0" destOrd="0" presId="urn:microsoft.com/office/officeart/2008/layout/LinedList"/>
    <dgm:cxn modelId="{C1332972-4B20-4E53-B444-20ED89CE8D1A}" type="presParOf" srcId="{E7A0B585-CD29-4CB4-88E4-2D10D643C443}" destId="{1CA19910-05A9-41F2-9D65-F638993FD902}" srcOrd="1" destOrd="0" presId="urn:microsoft.com/office/officeart/2008/layout/LinedList"/>
    <dgm:cxn modelId="{7F855AD2-A5E6-401F-AE1B-7A13635C0013}" type="presParOf" srcId="{1CA19910-05A9-41F2-9D65-F638993FD902}" destId="{48F33605-EC01-46D7-80F2-02D17F20C4F2}" srcOrd="0" destOrd="0" presId="urn:microsoft.com/office/officeart/2008/layout/LinedList"/>
    <dgm:cxn modelId="{1520718E-6DD0-4DA8-97E6-8172290D220F}" type="presParOf" srcId="{1CA19910-05A9-41F2-9D65-F638993FD902}" destId="{99FBF316-E951-4316-BFC9-8B05876ABB4B}" srcOrd="1" destOrd="0" presId="urn:microsoft.com/office/officeart/2008/layout/LinedList"/>
    <dgm:cxn modelId="{EA7CF999-3E70-4009-B7F1-5BCC5E472D32}" type="presParOf" srcId="{1CA19910-05A9-41F2-9D65-F638993FD902}" destId="{41E3B858-A687-4DC8-B25C-F8B270AB5AA3}" srcOrd="2" destOrd="0" presId="urn:microsoft.com/office/officeart/2008/layout/LinedList"/>
    <dgm:cxn modelId="{4E8D0C42-6CDA-4DB8-873B-C75E78748BA3}" type="presParOf" srcId="{E7A0B585-CD29-4CB4-88E4-2D10D643C443}" destId="{95954EC0-0334-4324-A14C-67162D29222D}" srcOrd="2" destOrd="0" presId="urn:microsoft.com/office/officeart/2008/layout/LinedList"/>
    <dgm:cxn modelId="{41067502-0EAF-4C4B-941E-BC7EE5E2D1FE}" type="presParOf" srcId="{E7A0B585-CD29-4CB4-88E4-2D10D643C443}" destId="{B306DC57-277D-4FD0-8FFA-75F2494E977E}" srcOrd="3" destOrd="0" presId="urn:microsoft.com/office/officeart/2008/layout/LinedList"/>
    <dgm:cxn modelId="{30F8FF4C-569E-470A-8213-425D4FE82357}" type="presParOf" srcId="{5BEC7C6B-A58F-4D32-B673-E8C136185BAD}" destId="{6F630F80-2053-480F-89D3-00656C8B56D7}" srcOrd="2" destOrd="0" presId="urn:microsoft.com/office/officeart/2008/layout/LinedList"/>
    <dgm:cxn modelId="{6CA48FFB-D042-4013-9842-8C9FB3B824E7}" type="presParOf" srcId="{5BEC7C6B-A58F-4D32-B673-E8C136185BAD}" destId="{5373F166-AD5B-4CB0-A805-670E3F93703B}" srcOrd="3" destOrd="0" presId="urn:microsoft.com/office/officeart/2008/layout/LinedList"/>
    <dgm:cxn modelId="{2CBB199B-19DF-42B8-B5AC-3C5627336212}" type="presParOf" srcId="{5373F166-AD5B-4CB0-A805-670E3F93703B}" destId="{013F2B53-5C8D-44DB-ADF1-7F1693909469}" srcOrd="0" destOrd="0" presId="urn:microsoft.com/office/officeart/2008/layout/LinedList"/>
    <dgm:cxn modelId="{521A582B-5464-444D-BBE7-C374A2C3483D}" type="presParOf" srcId="{5373F166-AD5B-4CB0-A805-670E3F93703B}" destId="{82D36AD7-AC7F-4A09-9F25-B6BC834C8C9A}" srcOrd="1" destOrd="0" presId="urn:microsoft.com/office/officeart/2008/layout/LinedList"/>
    <dgm:cxn modelId="{F455C98C-1BF1-443D-A259-9F79DC1E05A4}" type="presParOf" srcId="{82D36AD7-AC7F-4A09-9F25-B6BC834C8C9A}" destId="{105F9D27-7C27-4151-B62E-75A0A47D35A6}" srcOrd="0" destOrd="0" presId="urn:microsoft.com/office/officeart/2008/layout/LinedList"/>
    <dgm:cxn modelId="{498C996E-FCDC-4721-82A8-657F069A7B5E}" type="presParOf" srcId="{82D36AD7-AC7F-4A09-9F25-B6BC834C8C9A}" destId="{E85CE48E-56C9-43BB-8A77-8091BB765B30}" srcOrd="1" destOrd="0" presId="urn:microsoft.com/office/officeart/2008/layout/LinedList"/>
    <dgm:cxn modelId="{4E9D512B-4415-4601-A6FB-2C3AAE3EE440}" type="presParOf" srcId="{E85CE48E-56C9-43BB-8A77-8091BB765B30}" destId="{C7A52CE9-7F32-4D02-B12E-C6646CA64A12}" srcOrd="0" destOrd="0" presId="urn:microsoft.com/office/officeart/2008/layout/LinedList"/>
    <dgm:cxn modelId="{F3BE49E7-5A67-479C-92AB-0AB6BBE2C5CF}" type="presParOf" srcId="{E85CE48E-56C9-43BB-8A77-8091BB765B30}" destId="{953FB36C-25A8-4F99-A322-B68611EDD77C}" srcOrd="1" destOrd="0" presId="urn:microsoft.com/office/officeart/2008/layout/LinedList"/>
    <dgm:cxn modelId="{F8D62492-143F-4695-9B8A-79EB73E5807F}" type="presParOf" srcId="{E85CE48E-56C9-43BB-8A77-8091BB765B30}" destId="{5A126160-083B-4AA8-BACC-575DFCFFFB88}" srcOrd="2" destOrd="0" presId="urn:microsoft.com/office/officeart/2008/layout/LinedList"/>
    <dgm:cxn modelId="{D216FD54-1089-4988-B755-CF7A34DA24FD}" type="presParOf" srcId="{82D36AD7-AC7F-4A09-9F25-B6BC834C8C9A}" destId="{265F4B3C-4561-4D44-95AB-42278BE6B2DD}" srcOrd="2" destOrd="0" presId="urn:microsoft.com/office/officeart/2008/layout/LinedList"/>
    <dgm:cxn modelId="{AA640A37-5595-45FB-B9B5-A27B1E07CACD}" type="presParOf" srcId="{82D36AD7-AC7F-4A09-9F25-B6BC834C8C9A}" destId="{F434AE3C-1801-4E23-9E4F-75C6C19E3ED2}"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C09CF-5D6A-4508-AB1B-E8BC206BFB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8A01137-4410-4A3B-B803-D73BE7EC35B8}">
      <dgm:prSet phldrT="[Text]"/>
      <dgm:spPr/>
      <dgm:t>
        <a:bodyPr/>
        <a:lstStyle/>
        <a:p>
          <a:pPr>
            <a:lnSpc>
              <a:spcPct val="100000"/>
            </a:lnSpc>
          </a:pPr>
          <a:r>
            <a:rPr lang="en-US" b="1" dirty="0"/>
            <a:t>PROS</a:t>
          </a:r>
        </a:p>
      </dgm:t>
    </dgm:pt>
    <dgm:pt modelId="{7D5C5C5C-C9F6-4822-AB8A-0464E22308A7}" type="parTrans" cxnId="{46D21228-78E3-489D-8895-03EA0F52C05C}">
      <dgm:prSet/>
      <dgm:spPr/>
      <dgm:t>
        <a:bodyPr/>
        <a:lstStyle/>
        <a:p>
          <a:endParaRPr lang="en-US"/>
        </a:p>
      </dgm:t>
    </dgm:pt>
    <dgm:pt modelId="{FF8E4E37-07CD-482C-ACFA-3B63C6FB4D50}" type="sibTrans" cxnId="{46D21228-78E3-489D-8895-03EA0F52C05C}">
      <dgm:prSet/>
      <dgm:spPr/>
      <dgm:t>
        <a:bodyPr/>
        <a:lstStyle/>
        <a:p>
          <a:endParaRPr lang="en-US"/>
        </a:p>
      </dgm:t>
    </dgm:pt>
    <dgm:pt modelId="{E0799A71-B63F-4DF0-8EE2-94227E2F60A7}">
      <dgm:prSet phldrT="[Text]"/>
      <dgm:spPr/>
      <dgm:t>
        <a:bodyPr/>
        <a:lstStyle/>
        <a:p>
          <a:pPr>
            <a:lnSpc>
              <a:spcPct val="100000"/>
            </a:lnSpc>
            <a:buFont typeface="Arial" panose="020B0604020202020204" pitchFamily="34" charset="0"/>
            <a:buChar char="•"/>
          </a:pPr>
          <a:r>
            <a:rPr lang="en-US" dirty="0"/>
            <a:t>More flexible, considers technical merit </a:t>
          </a:r>
        </a:p>
        <a:p>
          <a:pPr>
            <a:lnSpc>
              <a:spcPct val="100000"/>
            </a:lnSpc>
            <a:buNone/>
          </a:pPr>
          <a:endParaRPr lang="en-US" dirty="0"/>
        </a:p>
      </dgm:t>
    </dgm:pt>
    <dgm:pt modelId="{148C528D-6010-4935-86D8-9B80B59433C6}" type="parTrans" cxnId="{43433225-8925-448B-8AAD-D825934AA584}">
      <dgm:prSet/>
      <dgm:spPr/>
      <dgm:t>
        <a:bodyPr/>
        <a:lstStyle/>
        <a:p>
          <a:endParaRPr lang="en-US"/>
        </a:p>
      </dgm:t>
    </dgm:pt>
    <dgm:pt modelId="{834DEE87-6549-43FC-88BF-FC392D8F22FE}" type="sibTrans" cxnId="{43433225-8925-448B-8AAD-D825934AA584}">
      <dgm:prSet/>
      <dgm:spPr/>
      <dgm:t>
        <a:bodyPr/>
        <a:lstStyle/>
        <a:p>
          <a:endParaRPr lang="en-US"/>
        </a:p>
      </dgm:t>
    </dgm:pt>
    <dgm:pt modelId="{998E7B25-273E-4358-B413-98CBBEEDF867}">
      <dgm:prSet phldrT="[Text]"/>
      <dgm:spPr/>
      <dgm:t>
        <a:bodyPr/>
        <a:lstStyle/>
        <a:p>
          <a:pPr>
            <a:lnSpc>
              <a:spcPct val="100000"/>
            </a:lnSpc>
          </a:pPr>
          <a:r>
            <a:rPr lang="en-US" b="1" dirty="0"/>
            <a:t>CONS</a:t>
          </a:r>
        </a:p>
      </dgm:t>
    </dgm:pt>
    <dgm:pt modelId="{B9ED5D5B-CD3D-419C-9FA7-EC09E5CB1863}" type="parTrans" cxnId="{DD1D2347-AE21-413A-A18E-76CFBA3CAB53}">
      <dgm:prSet/>
      <dgm:spPr/>
      <dgm:t>
        <a:bodyPr/>
        <a:lstStyle/>
        <a:p>
          <a:endParaRPr lang="en-US"/>
        </a:p>
      </dgm:t>
    </dgm:pt>
    <dgm:pt modelId="{998C8C39-5A96-4C37-A799-D7E574B42D29}" type="sibTrans" cxnId="{DD1D2347-AE21-413A-A18E-76CFBA3CAB53}">
      <dgm:prSet/>
      <dgm:spPr/>
      <dgm:t>
        <a:bodyPr/>
        <a:lstStyle/>
        <a:p>
          <a:endParaRPr lang="en-US"/>
        </a:p>
      </dgm:t>
    </dgm:pt>
    <dgm:pt modelId="{3BE065C7-B075-4C3B-AC57-A60CD731C7BD}">
      <dgm:prSet phldrT="[Text]"/>
      <dgm:spPr/>
      <dgm:t>
        <a:bodyPr/>
        <a:lstStyle/>
        <a:p>
          <a:pPr>
            <a:lnSpc>
              <a:spcPct val="100000"/>
            </a:lnSpc>
          </a:pPr>
          <a:r>
            <a:rPr lang="en-US" dirty="0"/>
            <a:t>Lengthy evaluation, more complex process</a:t>
          </a:r>
        </a:p>
      </dgm:t>
    </dgm:pt>
    <dgm:pt modelId="{C0FC1695-52FC-4D41-904F-FE632F3076FD}" type="parTrans" cxnId="{26075AB9-915E-4566-87D1-D4021A954BF4}">
      <dgm:prSet/>
      <dgm:spPr/>
      <dgm:t>
        <a:bodyPr/>
        <a:lstStyle/>
        <a:p>
          <a:endParaRPr lang="en-US"/>
        </a:p>
      </dgm:t>
    </dgm:pt>
    <dgm:pt modelId="{CD1E52F1-4000-46CD-AD75-6285FE615175}" type="sibTrans" cxnId="{26075AB9-915E-4566-87D1-D4021A954BF4}">
      <dgm:prSet/>
      <dgm:spPr/>
      <dgm:t>
        <a:bodyPr/>
        <a:lstStyle/>
        <a:p>
          <a:endParaRPr lang="en-US"/>
        </a:p>
      </dgm:t>
    </dgm:pt>
    <dgm:pt modelId="{5BEC7C6B-A58F-4D32-B673-E8C136185BAD}" type="pres">
      <dgm:prSet presAssocID="{304C09CF-5D6A-4508-AB1B-E8BC206BFBC0}" presName="vert0" presStyleCnt="0">
        <dgm:presLayoutVars>
          <dgm:dir/>
          <dgm:animOne val="branch"/>
          <dgm:animLvl val="lvl"/>
        </dgm:presLayoutVars>
      </dgm:prSet>
      <dgm:spPr/>
    </dgm:pt>
    <dgm:pt modelId="{C568DBFC-3183-4FFF-A34E-7D62B8ABDE3D}" type="pres">
      <dgm:prSet presAssocID="{C8A01137-4410-4A3B-B803-D73BE7EC35B8}" presName="thickLine" presStyleLbl="alignNode1" presStyleIdx="0" presStyleCnt="2" custLinFactNeighborX="-27811" custLinFactNeighborY="55"/>
      <dgm:spPr/>
    </dgm:pt>
    <dgm:pt modelId="{F516FCD4-BFA5-4B8D-A109-C0F36E08E1F8}" type="pres">
      <dgm:prSet presAssocID="{C8A01137-4410-4A3B-B803-D73BE7EC35B8}" presName="horz1" presStyleCnt="0"/>
      <dgm:spPr/>
    </dgm:pt>
    <dgm:pt modelId="{3E2B8C2C-C2DF-4CD4-9987-1DB5AAA3D815}" type="pres">
      <dgm:prSet presAssocID="{C8A01137-4410-4A3B-B803-D73BE7EC35B8}" presName="tx1" presStyleLbl="revTx" presStyleIdx="0" presStyleCnt="4"/>
      <dgm:spPr/>
    </dgm:pt>
    <dgm:pt modelId="{E7A0B585-CD29-4CB4-88E4-2D10D643C443}" type="pres">
      <dgm:prSet presAssocID="{C8A01137-4410-4A3B-B803-D73BE7EC35B8}" presName="vert1" presStyleCnt="0"/>
      <dgm:spPr/>
    </dgm:pt>
    <dgm:pt modelId="{C7C1E4D8-F2F4-434F-AB47-8C1FB5F83919}" type="pres">
      <dgm:prSet presAssocID="{E0799A71-B63F-4DF0-8EE2-94227E2F60A7}" presName="vertSpace2a" presStyleCnt="0"/>
      <dgm:spPr/>
    </dgm:pt>
    <dgm:pt modelId="{1CA19910-05A9-41F2-9D65-F638993FD902}" type="pres">
      <dgm:prSet presAssocID="{E0799A71-B63F-4DF0-8EE2-94227E2F60A7}" presName="horz2" presStyleCnt="0"/>
      <dgm:spPr/>
    </dgm:pt>
    <dgm:pt modelId="{48F33605-EC01-46D7-80F2-02D17F20C4F2}" type="pres">
      <dgm:prSet presAssocID="{E0799A71-B63F-4DF0-8EE2-94227E2F60A7}" presName="horzSpace2" presStyleCnt="0"/>
      <dgm:spPr/>
    </dgm:pt>
    <dgm:pt modelId="{99FBF316-E951-4316-BFC9-8B05876ABB4B}" type="pres">
      <dgm:prSet presAssocID="{E0799A71-B63F-4DF0-8EE2-94227E2F60A7}" presName="tx2" presStyleLbl="revTx" presStyleIdx="1" presStyleCnt="4"/>
      <dgm:spPr/>
    </dgm:pt>
    <dgm:pt modelId="{41E3B858-A687-4DC8-B25C-F8B270AB5AA3}" type="pres">
      <dgm:prSet presAssocID="{E0799A71-B63F-4DF0-8EE2-94227E2F60A7}" presName="vert2" presStyleCnt="0"/>
      <dgm:spPr/>
    </dgm:pt>
    <dgm:pt modelId="{95954EC0-0334-4324-A14C-67162D29222D}" type="pres">
      <dgm:prSet presAssocID="{E0799A71-B63F-4DF0-8EE2-94227E2F60A7}" presName="thinLine2b" presStyleLbl="callout" presStyleIdx="0" presStyleCnt="2"/>
      <dgm:spPr/>
    </dgm:pt>
    <dgm:pt modelId="{B306DC57-277D-4FD0-8FFA-75F2494E977E}" type="pres">
      <dgm:prSet presAssocID="{E0799A71-B63F-4DF0-8EE2-94227E2F60A7}" presName="vertSpace2b" presStyleCnt="0"/>
      <dgm:spPr/>
    </dgm:pt>
    <dgm:pt modelId="{6F630F80-2053-480F-89D3-00656C8B56D7}" type="pres">
      <dgm:prSet presAssocID="{998E7B25-273E-4358-B413-98CBBEEDF867}" presName="thickLine" presStyleLbl="alignNode1" presStyleIdx="1" presStyleCnt="2"/>
      <dgm:spPr/>
    </dgm:pt>
    <dgm:pt modelId="{5373F166-AD5B-4CB0-A805-670E3F93703B}" type="pres">
      <dgm:prSet presAssocID="{998E7B25-273E-4358-B413-98CBBEEDF867}" presName="horz1" presStyleCnt="0"/>
      <dgm:spPr/>
    </dgm:pt>
    <dgm:pt modelId="{013F2B53-5C8D-44DB-ADF1-7F1693909469}" type="pres">
      <dgm:prSet presAssocID="{998E7B25-273E-4358-B413-98CBBEEDF867}" presName="tx1" presStyleLbl="revTx" presStyleIdx="2" presStyleCnt="4"/>
      <dgm:spPr/>
    </dgm:pt>
    <dgm:pt modelId="{82D36AD7-AC7F-4A09-9F25-B6BC834C8C9A}" type="pres">
      <dgm:prSet presAssocID="{998E7B25-273E-4358-B413-98CBBEEDF867}" presName="vert1" presStyleCnt="0"/>
      <dgm:spPr/>
    </dgm:pt>
    <dgm:pt modelId="{105F9D27-7C27-4151-B62E-75A0A47D35A6}" type="pres">
      <dgm:prSet presAssocID="{3BE065C7-B075-4C3B-AC57-A60CD731C7BD}" presName="vertSpace2a" presStyleCnt="0"/>
      <dgm:spPr/>
    </dgm:pt>
    <dgm:pt modelId="{E85CE48E-56C9-43BB-8A77-8091BB765B30}" type="pres">
      <dgm:prSet presAssocID="{3BE065C7-B075-4C3B-AC57-A60CD731C7BD}" presName="horz2" presStyleCnt="0"/>
      <dgm:spPr/>
    </dgm:pt>
    <dgm:pt modelId="{C7A52CE9-7F32-4D02-B12E-C6646CA64A12}" type="pres">
      <dgm:prSet presAssocID="{3BE065C7-B075-4C3B-AC57-A60CD731C7BD}" presName="horzSpace2" presStyleCnt="0"/>
      <dgm:spPr/>
    </dgm:pt>
    <dgm:pt modelId="{953FB36C-25A8-4F99-A322-B68611EDD77C}" type="pres">
      <dgm:prSet presAssocID="{3BE065C7-B075-4C3B-AC57-A60CD731C7BD}" presName="tx2" presStyleLbl="revTx" presStyleIdx="3" presStyleCnt="4"/>
      <dgm:spPr/>
    </dgm:pt>
    <dgm:pt modelId="{5A126160-083B-4AA8-BACC-575DFCFFFB88}" type="pres">
      <dgm:prSet presAssocID="{3BE065C7-B075-4C3B-AC57-A60CD731C7BD}" presName="vert2" presStyleCnt="0"/>
      <dgm:spPr/>
    </dgm:pt>
    <dgm:pt modelId="{265F4B3C-4561-4D44-95AB-42278BE6B2DD}" type="pres">
      <dgm:prSet presAssocID="{3BE065C7-B075-4C3B-AC57-A60CD731C7BD}" presName="thinLine2b" presStyleLbl="callout" presStyleIdx="1" presStyleCnt="2"/>
      <dgm:spPr/>
    </dgm:pt>
    <dgm:pt modelId="{F434AE3C-1801-4E23-9E4F-75C6C19E3ED2}" type="pres">
      <dgm:prSet presAssocID="{3BE065C7-B075-4C3B-AC57-A60CD731C7BD}" presName="vertSpace2b" presStyleCnt="0"/>
      <dgm:spPr/>
    </dgm:pt>
  </dgm:ptLst>
  <dgm:cxnLst>
    <dgm:cxn modelId="{5F36F421-2800-4FCB-8644-1ACBCCC73250}" type="presOf" srcId="{998E7B25-273E-4358-B413-98CBBEEDF867}" destId="{013F2B53-5C8D-44DB-ADF1-7F1693909469}" srcOrd="0" destOrd="0" presId="urn:microsoft.com/office/officeart/2008/layout/LinedList"/>
    <dgm:cxn modelId="{43433225-8925-448B-8AAD-D825934AA584}" srcId="{C8A01137-4410-4A3B-B803-D73BE7EC35B8}" destId="{E0799A71-B63F-4DF0-8EE2-94227E2F60A7}" srcOrd="0" destOrd="0" parTransId="{148C528D-6010-4935-86D8-9B80B59433C6}" sibTransId="{834DEE87-6549-43FC-88BF-FC392D8F22FE}"/>
    <dgm:cxn modelId="{46D21228-78E3-489D-8895-03EA0F52C05C}" srcId="{304C09CF-5D6A-4508-AB1B-E8BC206BFBC0}" destId="{C8A01137-4410-4A3B-B803-D73BE7EC35B8}" srcOrd="0" destOrd="0" parTransId="{7D5C5C5C-C9F6-4822-AB8A-0464E22308A7}" sibTransId="{FF8E4E37-07CD-482C-ACFA-3B63C6FB4D50}"/>
    <dgm:cxn modelId="{DD1D2347-AE21-413A-A18E-76CFBA3CAB53}" srcId="{304C09CF-5D6A-4508-AB1B-E8BC206BFBC0}" destId="{998E7B25-273E-4358-B413-98CBBEEDF867}" srcOrd="1" destOrd="0" parTransId="{B9ED5D5B-CD3D-419C-9FA7-EC09E5CB1863}" sibTransId="{998C8C39-5A96-4C37-A799-D7E574B42D29}"/>
    <dgm:cxn modelId="{EB4DB368-5B17-4313-A3CB-91833ECB2FAE}" type="presOf" srcId="{3BE065C7-B075-4C3B-AC57-A60CD731C7BD}" destId="{953FB36C-25A8-4F99-A322-B68611EDD77C}" srcOrd="0" destOrd="0" presId="urn:microsoft.com/office/officeart/2008/layout/LinedList"/>
    <dgm:cxn modelId="{70D3937E-E21D-4D0F-B190-16B5B8D6F86E}" type="presOf" srcId="{E0799A71-B63F-4DF0-8EE2-94227E2F60A7}" destId="{99FBF316-E951-4316-BFC9-8B05876ABB4B}" srcOrd="0" destOrd="0" presId="urn:microsoft.com/office/officeart/2008/layout/LinedList"/>
    <dgm:cxn modelId="{E403AD95-E2B5-4EA5-9665-2174ACC65B3B}" type="presOf" srcId="{C8A01137-4410-4A3B-B803-D73BE7EC35B8}" destId="{3E2B8C2C-C2DF-4CD4-9987-1DB5AAA3D815}" srcOrd="0" destOrd="0" presId="urn:microsoft.com/office/officeart/2008/layout/LinedList"/>
    <dgm:cxn modelId="{26075AB9-915E-4566-87D1-D4021A954BF4}" srcId="{998E7B25-273E-4358-B413-98CBBEEDF867}" destId="{3BE065C7-B075-4C3B-AC57-A60CD731C7BD}" srcOrd="0" destOrd="0" parTransId="{C0FC1695-52FC-4D41-904F-FE632F3076FD}" sibTransId="{CD1E52F1-4000-46CD-AD75-6285FE615175}"/>
    <dgm:cxn modelId="{D80F16C8-A289-428F-B65A-D6CA38434D93}" type="presOf" srcId="{304C09CF-5D6A-4508-AB1B-E8BC206BFBC0}" destId="{5BEC7C6B-A58F-4D32-B673-E8C136185BAD}" srcOrd="0" destOrd="0" presId="urn:microsoft.com/office/officeart/2008/layout/LinedList"/>
    <dgm:cxn modelId="{32D96BCB-2FD8-448B-9D1C-7933D67E63DE}" type="presParOf" srcId="{5BEC7C6B-A58F-4D32-B673-E8C136185BAD}" destId="{C568DBFC-3183-4FFF-A34E-7D62B8ABDE3D}" srcOrd="0" destOrd="0" presId="urn:microsoft.com/office/officeart/2008/layout/LinedList"/>
    <dgm:cxn modelId="{C6EF2584-8ADA-4E74-9EF3-DBE5D2DCC7A0}" type="presParOf" srcId="{5BEC7C6B-A58F-4D32-B673-E8C136185BAD}" destId="{F516FCD4-BFA5-4B8D-A109-C0F36E08E1F8}" srcOrd="1" destOrd="0" presId="urn:microsoft.com/office/officeart/2008/layout/LinedList"/>
    <dgm:cxn modelId="{C7C84B6F-E943-498E-998D-108FE1070CD7}" type="presParOf" srcId="{F516FCD4-BFA5-4B8D-A109-C0F36E08E1F8}" destId="{3E2B8C2C-C2DF-4CD4-9987-1DB5AAA3D815}" srcOrd="0" destOrd="0" presId="urn:microsoft.com/office/officeart/2008/layout/LinedList"/>
    <dgm:cxn modelId="{2D3F3D9E-4E9B-422C-92DE-38FCC64D38AB}" type="presParOf" srcId="{F516FCD4-BFA5-4B8D-A109-C0F36E08E1F8}" destId="{E7A0B585-CD29-4CB4-88E4-2D10D643C443}" srcOrd="1" destOrd="0" presId="urn:microsoft.com/office/officeart/2008/layout/LinedList"/>
    <dgm:cxn modelId="{2A4D731F-8C18-43E1-AA2D-7800CAC17FD6}" type="presParOf" srcId="{E7A0B585-CD29-4CB4-88E4-2D10D643C443}" destId="{C7C1E4D8-F2F4-434F-AB47-8C1FB5F83919}" srcOrd="0" destOrd="0" presId="urn:microsoft.com/office/officeart/2008/layout/LinedList"/>
    <dgm:cxn modelId="{C1332972-4B20-4E53-B444-20ED89CE8D1A}" type="presParOf" srcId="{E7A0B585-CD29-4CB4-88E4-2D10D643C443}" destId="{1CA19910-05A9-41F2-9D65-F638993FD902}" srcOrd="1" destOrd="0" presId="urn:microsoft.com/office/officeart/2008/layout/LinedList"/>
    <dgm:cxn modelId="{7F855AD2-A5E6-401F-AE1B-7A13635C0013}" type="presParOf" srcId="{1CA19910-05A9-41F2-9D65-F638993FD902}" destId="{48F33605-EC01-46D7-80F2-02D17F20C4F2}" srcOrd="0" destOrd="0" presId="urn:microsoft.com/office/officeart/2008/layout/LinedList"/>
    <dgm:cxn modelId="{1520718E-6DD0-4DA8-97E6-8172290D220F}" type="presParOf" srcId="{1CA19910-05A9-41F2-9D65-F638993FD902}" destId="{99FBF316-E951-4316-BFC9-8B05876ABB4B}" srcOrd="1" destOrd="0" presId="urn:microsoft.com/office/officeart/2008/layout/LinedList"/>
    <dgm:cxn modelId="{EA7CF999-3E70-4009-B7F1-5BCC5E472D32}" type="presParOf" srcId="{1CA19910-05A9-41F2-9D65-F638993FD902}" destId="{41E3B858-A687-4DC8-B25C-F8B270AB5AA3}" srcOrd="2" destOrd="0" presId="urn:microsoft.com/office/officeart/2008/layout/LinedList"/>
    <dgm:cxn modelId="{4E8D0C42-6CDA-4DB8-873B-C75E78748BA3}" type="presParOf" srcId="{E7A0B585-CD29-4CB4-88E4-2D10D643C443}" destId="{95954EC0-0334-4324-A14C-67162D29222D}" srcOrd="2" destOrd="0" presId="urn:microsoft.com/office/officeart/2008/layout/LinedList"/>
    <dgm:cxn modelId="{41067502-0EAF-4C4B-941E-BC7EE5E2D1FE}" type="presParOf" srcId="{E7A0B585-CD29-4CB4-88E4-2D10D643C443}" destId="{B306DC57-277D-4FD0-8FFA-75F2494E977E}" srcOrd="3" destOrd="0" presId="urn:microsoft.com/office/officeart/2008/layout/LinedList"/>
    <dgm:cxn modelId="{30F8FF4C-569E-470A-8213-425D4FE82357}" type="presParOf" srcId="{5BEC7C6B-A58F-4D32-B673-E8C136185BAD}" destId="{6F630F80-2053-480F-89D3-00656C8B56D7}" srcOrd="2" destOrd="0" presId="urn:microsoft.com/office/officeart/2008/layout/LinedList"/>
    <dgm:cxn modelId="{6CA48FFB-D042-4013-9842-8C9FB3B824E7}" type="presParOf" srcId="{5BEC7C6B-A58F-4D32-B673-E8C136185BAD}" destId="{5373F166-AD5B-4CB0-A805-670E3F93703B}" srcOrd="3" destOrd="0" presId="urn:microsoft.com/office/officeart/2008/layout/LinedList"/>
    <dgm:cxn modelId="{2CBB199B-19DF-42B8-B5AC-3C5627336212}" type="presParOf" srcId="{5373F166-AD5B-4CB0-A805-670E3F93703B}" destId="{013F2B53-5C8D-44DB-ADF1-7F1693909469}" srcOrd="0" destOrd="0" presId="urn:microsoft.com/office/officeart/2008/layout/LinedList"/>
    <dgm:cxn modelId="{521A582B-5464-444D-BBE7-C374A2C3483D}" type="presParOf" srcId="{5373F166-AD5B-4CB0-A805-670E3F93703B}" destId="{82D36AD7-AC7F-4A09-9F25-B6BC834C8C9A}" srcOrd="1" destOrd="0" presId="urn:microsoft.com/office/officeart/2008/layout/LinedList"/>
    <dgm:cxn modelId="{F455C98C-1BF1-443D-A259-9F79DC1E05A4}" type="presParOf" srcId="{82D36AD7-AC7F-4A09-9F25-B6BC834C8C9A}" destId="{105F9D27-7C27-4151-B62E-75A0A47D35A6}" srcOrd="0" destOrd="0" presId="urn:microsoft.com/office/officeart/2008/layout/LinedList"/>
    <dgm:cxn modelId="{498C996E-FCDC-4721-82A8-657F069A7B5E}" type="presParOf" srcId="{82D36AD7-AC7F-4A09-9F25-B6BC834C8C9A}" destId="{E85CE48E-56C9-43BB-8A77-8091BB765B30}" srcOrd="1" destOrd="0" presId="urn:microsoft.com/office/officeart/2008/layout/LinedList"/>
    <dgm:cxn modelId="{4E9D512B-4415-4601-A6FB-2C3AAE3EE440}" type="presParOf" srcId="{E85CE48E-56C9-43BB-8A77-8091BB765B30}" destId="{C7A52CE9-7F32-4D02-B12E-C6646CA64A12}" srcOrd="0" destOrd="0" presId="urn:microsoft.com/office/officeart/2008/layout/LinedList"/>
    <dgm:cxn modelId="{F3BE49E7-5A67-479C-92AB-0AB6BBE2C5CF}" type="presParOf" srcId="{E85CE48E-56C9-43BB-8A77-8091BB765B30}" destId="{953FB36C-25A8-4F99-A322-B68611EDD77C}" srcOrd="1" destOrd="0" presId="urn:microsoft.com/office/officeart/2008/layout/LinedList"/>
    <dgm:cxn modelId="{F8D62492-143F-4695-9B8A-79EB73E5807F}" type="presParOf" srcId="{E85CE48E-56C9-43BB-8A77-8091BB765B30}" destId="{5A126160-083B-4AA8-BACC-575DFCFFFB88}" srcOrd="2" destOrd="0" presId="urn:microsoft.com/office/officeart/2008/layout/LinedList"/>
    <dgm:cxn modelId="{D216FD54-1089-4988-B755-CF7A34DA24FD}" type="presParOf" srcId="{82D36AD7-AC7F-4A09-9F25-B6BC834C8C9A}" destId="{265F4B3C-4561-4D44-95AB-42278BE6B2DD}" srcOrd="2" destOrd="0" presId="urn:microsoft.com/office/officeart/2008/layout/LinedList"/>
    <dgm:cxn modelId="{AA640A37-5595-45FB-B9B5-A27B1E07CACD}" type="presParOf" srcId="{82D36AD7-AC7F-4A09-9F25-B6BC834C8C9A}" destId="{F434AE3C-1801-4E23-9E4F-75C6C19E3ED2}"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DBFC-3183-4FFF-A34E-7D62B8ABDE3D}">
      <dsp:nvSpPr>
        <dsp:cNvPr id="0" name=""/>
        <dsp:cNvSpPr/>
      </dsp:nvSpPr>
      <dsp:spPr>
        <a:xfrm>
          <a:off x="0" y="800"/>
          <a:ext cx="47529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2B8C2C-C2DF-4CD4-9987-1DB5AAA3D815}">
      <dsp:nvSpPr>
        <dsp:cNvPr id="0" name=""/>
        <dsp:cNvSpPr/>
      </dsp:nvSpPr>
      <dsp:spPr>
        <a:xfrm>
          <a:off x="0" y="0"/>
          <a:ext cx="950594" cy="14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b="1" kern="1200" dirty="0"/>
            <a:t>PROS</a:t>
          </a:r>
        </a:p>
      </dsp:txBody>
      <dsp:txXfrm>
        <a:off x="0" y="0"/>
        <a:ext cx="950594" cy="1456132"/>
      </dsp:txXfrm>
    </dsp:sp>
    <dsp:sp modelId="{99FBF316-E951-4316-BFC9-8B05876ABB4B}">
      <dsp:nvSpPr>
        <dsp:cNvPr id="0" name=""/>
        <dsp:cNvSpPr/>
      </dsp:nvSpPr>
      <dsp:spPr>
        <a:xfrm>
          <a:off x="1021889" y="66123"/>
          <a:ext cx="3731083" cy="1322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Font typeface="Arial" panose="020B0604020202020204" pitchFamily="34" charset="0"/>
            <a:buNone/>
          </a:pPr>
          <a:r>
            <a:rPr lang="en-US" sz="2200" kern="1200" dirty="0"/>
            <a:t>Straightforward, primary focus on lowest price. </a:t>
          </a:r>
        </a:p>
        <a:p>
          <a:pPr marL="0" lvl="0" indent="0" algn="l" defTabSz="977900">
            <a:lnSpc>
              <a:spcPct val="100000"/>
            </a:lnSpc>
            <a:spcBef>
              <a:spcPct val="0"/>
            </a:spcBef>
            <a:spcAft>
              <a:spcPct val="35000"/>
            </a:spcAft>
            <a:buNone/>
          </a:pPr>
          <a:endParaRPr lang="en-US" sz="2200" kern="1200" dirty="0"/>
        </a:p>
      </dsp:txBody>
      <dsp:txXfrm>
        <a:off x="1021889" y="66123"/>
        <a:ext cx="3731083" cy="1322464"/>
      </dsp:txXfrm>
    </dsp:sp>
    <dsp:sp modelId="{95954EC0-0334-4324-A14C-67162D29222D}">
      <dsp:nvSpPr>
        <dsp:cNvPr id="0" name=""/>
        <dsp:cNvSpPr/>
      </dsp:nvSpPr>
      <dsp:spPr>
        <a:xfrm>
          <a:off x="950594" y="1388587"/>
          <a:ext cx="38023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30F80-2053-480F-89D3-00656C8B56D7}">
      <dsp:nvSpPr>
        <dsp:cNvPr id="0" name=""/>
        <dsp:cNvSpPr/>
      </dsp:nvSpPr>
      <dsp:spPr>
        <a:xfrm>
          <a:off x="0" y="1456132"/>
          <a:ext cx="47529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F2B53-5C8D-44DB-ADF1-7F1693909469}">
      <dsp:nvSpPr>
        <dsp:cNvPr id="0" name=""/>
        <dsp:cNvSpPr/>
      </dsp:nvSpPr>
      <dsp:spPr>
        <a:xfrm>
          <a:off x="0" y="1456132"/>
          <a:ext cx="950594" cy="14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b="1" kern="1200" dirty="0"/>
            <a:t>CONS</a:t>
          </a:r>
        </a:p>
      </dsp:txBody>
      <dsp:txXfrm>
        <a:off x="0" y="1456132"/>
        <a:ext cx="950594" cy="1456132"/>
      </dsp:txXfrm>
    </dsp:sp>
    <dsp:sp modelId="{953FB36C-25A8-4F99-A322-B68611EDD77C}">
      <dsp:nvSpPr>
        <dsp:cNvPr id="0" name=""/>
        <dsp:cNvSpPr/>
      </dsp:nvSpPr>
      <dsp:spPr>
        <a:xfrm>
          <a:off x="1021889" y="1522255"/>
          <a:ext cx="3731083" cy="1322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Does not consider other technical factors, not very flexible </a:t>
          </a:r>
        </a:p>
      </dsp:txBody>
      <dsp:txXfrm>
        <a:off x="1021889" y="1522255"/>
        <a:ext cx="3731083" cy="1322464"/>
      </dsp:txXfrm>
    </dsp:sp>
    <dsp:sp modelId="{265F4B3C-4561-4D44-95AB-42278BE6B2DD}">
      <dsp:nvSpPr>
        <dsp:cNvPr id="0" name=""/>
        <dsp:cNvSpPr/>
      </dsp:nvSpPr>
      <dsp:spPr>
        <a:xfrm>
          <a:off x="950594" y="2844719"/>
          <a:ext cx="38023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DBFC-3183-4FFF-A34E-7D62B8ABDE3D}">
      <dsp:nvSpPr>
        <dsp:cNvPr id="0" name=""/>
        <dsp:cNvSpPr/>
      </dsp:nvSpPr>
      <dsp:spPr>
        <a:xfrm>
          <a:off x="0" y="800"/>
          <a:ext cx="47529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2B8C2C-C2DF-4CD4-9987-1DB5AAA3D815}">
      <dsp:nvSpPr>
        <dsp:cNvPr id="0" name=""/>
        <dsp:cNvSpPr/>
      </dsp:nvSpPr>
      <dsp:spPr>
        <a:xfrm>
          <a:off x="0" y="0"/>
          <a:ext cx="950594" cy="14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b="1" kern="1200" dirty="0"/>
            <a:t>PROS</a:t>
          </a:r>
        </a:p>
      </dsp:txBody>
      <dsp:txXfrm>
        <a:off x="0" y="0"/>
        <a:ext cx="950594" cy="1456132"/>
      </dsp:txXfrm>
    </dsp:sp>
    <dsp:sp modelId="{99FBF316-E951-4316-BFC9-8B05876ABB4B}">
      <dsp:nvSpPr>
        <dsp:cNvPr id="0" name=""/>
        <dsp:cNvSpPr/>
      </dsp:nvSpPr>
      <dsp:spPr>
        <a:xfrm>
          <a:off x="1021889" y="66123"/>
          <a:ext cx="3731083" cy="1322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Font typeface="Arial" panose="020B0604020202020204" pitchFamily="34" charset="0"/>
            <a:buNone/>
          </a:pPr>
          <a:r>
            <a:rPr lang="en-US" sz="2200" kern="1200" dirty="0"/>
            <a:t>More flexible, considers technical merit </a:t>
          </a:r>
        </a:p>
        <a:p>
          <a:pPr marL="0" lvl="0" indent="0" algn="l" defTabSz="977900">
            <a:lnSpc>
              <a:spcPct val="100000"/>
            </a:lnSpc>
            <a:spcBef>
              <a:spcPct val="0"/>
            </a:spcBef>
            <a:spcAft>
              <a:spcPct val="35000"/>
            </a:spcAft>
            <a:buNone/>
          </a:pPr>
          <a:endParaRPr lang="en-US" sz="2200" kern="1200" dirty="0"/>
        </a:p>
      </dsp:txBody>
      <dsp:txXfrm>
        <a:off x="1021889" y="66123"/>
        <a:ext cx="3731083" cy="1322464"/>
      </dsp:txXfrm>
    </dsp:sp>
    <dsp:sp modelId="{95954EC0-0334-4324-A14C-67162D29222D}">
      <dsp:nvSpPr>
        <dsp:cNvPr id="0" name=""/>
        <dsp:cNvSpPr/>
      </dsp:nvSpPr>
      <dsp:spPr>
        <a:xfrm>
          <a:off x="950594" y="1388587"/>
          <a:ext cx="38023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30F80-2053-480F-89D3-00656C8B56D7}">
      <dsp:nvSpPr>
        <dsp:cNvPr id="0" name=""/>
        <dsp:cNvSpPr/>
      </dsp:nvSpPr>
      <dsp:spPr>
        <a:xfrm>
          <a:off x="0" y="1456132"/>
          <a:ext cx="47529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F2B53-5C8D-44DB-ADF1-7F1693909469}">
      <dsp:nvSpPr>
        <dsp:cNvPr id="0" name=""/>
        <dsp:cNvSpPr/>
      </dsp:nvSpPr>
      <dsp:spPr>
        <a:xfrm>
          <a:off x="0" y="1456132"/>
          <a:ext cx="950594" cy="14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b="1" kern="1200" dirty="0"/>
            <a:t>CONS</a:t>
          </a:r>
        </a:p>
      </dsp:txBody>
      <dsp:txXfrm>
        <a:off x="0" y="1456132"/>
        <a:ext cx="950594" cy="1456132"/>
      </dsp:txXfrm>
    </dsp:sp>
    <dsp:sp modelId="{953FB36C-25A8-4F99-A322-B68611EDD77C}">
      <dsp:nvSpPr>
        <dsp:cNvPr id="0" name=""/>
        <dsp:cNvSpPr/>
      </dsp:nvSpPr>
      <dsp:spPr>
        <a:xfrm>
          <a:off x="1021889" y="1522255"/>
          <a:ext cx="3731083" cy="1322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dirty="0"/>
            <a:t>Lengthy evaluation, more complex process</a:t>
          </a:r>
        </a:p>
      </dsp:txBody>
      <dsp:txXfrm>
        <a:off x="1021889" y="1522255"/>
        <a:ext cx="3731083" cy="1322464"/>
      </dsp:txXfrm>
    </dsp:sp>
    <dsp:sp modelId="{265F4B3C-4561-4D44-95AB-42278BE6B2DD}">
      <dsp:nvSpPr>
        <dsp:cNvPr id="0" name=""/>
        <dsp:cNvSpPr/>
      </dsp:nvSpPr>
      <dsp:spPr>
        <a:xfrm>
          <a:off x="950594" y="2844719"/>
          <a:ext cx="38023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2CB96D7-F201-492C-AA50-574A730BC27F}" type="datetimeFigureOut">
              <a:rPr lang="en-US" smtClean="0"/>
              <a:t>1/23/2026</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7D16CA8-7DCC-4F2C-A1EF-C632B9D3E96D}" type="datetimeFigureOut">
              <a:rPr lang="en-US" smtClean="0"/>
              <a:t>1/23/2026</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a:t>
            </a:fld>
            <a:endParaRPr lang="en-US" dirty="0"/>
          </a:p>
        </p:txBody>
      </p:sp>
    </p:spTree>
    <p:extLst>
      <p:ext uri="{BB962C8B-B14F-4D97-AF65-F5344CB8AC3E}">
        <p14:creationId xmlns:p14="http://schemas.microsoft.com/office/powerpoint/2010/main" val="161443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440E-599A-BF02-07DD-97E7F8410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30546-F066-EBF1-7ED1-5DD12EC03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3065D-3315-439D-E7E8-C00433FDCE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6D390A-3BA9-2727-6518-5F873C0695FA}"/>
              </a:ext>
            </a:extLst>
          </p:cNvPr>
          <p:cNvSpPr>
            <a:spLocks noGrp="1"/>
          </p:cNvSpPr>
          <p:nvPr>
            <p:ph type="sldNum" sz="quarter" idx="5"/>
          </p:nvPr>
        </p:nvSpPr>
        <p:spPr/>
        <p:txBody>
          <a:bodyPr/>
          <a:lstStyle/>
          <a:p>
            <a:fld id="{8B990660-4B7D-4C11-96DB-B19FFA8CA93C}" type="slidenum">
              <a:rPr lang="en-US" smtClean="0"/>
              <a:t>3</a:t>
            </a:fld>
            <a:endParaRPr lang="en-US" dirty="0"/>
          </a:p>
        </p:txBody>
      </p:sp>
    </p:spTree>
    <p:extLst>
      <p:ext uri="{BB962C8B-B14F-4D97-AF65-F5344CB8AC3E}">
        <p14:creationId xmlns:p14="http://schemas.microsoft.com/office/powerpoint/2010/main" val="321028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ACPSD DBB Projects:</a:t>
            </a:r>
          </a:p>
          <a:p>
            <a:r>
              <a:rPr lang="en-US" dirty="0"/>
              <a:t>Graniteville Elementary Addition 2018, MVH, SAH, SBH, NAH, and AH restrooms-concessions</a:t>
            </a:r>
          </a:p>
          <a:p>
            <a:r>
              <a:rPr lang="en-US" dirty="0"/>
              <a:t>Belvedere Elementary, </a:t>
            </a:r>
            <a:r>
              <a:rPr lang="en-US" dirty="0" err="1"/>
              <a:t>Millbrooke</a:t>
            </a:r>
            <a:r>
              <a:rPr lang="en-US" dirty="0"/>
              <a:t> Elementary </a:t>
            </a:r>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5</a:t>
            </a:fld>
            <a:endParaRPr lang="en-US" dirty="0"/>
          </a:p>
        </p:txBody>
      </p:sp>
    </p:spTree>
    <p:extLst>
      <p:ext uri="{BB962C8B-B14F-4D97-AF65-F5344CB8AC3E}">
        <p14:creationId xmlns:p14="http://schemas.microsoft.com/office/powerpoint/2010/main" val="410360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AC18-21DB-C80E-E2F2-18016ACE5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B3EBB-2C10-F5A1-06DF-DD7E527B9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A7F6F-B8BB-E277-14AE-00F9B2C9CD25}"/>
              </a:ext>
            </a:extLst>
          </p:cNvPr>
          <p:cNvSpPr>
            <a:spLocks noGrp="1"/>
          </p:cNvSpPr>
          <p:nvPr>
            <p:ph type="body" idx="1"/>
          </p:nvPr>
        </p:nvSpPr>
        <p:spPr/>
        <p:txBody>
          <a:bodyPr/>
          <a:lstStyle/>
          <a:p>
            <a:r>
              <a:rPr lang="en-US" dirty="0"/>
              <a:t>Previous ACPSD DBB Projects:</a:t>
            </a:r>
          </a:p>
          <a:p>
            <a:r>
              <a:rPr lang="en-US" dirty="0"/>
              <a:t>Graniteville Elementary Addition 2018, MVH, SAH, SBH, NAH, and AH restrooms-concessions</a:t>
            </a:r>
          </a:p>
          <a:p>
            <a:r>
              <a:rPr lang="en-US" dirty="0"/>
              <a:t>Belvedere Elementary, </a:t>
            </a:r>
            <a:r>
              <a:rPr lang="en-US" dirty="0" err="1"/>
              <a:t>Millbrooke</a:t>
            </a:r>
            <a:r>
              <a:rPr lang="en-US" dirty="0"/>
              <a:t> Elementary </a:t>
            </a:r>
          </a:p>
          <a:p>
            <a:endParaRPr lang="en-US" dirty="0"/>
          </a:p>
        </p:txBody>
      </p:sp>
      <p:sp>
        <p:nvSpPr>
          <p:cNvPr id="4" name="Slide Number Placeholder 3">
            <a:extLst>
              <a:ext uri="{FF2B5EF4-FFF2-40B4-BE49-F238E27FC236}">
                <a16:creationId xmlns:a16="http://schemas.microsoft.com/office/drawing/2014/main" id="{6F4FB8E6-7514-4446-0DC7-2D5738C7428B}"/>
              </a:ext>
            </a:extLst>
          </p:cNvPr>
          <p:cNvSpPr>
            <a:spLocks noGrp="1"/>
          </p:cNvSpPr>
          <p:nvPr>
            <p:ph type="sldNum" sz="quarter" idx="5"/>
          </p:nvPr>
        </p:nvSpPr>
        <p:spPr/>
        <p:txBody>
          <a:bodyPr/>
          <a:lstStyle/>
          <a:p>
            <a:fld id="{8B990660-4B7D-4C11-96DB-B19FFA8CA93C}" type="slidenum">
              <a:rPr lang="en-US" smtClean="0"/>
              <a:t>6</a:t>
            </a:fld>
            <a:endParaRPr lang="en-US" dirty="0"/>
          </a:p>
        </p:txBody>
      </p:sp>
    </p:spTree>
    <p:extLst>
      <p:ext uri="{BB962C8B-B14F-4D97-AF65-F5344CB8AC3E}">
        <p14:creationId xmlns:p14="http://schemas.microsoft.com/office/powerpoint/2010/main" val="282570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8</a:t>
            </a:fld>
            <a:endParaRPr lang="en-US" dirty="0"/>
          </a:p>
        </p:txBody>
      </p:sp>
    </p:spTree>
    <p:extLst>
      <p:ext uri="{BB962C8B-B14F-4D97-AF65-F5344CB8AC3E}">
        <p14:creationId xmlns:p14="http://schemas.microsoft.com/office/powerpoint/2010/main" val="386825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9</a:t>
            </a:fld>
            <a:endParaRPr lang="en-US" dirty="0"/>
          </a:p>
        </p:txBody>
      </p:sp>
    </p:spTree>
    <p:extLst>
      <p:ext uri="{BB962C8B-B14F-4D97-AF65-F5344CB8AC3E}">
        <p14:creationId xmlns:p14="http://schemas.microsoft.com/office/powerpoint/2010/main" val="859946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Privileged Presentation by Counsel---Protected from FOIA Disclosure (SC Code 33-4-40)</a:t>
            </a:r>
            <a:endParaRPr lang="en-US" dirty="0"/>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Privileged Presentation by Counsel---Protected from FOIA Disclosure (SC Code 33-4-40)</a:t>
            </a:r>
            <a:endParaRPr lang="en-US" dirty="0"/>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Privileged Presentation by Counsel---Protected from FOIA Disclosure (SC Code 33-4-40)</a:t>
            </a:r>
            <a:endParaRPr lang="en-US" dirty="0"/>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Privileged Presentation by Counsel---Protected from FOIA Disclosure (SC Code 33-4-40)</a:t>
            </a:r>
            <a:endParaRPr lang="en-US" dirty="0"/>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Privileged Presentation by Counsel---Protected from FOIA Disclosure (SC Code 33-4-40)</a:t>
            </a:r>
            <a:endParaRPr lang="en-US" dirty="0"/>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a:t>Privileged Presentation by Counsel---Protected from FOIA Disclosure (SC Code 33-4-40)</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sldNum="0" hd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wlambert@hlpwlaw.com" TargetMode="Externa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title"/>
          </p:nvPr>
        </p:nvSpPr>
        <p:spPr>
          <a:xfrm>
            <a:off x="5655733" y="186985"/>
            <a:ext cx="6082164" cy="1887584"/>
          </a:xfrm>
        </p:spPr>
        <p:txBody>
          <a:bodyPr anchor="b">
            <a:normAutofit/>
          </a:bodyPr>
          <a:lstStyle/>
          <a:p>
            <a:pPr algn="ctr"/>
            <a:r>
              <a:rPr lang="en-US" dirty="0"/>
              <a:t>PROCUREMENT OVERVIEW</a:t>
            </a:r>
          </a:p>
        </p:txBody>
      </p:sp>
      <p:sp>
        <p:nvSpPr>
          <p:cNvPr id="8" name="Text Placeholder 2">
            <a:extLst>
              <a:ext uri="{FF2B5EF4-FFF2-40B4-BE49-F238E27FC236}">
                <a16:creationId xmlns:a16="http://schemas.microsoft.com/office/drawing/2014/main" id="{FF3E07CF-8219-5453-88DE-8ACF368DC33B}"/>
              </a:ext>
            </a:extLst>
          </p:cNvPr>
          <p:cNvSpPr>
            <a:spLocks noGrp="1"/>
          </p:cNvSpPr>
          <p:nvPr>
            <p:ph type="body" sz="quarter" idx="13"/>
          </p:nvPr>
        </p:nvSpPr>
        <p:spPr>
          <a:xfrm>
            <a:off x="5804240" y="2353733"/>
            <a:ext cx="5634227" cy="4042834"/>
          </a:xfrm>
        </p:spPr>
        <p:txBody>
          <a:bodyPr>
            <a:normAutofit/>
          </a:bodyPr>
          <a:lstStyle/>
          <a:p>
            <a:pPr algn="ctr"/>
            <a:r>
              <a:rPr lang="en-US" b="1" dirty="0"/>
              <a:t>Prepared for Aiken County Public School District</a:t>
            </a:r>
            <a:endParaRPr lang="en-US" sz="3200" b="1" dirty="0"/>
          </a:p>
          <a:p>
            <a:pPr algn="ctr">
              <a:lnSpc>
                <a:spcPct val="100000"/>
              </a:lnSpc>
            </a:pPr>
            <a:endParaRPr lang="en-US" sz="1000" dirty="0"/>
          </a:p>
          <a:p>
            <a:pPr algn="ctr">
              <a:lnSpc>
                <a:spcPct val="100000"/>
              </a:lnSpc>
              <a:spcBef>
                <a:spcPts val="600"/>
              </a:spcBef>
            </a:pPr>
            <a:endParaRPr lang="en-US" sz="1600" dirty="0"/>
          </a:p>
          <a:p>
            <a:pPr algn="ctr">
              <a:lnSpc>
                <a:spcPct val="100000"/>
              </a:lnSpc>
              <a:spcBef>
                <a:spcPts val="600"/>
              </a:spcBef>
            </a:pPr>
            <a:r>
              <a:rPr lang="en-US" sz="1600" dirty="0"/>
              <a:t>N. Ward Lambert, Esq. </a:t>
            </a:r>
          </a:p>
          <a:p>
            <a:pPr algn="ctr">
              <a:lnSpc>
                <a:spcPct val="100000"/>
              </a:lnSpc>
              <a:spcBef>
                <a:spcPts val="600"/>
              </a:spcBef>
            </a:pPr>
            <a:r>
              <a:rPr lang="en-US" sz="1600" dirty="0"/>
              <a:t>HUDSON LAMBERT PARROTT, LLC</a:t>
            </a:r>
          </a:p>
          <a:p>
            <a:pPr algn="ctr">
              <a:lnSpc>
                <a:spcPct val="100000"/>
              </a:lnSpc>
              <a:spcBef>
                <a:spcPts val="600"/>
              </a:spcBef>
            </a:pPr>
            <a:r>
              <a:rPr lang="en-US" sz="1600" dirty="0"/>
              <a:t>201 W. McBee Ave., Suite 450</a:t>
            </a:r>
          </a:p>
          <a:p>
            <a:pPr algn="ctr">
              <a:lnSpc>
                <a:spcPct val="100000"/>
              </a:lnSpc>
              <a:spcBef>
                <a:spcPts val="600"/>
              </a:spcBef>
            </a:pPr>
            <a:r>
              <a:rPr lang="en-US" sz="1600" dirty="0"/>
              <a:t>Greenville, SC 29601</a:t>
            </a:r>
          </a:p>
          <a:p>
            <a:pPr algn="ctr">
              <a:lnSpc>
                <a:spcPct val="100000"/>
              </a:lnSpc>
              <a:spcBef>
                <a:spcPts val="600"/>
              </a:spcBef>
            </a:pPr>
            <a:r>
              <a:rPr lang="en-US" sz="1600" dirty="0">
                <a:hlinkClick r:id="rId2"/>
              </a:rPr>
              <a:t>wlambert@hlpwlaw.com</a:t>
            </a:r>
            <a:endParaRPr lang="en-US" sz="1600" dirty="0"/>
          </a:p>
          <a:p>
            <a:pPr algn="ctr">
              <a:lnSpc>
                <a:spcPct val="100000"/>
              </a:lnSpc>
              <a:spcBef>
                <a:spcPts val="600"/>
              </a:spcBef>
            </a:pPr>
            <a:r>
              <a:rPr lang="en-US" sz="1600" dirty="0"/>
              <a:t>January 27, 2026</a:t>
            </a:r>
          </a:p>
        </p:txBody>
      </p:sp>
      <p:pic>
        <p:nvPicPr>
          <p:cNvPr id="4" name="Picture 3" descr="A logo with blue letters&#10;&#10;Description automatically generated">
            <a:extLst>
              <a:ext uri="{FF2B5EF4-FFF2-40B4-BE49-F238E27FC236}">
                <a16:creationId xmlns:a16="http://schemas.microsoft.com/office/drawing/2014/main" id="{29253F57-1D8A-F49E-0FBA-B874BD1512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65739" y="5860132"/>
            <a:ext cx="2793862" cy="734682"/>
          </a:xfrm>
          <a:prstGeom prst="rect">
            <a:avLst/>
          </a:prstGeom>
        </p:spPr>
      </p:pic>
      <p:pic>
        <p:nvPicPr>
          <p:cNvPr id="2" name="Picture 1">
            <a:extLst>
              <a:ext uri="{FF2B5EF4-FFF2-40B4-BE49-F238E27FC236}">
                <a16:creationId xmlns:a16="http://schemas.microsoft.com/office/drawing/2014/main" id="{3E577544-38D1-0563-18D7-1F92742C0DD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2927" y="5693917"/>
            <a:ext cx="1988452" cy="977097"/>
          </a:xfrm>
          <a:prstGeom prst="rect">
            <a:avLst/>
          </a:prstGeom>
        </p:spPr>
      </p:pic>
      <p:sp>
        <p:nvSpPr>
          <p:cNvPr id="5" name="Footer Placeholder 3">
            <a:extLst>
              <a:ext uri="{FF2B5EF4-FFF2-40B4-BE49-F238E27FC236}">
                <a16:creationId xmlns:a16="http://schemas.microsoft.com/office/drawing/2014/main" id="{6F412E00-4A58-C0EF-C6C6-A984B9D74D08}"/>
              </a:ext>
            </a:extLst>
          </p:cNvPr>
          <p:cNvSpPr txBox="1">
            <a:spLocks/>
          </p:cNvSpPr>
          <p:nvPr/>
        </p:nvSpPr>
        <p:spPr>
          <a:xfrm>
            <a:off x="2148265" y="111189"/>
            <a:ext cx="369835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Privileged Presentation by Counsel</a:t>
            </a:r>
          </a:p>
          <a:p>
            <a:pPr algn="ctr"/>
            <a:r>
              <a:rPr lang="en-US" sz="1400" dirty="0"/>
              <a:t>Protected from FOIA Disclosure (SC Code 33-4-40)</a:t>
            </a:r>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3284932"/>
          </a:xfrm>
        </p:spPr>
        <p:txBody>
          <a:bodyPr/>
          <a:lstStyle/>
          <a:p>
            <a:r>
              <a:rPr lang="en-US" dirty="0"/>
              <a:t>Questions? </a:t>
            </a:r>
          </a:p>
        </p:txBody>
      </p:sp>
      <p:sp>
        <p:nvSpPr>
          <p:cNvPr id="3" name="Text Placeholder 2">
            <a:extLst>
              <a:ext uri="{FF2B5EF4-FFF2-40B4-BE49-F238E27FC236}">
                <a16:creationId xmlns:a16="http://schemas.microsoft.com/office/drawing/2014/main" id="{1EC6DB3D-3AE2-9478-3245-FE2F98B96EC7}"/>
              </a:ext>
            </a:extLst>
          </p:cNvPr>
          <p:cNvSpPr>
            <a:spLocks noGrp="1"/>
          </p:cNvSpPr>
          <p:nvPr>
            <p:ph type="body" sz="quarter" idx="13"/>
          </p:nvPr>
        </p:nvSpPr>
        <p:spPr>
          <a:xfrm>
            <a:off x="911353" y="4006024"/>
            <a:ext cx="5794248" cy="2346960"/>
          </a:xfrm>
        </p:spPr>
        <p:txBody>
          <a:bodyPr/>
          <a:lstStyle/>
          <a:p>
            <a:r>
              <a:rPr lang="en-US" dirty="0"/>
              <a:t>N. Ward Lambert, Esq. </a:t>
            </a:r>
          </a:p>
          <a:p>
            <a:r>
              <a:rPr lang="en-US" dirty="0"/>
              <a:t>HUDSON LAMBERT PARROTT, LLC</a:t>
            </a:r>
          </a:p>
          <a:p>
            <a:r>
              <a:rPr lang="en-US" dirty="0"/>
              <a:t>(864) 235-5535</a:t>
            </a:r>
          </a:p>
          <a:p>
            <a:r>
              <a:rPr lang="en-US" dirty="0"/>
              <a:t>wlambert@hlpwlaw.com</a:t>
            </a:r>
          </a:p>
        </p:txBody>
      </p:sp>
      <p:pic>
        <p:nvPicPr>
          <p:cNvPr id="4" name="Picture 3">
            <a:extLst>
              <a:ext uri="{FF2B5EF4-FFF2-40B4-BE49-F238E27FC236}">
                <a16:creationId xmlns:a16="http://schemas.microsoft.com/office/drawing/2014/main" id="{3CBCC411-534C-58B9-2A2A-418FD2B3C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52" y="1470645"/>
            <a:ext cx="2316480" cy="1138286"/>
          </a:xfrm>
          <a:prstGeom prst="rect">
            <a:avLst/>
          </a:prstGeom>
        </p:spPr>
      </p:pic>
      <p:pic>
        <p:nvPicPr>
          <p:cNvPr id="5" name="Picture 4" descr="A logo with blue letters&#10;&#10;Description automatically generated">
            <a:extLst>
              <a:ext uri="{FF2B5EF4-FFF2-40B4-BE49-F238E27FC236}">
                <a16:creationId xmlns:a16="http://schemas.microsoft.com/office/drawing/2014/main" id="{37893ADF-379E-7FC2-E21F-EBC7CCD97ACC}"/>
              </a:ext>
            </a:extLst>
          </p:cNvPr>
          <p:cNvPicPr>
            <a:picLocks noChangeAspect="1"/>
          </p:cNvPicPr>
          <p:nvPr/>
        </p:nvPicPr>
        <p:blipFill>
          <a:blip r:embed="rId3"/>
          <a:stretch>
            <a:fillRect/>
          </a:stretch>
        </p:blipFill>
        <p:spPr>
          <a:xfrm>
            <a:off x="911352" y="5811732"/>
            <a:ext cx="2571750" cy="676275"/>
          </a:xfrm>
          <a:prstGeom prst="rect">
            <a:avLst/>
          </a:prstGeom>
        </p:spPr>
      </p:pic>
      <p:sp>
        <p:nvSpPr>
          <p:cNvPr id="6" name="Footer Placeholder 3">
            <a:extLst>
              <a:ext uri="{FF2B5EF4-FFF2-40B4-BE49-F238E27FC236}">
                <a16:creationId xmlns:a16="http://schemas.microsoft.com/office/drawing/2014/main" id="{F4653474-E3DE-C2A9-270B-FA01DD694658}"/>
              </a:ext>
            </a:extLst>
          </p:cNvPr>
          <p:cNvSpPr txBox="1">
            <a:spLocks/>
          </p:cNvSpPr>
          <p:nvPr/>
        </p:nvSpPr>
        <p:spPr>
          <a:xfrm>
            <a:off x="6840338" y="192186"/>
            <a:ext cx="369835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Privileged Presentation by Counsel</a:t>
            </a:r>
          </a:p>
          <a:p>
            <a:pPr algn="ctr"/>
            <a:r>
              <a:rPr lang="en-US" sz="1400" dirty="0"/>
              <a:t>Protected from FOIA Disclosure (SC Code 33-4-40)</a:t>
            </a:r>
          </a:p>
        </p:txBody>
      </p:sp>
    </p:spTree>
    <p:extLst>
      <p:ext uri="{BB962C8B-B14F-4D97-AF65-F5344CB8AC3E}">
        <p14:creationId xmlns:p14="http://schemas.microsoft.com/office/powerpoint/2010/main" val="349306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dirty="0"/>
              <a:t>The district’s PROCUREMENT CODE</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1710465"/>
            <a:ext cx="8324089" cy="4421393"/>
          </a:xfrm>
        </p:spPr>
        <p:txBody>
          <a:bodyPr>
            <a:noAutofit/>
          </a:bodyPr>
          <a:lstStyle/>
          <a:p>
            <a:pPr>
              <a:lnSpc>
                <a:spcPct val="100000"/>
              </a:lnSpc>
            </a:pPr>
            <a:r>
              <a:rPr lang="en-US" sz="1600" b="1" dirty="0"/>
              <a:t>SC Code § 11-35-5340 </a:t>
            </a:r>
            <a:r>
              <a:rPr lang="en-US" sz="1600" dirty="0"/>
              <a:t>– permits school districts whose annual budgets exceed $75 million to be exempt from the requirements of the SC procurement code if the District has a procurement code which, in the written opinion of the Division of Procurement Services of the State Fiscal Accountability Authority (the “Authority”), is substantially similar to the SC procurement code and regulations.   </a:t>
            </a:r>
          </a:p>
          <a:p>
            <a:pPr>
              <a:lnSpc>
                <a:spcPct val="100000"/>
              </a:lnSpc>
            </a:pPr>
            <a:r>
              <a:rPr lang="en-US" sz="1600" dirty="0"/>
              <a:t>The SC Materials Management Office promulgated the 2021 Model School District Code (the “2021 Model Code”). </a:t>
            </a:r>
          </a:p>
          <a:p>
            <a:pPr>
              <a:lnSpc>
                <a:spcPct val="100000"/>
              </a:lnSpc>
            </a:pPr>
            <a:r>
              <a:rPr lang="en-US" sz="1600" dirty="0"/>
              <a:t>The District’s Procurement Code and Regulations follow the 2021 Model Code.</a:t>
            </a:r>
          </a:p>
          <a:p>
            <a:pPr>
              <a:lnSpc>
                <a:spcPct val="100000"/>
              </a:lnSpc>
            </a:pPr>
            <a:r>
              <a:rPr lang="en-US" sz="1600" b="1" dirty="0"/>
              <a:t>April 2022 - </a:t>
            </a:r>
            <a:r>
              <a:rPr lang="en-US" sz="1600" dirty="0"/>
              <a:t>the Authority provided written approval of the District’s Procurement Code.  </a:t>
            </a:r>
          </a:p>
          <a:p>
            <a:pPr>
              <a:lnSpc>
                <a:spcPct val="100000"/>
              </a:lnSpc>
            </a:pPr>
            <a:r>
              <a:rPr lang="en-US" sz="1600" b="1" dirty="0"/>
              <a:t>May 10, 2022 </a:t>
            </a:r>
            <a:r>
              <a:rPr lang="en-US" sz="1600" dirty="0"/>
              <a:t>- the Board provided final approval of the District’s Procurement Code. </a:t>
            </a:r>
          </a:p>
          <a:p>
            <a:pPr>
              <a:lnSpc>
                <a:spcPct val="100000"/>
              </a:lnSpc>
            </a:pPr>
            <a:r>
              <a:rPr lang="en-US" sz="1600" b="1" dirty="0"/>
              <a:t>July 1, 2022 </a:t>
            </a:r>
            <a:r>
              <a:rPr lang="en-US" sz="1600" dirty="0"/>
              <a:t>– the District’s Procurement Code became effective.</a:t>
            </a:r>
          </a:p>
          <a:p>
            <a:pPr>
              <a:lnSpc>
                <a:spcPct val="100000"/>
              </a:lnSpc>
            </a:pPr>
            <a:r>
              <a:rPr lang="en-US" sz="1600" dirty="0"/>
              <a:t>The District’s Procurement Code in effect prior to July 1, 2022, mirrored the SC procurement code and regulations.</a:t>
            </a:r>
          </a:p>
        </p:txBody>
      </p:sp>
      <p:sp>
        <p:nvSpPr>
          <p:cNvPr id="4" name="Footer Placeholder 3">
            <a:extLst>
              <a:ext uri="{FF2B5EF4-FFF2-40B4-BE49-F238E27FC236}">
                <a16:creationId xmlns:a16="http://schemas.microsoft.com/office/drawing/2014/main" id="{EE8AE157-8956-DDA1-6201-D1B369C8CAE5}"/>
              </a:ext>
            </a:extLst>
          </p:cNvPr>
          <p:cNvSpPr>
            <a:spLocks noGrp="1"/>
          </p:cNvSpPr>
          <p:nvPr>
            <p:ph type="ftr" sz="quarter" idx="11"/>
          </p:nvPr>
        </p:nvSpPr>
        <p:spPr>
          <a:xfrm>
            <a:off x="3806193" y="6246622"/>
            <a:ext cx="3698351" cy="365125"/>
          </a:xfrm>
        </p:spPr>
        <p:txBody>
          <a:bodyPr/>
          <a:lstStyle/>
          <a:p>
            <a:pPr algn="ctr"/>
            <a:r>
              <a:rPr lang="en-US" dirty="0"/>
              <a:t>Privileged Presentation by Counsel</a:t>
            </a:r>
          </a:p>
          <a:p>
            <a:pPr algn="ctr"/>
            <a:r>
              <a:rPr lang="en-US" dirty="0"/>
              <a:t>Protected from FOIA Disclosure (SC Code 33-4-40)</a:t>
            </a:r>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9B234-DA71-F52D-2329-800DF2A7A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5B8A4-72CA-2397-75A7-2477E43DC493}"/>
              </a:ext>
            </a:extLst>
          </p:cNvPr>
          <p:cNvSpPr>
            <a:spLocks noGrp="1"/>
          </p:cNvSpPr>
          <p:nvPr>
            <p:ph type="title"/>
          </p:nvPr>
        </p:nvSpPr>
        <p:spPr>
          <a:xfrm>
            <a:off x="893064" y="72518"/>
            <a:ext cx="8297380" cy="1326514"/>
          </a:xfrm>
        </p:spPr>
        <p:txBody>
          <a:bodyPr/>
          <a:lstStyle/>
          <a:p>
            <a:r>
              <a:rPr lang="en-US" dirty="0"/>
              <a:t>PROCUREMENT CODE: Purpose and Policies (Section 20)</a:t>
            </a:r>
          </a:p>
        </p:txBody>
      </p:sp>
      <p:sp>
        <p:nvSpPr>
          <p:cNvPr id="7" name="Text Placeholder 6">
            <a:extLst>
              <a:ext uri="{FF2B5EF4-FFF2-40B4-BE49-F238E27FC236}">
                <a16:creationId xmlns:a16="http://schemas.microsoft.com/office/drawing/2014/main" id="{6A2671EB-50F5-4D88-6D15-C0139DFA9676}"/>
              </a:ext>
            </a:extLst>
          </p:cNvPr>
          <p:cNvSpPr>
            <a:spLocks noGrp="1"/>
          </p:cNvSpPr>
          <p:nvPr>
            <p:ph type="body" sz="quarter" idx="13"/>
          </p:nvPr>
        </p:nvSpPr>
        <p:spPr>
          <a:xfrm>
            <a:off x="865631" y="2072640"/>
            <a:ext cx="8324089" cy="3493008"/>
          </a:xfrm>
        </p:spPr>
        <p:txBody>
          <a:bodyPr>
            <a:normAutofit fontScale="62500" lnSpcReduction="20000"/>
          </a:bodyPr>
          <a:lstStyle/>
          <a:p>
            <a:pPr>
              <a:lnSpc>
                <a:spcPct val="100000"/>
              </a:lnSpc>
            </a:pPr>
            <a:r>
              <a:rPr lang="en-US" sz="2800" dirty="0"/>
              <a:t>The District’s Procurement Department serves as a steward of the District's resources (public funds). </a:t>
            </a:r>
          </a:p>
          <a:p>
            <a:pPr>
              <a:lnSpc>
                <a:spcPct val="100000"/>
              </a:lnSpc>
            </a:pPr>
            <a:r>
              <a:rPr lang="en-US" sz="2800" dirty="0"/>
              <a:t>The Procurement Code applies to all District solicitation and award of contracts. </a:t>
            </a:r>
          </a:p>
          <a:p>
            <a:pPr>
              <a:lnSpc>
                <a:spcPct val="100000"/>
              </a:lnSpc>
            </a:pPr>
            <a:r>
              <a:rPr lang="en-US" sz="2800" dirty="0"/>
              <a:t>Adopted with the stated purpose of fostering </a:t>
            </a:r>
            <a:r>
              <a:rPr lang="en-US" sz="2800" b="1" dirty="0"/>
              <a:t>broad-based competition </a:t>
            </a:r>
            <a:r>
              <a:rPr lang="en-US" sz="2800" dirty="0"/>
              <a:t>for public procurement with safeguards for quality and integrity. </a:t>
            </a:r>
          </a:p>
          <a:p>
            <a:pPr>
              <a:lnSpc>
                <a:spcPct val="100000"/>
              </a:lnSpc>
            </a:pPr>
            <a:r>
              <a:rPr lang="en-US" sz="2800" dirty="0"/>
              <a:t>When conducted fairly, openly and honestly, competitive procurement does not guarantee the selection of a preferred brand or vendor.</a:t>
            </a:r>
          </a:p>
          <a:p>
            <a:pPr>
              <a:lnSpc>
                <a:spcPct val="100000"/>
              </a:lnSpc>
            </a:pPr>
            <a:r>
              <a:rPr lang="en-US" sz="2800" dirty="0"/>
              <a:t>Instead, product and services are obtained from appropriate sources meeting the requirements of the solicitation at the lowest total cost or which is most advantageous to the District.  </a:t>
            </a:r>
          </a:p>
        </p:txBody>
      </p:sp>
      <p:sp>
        <p:nvSpPr>
          <p:cNvPr id="4" name="Footer Placeholder 3">
            <a:extLst>
              <a:ext uri="{FF2B5EF4-FFF2-40B4-BE49-F238E27FC236}">
                <a16:creationId xmlns:a16="http://schemas.microsoft.com/office/drawing/2014/main" id="{A575715D-2C96-B23E-9BBF-4C83DF5F08DE}"/>
              </a:ext>
            </a:extLst>
          </p:cNvPr>
          <p:cNvSpPr>
            <a:spLocks noGrp="1"/>
          </p:cNvSpPr>
          <p:nvPr>
            <p:ph type="ftr" sz="quarter" idx="11"/>
          </p:nvPr>
        </p:nvSpPr>
        <p:spPr>
          <a:xfrm>
            <a:off x="3806193" y="6246622"/>
            <a:ext cx="3698351" cy="365125"/>
          </a:xfrm>
        </p:spPr>
        <p:txBody>
          <a:bodyPr/>
          <a:lstStyle/>
          <a:p>
            <a:pPr algn="ctr"/>
            <a:r>
              <a:rPr lang="en-US" dirty="0"/>
              <a:t>Privileged Presentation by Counsel</a:t>
            </a:r>
          </a:p>
          <a:p>
            <a:pPr algn="ctr"/>
            <a:r>
              <a:rPr lang="en-US" dirty="0"/>
              <a:t>Protected from FOIA Disclosure (SC Code 33-4-40)</a:t>
            </a:r>
          </a:p>
        </p:txBody>
      </p:sp>
    </p:spTree>
    <p:extLst>
      <p:ext uri="{BB962C8B-B14F-4D97-AF65-F5344CB8AC3E}">
        <p14:creationId xmlns:p14="http://schemas.microsoft.com/office/powerpoint/2010/main" val="89749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0EF33F-3E6B-0B90-8458-45CB9AA0D66D}"/>
              </a:ext>
            </a:extLst>
          </p:cNvPr>
          <p:cNvSpPr>
            <a:spLocks noGrp="1"/>
          </p:cNvSpPr>
          <p:nvPr>
            <p:ph type="title"/>
          </p:nvPr>
        </p:nvSpPr>
        <p:spPr>
          <a:xfrm>
            <a:off x="637833" y="16136"/>
            <a:ext cx="10405174" cy="1326514"/>
          </a:xfrm>
        </p:spPr>
        <p:txBody>
          <a:bodyPr anchor="b">
            <a:normAutofit/>
          </a:bodyPr>
          <a:lstStyle/>
          <a:p>
            <a:r>
              <a:rPr lang="en-US" dirty="0"/>
              <a:t>Source Selection Methods (Section 1520)</a:t>
            </a:r>
          </a:p>
        </p:txBody>
      </p:sp>
      <p:sp>
        <p:nvSpPr>
          <p:cNvPr id="3" name="Footer Placeholder 3">
            <a:extLst>
              <a:ext uri="{FF2B5EF4-FFF2-40B4-BE49-F238E27FC236}">
                <a16:creationId xmlns:a16="http://schemas.microsoft.com/office/drawing/2014/main" id="{408CE006-5840-1A1B-1334-50646C12D19E}"/>
              </a:ext>
            </a:extLst>
          </p:cNvPr>
          <p:cNvSpPr>
            <a:spLocks noGrp="1"/>
          </p:cNvSpPr>
          <p:nvPr>
            <p:ph type="ftr" sz="quarter" idx="11"/>
          </p:nvPr>
        </p:nvSpPr>
        <p:spPr>
          <a:xfrm>
            <a:off x="3806193" y="6246622"/>
            <a:ext cx="3698351" cy="365125"/>
          </a:xfrm>
        </p:spPr>
        <p:txBody>
          <a:bodyPr/>
          <a:lstStyle/>
          <a:p>
            <a:pPr algn="ctr"/>
            <a:r>
              <a:rPr lang="en-US" dirty="0"/>
              <a:t>Privileged Presentation by Counsel</a:t>
            </a:r>
          </a:p>
          <a:p>
            <a:pPr algn="ctr"/>
            <a:r>
              <a:rPr lang="en-US" dirty="0"/>
              <a:t>Protected from FOIA Disclosure (SC Code 33-4-40)</a:t>
            </a:r>
          </a:p>
        </p:txBody>
      </p:sp>
      <p:sp>
        <p:nvSpPr>
          <p:cNvPr id="2" name="Text Placeholder 6">
            <a:extLst>
              <a:ext uri="{FF2B5EF4-FFF2-40B4-BE49-F238E27FC236}">
                <a16:creationId xmlns:a16="http://schemas.microsoft.com/office/drawing/2014/main" id="{FC478B39-048B-30BB-2DB0-1D9DDF96C212}"/>
              </a:ext>
            </a:extLst>
          </p:cNvPr>
          <p:cNvSpPr txBox="1">
            <a:spLocks/>
          </p:cNvSpPr>
          <p:nvPr/>
        </p:nvSpPr>
        <p:spPr>
          <a:xfrm>
            <a:off x="637833" y="1839831"/>
            <a:ext cx="4575298" cy="349300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2pPr>
            <a:lvl3pPr marL="0" indent="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All District contracts must be awarded by competitive sealed bidding unless one of the exceptions in Section 1510 applies. </a:t>
            </a:r>
          </a:p>
          <a:p>
            <a:pPr lvl="1"/>
            <a:endParaRPr lang="en-US" sz="2800" dirty="0"/>
          </a:p>
        </p:txBody>
      </p:sp>
      <p:grpSp>
        <p:nvGrpSpPr>
          <p:cNvPr id="10" name="Group 9">
            <a:extLst>
              <a:ext uri="{FF2B5EF4-FFF2-40B4-BE49-F238E27FC236}">
                <a16:creationId xmlns:a16="http://schemas.microsoft.com/office/drawing/2014/main" id="{BE7F045C-E37B-D371-2AB2-DAC2D3F70655}"/>
              </a:ext>
            </a:extLst>
          </p:cNvPr>
          <p:cNvGrpSpPr/>
          <p:nvPr/>
        </p:nvGrpSpPr>
        <p:grpSpPr>
          <a:xfrm>
            <a:off x="6096001" y="2393395"/>
            <a:ext cx="4670002" cy="2071211"/>
            <a:chOff x="5543413" y="581766"/>
            <a:chExt cx="4862598" cy="3777120"/>
          </a:xfrm>
        </p:grpSpPr>
        <p:sp>
          <p:nvSpPr>
            <p:cNvPr id="11" name="Rectangle 10">
              <a:extLst>
                <a:ext uri="{FF2B5EF4-FFF2-40B4-BE49-F238E27FC236}">
                  <a16:creationId xmlns:a16="http://schemas.microsoft.com/office/drawing/2014/main" id="{4B4A299B-F282-9F41-31DE-F53682DA1363}"/>
                </a:ext>
              </a:extLst>
            </p:cNvPr>
            <p:cNvSpPr/>
            <p:nvPr/>
          </p:nvSpPr>
          <p:spPr>
            <a:xfrm>
              <a:off x="5543413" y="581766"/>
              <a:ext cx="4862598" cy="37771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TextBox 11">
              <a:extLst>
                <a:ext uri="{FF2B5EF4-FFF2-40B4-BE49-F238E27FC236}">
                  <a16:creationId xmlns:a16="http://schemas.microsoft.com/office/drawing/2014/main" id="{59D3FBB5-CD62-74AA-86D9-A06C08AC9D71}"/>
                </a:ext>
              </a:extLst>
            </p:cNvPr>
            <p:cNvSpPr txBox="1"/>
            <p:nvPr/>
          </p:nvSpPr>
          <p:spPr>
            <a:xfrm>
              <a:off x="5543413" y="581766"/>
              <a:ext cx="4862598" cy="37771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t>Auditing or legal services</a:t>
              </a:r>
            </a:p>
            <a:p>
              <a:pPr marL="171450" lvl="1" indent="-171450" algn="l" defTabSz="711200">
                <a:lnSpc>
                  <a:spcPct val="90000"/>
                </a:lnSpc>
                <a:spcBef>
                  <a:spcPct val="0"/>
                </a:spcBef>
                <a:spcAft>
                  <a:spcPct val="15000"/>
                </a:spcAft>
                <a:buFont typeface="Arial" panose="020B0604020202020204" pitchFamily="34" charset="0"/>
                <a:buChar char="•"/>
              </a:pPr>
              <a:r>
                <a:rPr lang="en-US" sz="1600" dirty="0"/>
                <a:t>Emergency procurement</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t>Small purchases less than $10,000</a:t>
              </a:r>
            </a:p>
            <a:p>
              <a:pPr marL="171450" lvl="1" indent="-171450" algn="l" defTabSz="711200">
                <a:lnSpc>
                  <a:spcPct val="90000"/>
                </a:lnSpc>
                <a:spcBef>
                  <a:spcPct val="0"/>
                </a:spcBef>
                <a:spcAft>
                  <a:spcPct val="15000"/>
                </a:spcAft>
                <a:buFont typeface="Arial" panose="020B0604020202020204" pitchFamily="34" charset="0"/>
                <a:buChar char="•"/>
              </a:pPr>
              <a:r>
                <a:rPr lang="en-US" sz="1600" dirty="0"/>
                <a:t>Architect-Engineer, Construction Manager, or Land Surveying Services</a:t>
              </a:r>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t>Competitive Best Value Bidding</a:t>
              </a:r>
            </a:p>
            <a:p>
              <a:pPr marL="171450" lvl="1" indent="-171450" algn="l" defTabSz="711200">
                <a:lnSpc>
                  <a:spcPct val="90000"/>
                </a:lnSpc>
                <a:spcBef>
                  <a:spcPct val="0"/>
                </a:spcBef>
                <a:spcAft>
                  <a:spcPct val="15000"/>
                </a:spcAft>
                <a:buFont typeface="Arial" panose="020B0604020202020204" pitchFamily="34" charset="0"/>
                <a:buChar char="•"/>
              </a:pPr>
              <a:r>
                <a:rPr lang="en-US" sz="1600" dirty="0"/>
                <a:t>Competitive Sealed Proposals</a:t>
              </a: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endParaRPr lang="en-US" sz="1600" b="0" kern="1200" dirty="0"/>
            </a:p>
          </p:txBody>
        </p:sp>
      </p:grpSp>
      <p:grpSp>
        <p:nvGrpSpPr>
          <p:cNvPr id="14" name="Group 13">
            <a:extLst>
              <a:ext uri="{FF2B5EF4-FFF2-40B4-BE49-F238E27FC236}">
                <a16:creationId xmlns:a16="http://schemas.microsoft.com/office/drawing/2014/main" id="{72D091DA-5F37-C8DF-B48D-7A6C3640FBAD}"/>
              </a:ext>
            </a:extLst>
          </p:cNvPr>
          <p:cNvGrpSpPr/>
          <p:nvPr/>
        </p:nvGrpSpPr>
        <p:grpSpPr>
          <a:xfrm>
            <a:off x="6096000" y="1839831"/>
            <a:ext cx="4670003" cy="553564"/>
            <a:chOff x="5543413" y="70785"/>
            <a:chExt cx="4862598" cy="553564"/>
          </a:xfrm>
        </p:grpSpPr>
        <p:sp>
          <p:nvSpPr>
            <p:cNvPr id="15" name="Rectangle 14">
              <a:extLst>
                <a:ext uri="{FF2B5EF4-FFF2-40B4-BE49-F238E27FC236}">
                  <a16:creationId xmlns:a16="http://schemas.microsoft.com/office/drawing/2014/main" id="{5E561F7A-4ED0-97A7-65BB-FAC0876C9D53}"/>
                </a:ext>
              </a:extLst>
            </p:cNvPr>
            <p:cNvSpPr/>
            <p:nvPr/>
          </p:nvSpPr>
          <p:spPr>
            <a:xfrm>
              <a:off x="5543413" y="70785"/>
              <a:ext cx="4862598" cy="55356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TextBox 15">
              <a:extLst>
                <a:ext uri="{FF2B5EF4-FFF2-40B4-BE49-F238E27FC236}">
                  <a16:creationId xmlns:a16="http://schemas.microsoft.com/office/drawing/2014/main" id="{5DCD469C-1E92-7F26-60A4-F329F626EFBC}"/>
                </a:ext>
              </a:extLst>
            </p:cNvPr>
            <p:cNvSpPr txBox="1"/>
            <p:nvPr/>
          </p:nvSpPr>
          <p:spPr>
            <a:xfrm>
              <a:off x="5543413" y="70785"/>
              <a:ext cx="4862598" cy="553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dirty="0"/>
                <a:t>Examples of Exceptions</a:t>
              </a:r>
              <a:endParaRPr lang="en-US" sz="1900" b="1" kern="1200" dirty="0"/>
            </a:p>
          </p:txBody>
        </p:sp>
      </p:grpSp>
    </p:spTree>
    <p:extLst>
      <p:ext uri="{BB962C8B-B14F-4D97-AF65-F5344CB8AC3E}">
        <p14:creationId xmlns:p14="http://schemas.microsoft.com/office/powerpoint/2010/main" val="269244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402FD-194E-A6A0-DBD9-6730C4CCBD75}"/>
              </a:ext>
            </a:extLst>
          </p:cNvPr>
          <p:cNvSpPr>
            <a:spLocks noGrp="1"/>
          </p:cNvSpPr>
          <p:nvPr>
            <p:ph type="title"/>
          </p:nvPr>
        </p:nvSpPr>
        <p:spPr>
          <a:xfrm>
            <a:off x="911352" y="-181197"/>
            <a:ext cx="10405174" cy="1326514"/>
          </a:xfrm>
        </p:spPr>
        <p:txBody>
          <a:bodyPr anchor="b">
            <a:normAutofit/>
          </a:bodyPr>
          <a:lstStyle/>
          <a:p>
            <a:r>
              <a:rPr lang="en-US" dirty="0"/>
              <a:t>Competitive Sealed Bidding (Section 1520)</a:t>
            </a:r>
          </a:p>
        </p:txBody>
      </p:sp>
      <p:sp>
        <p:nvSpPr>
          <p:cNvPr id="3" name="Content Placeholder 2">
            <a:extLst>
              <a:ext uri="{FF2B5EF4-FFF2-40B4-BE49-F238E27FC236}">
                <a16:creationId xmlns:a16="http://schemas.microsoft.com/office/drawing/2014/main" id="{3C6FEFA3-391F-D122-BC7F-BDB6D5459931}"/>
              </a:ext>
            </a:extLst>
          </p:cNvPr>
          <p:cNvSpPr>
            <a:spLocks noGrp="1"/>
          </p:cNvSpPr>
          <p:nvPr>
            <p:ph sz="quarter" idx="13"/>
          </p:nvPr>
        </p:nvSpPr>
        <p:spPr>
          <a:xfrm>
            <a:off x="823530" y="1682460"/>
            <a:ext cx="4752973" cy="4399606"/>
          </a:xfrm>
        </p:spPr>
        <p:txBody>
          <a:bodyPr>
            <a:normAutofit/>
          </a:bodyPr>
          <a:lstStyle/>
          <a:p>
            <a:pPr marL="457200" indent="-457200">
              <a:lnSpc>
                <a:spcPct val="90000"/>
              </a:lnSpc>
              <a:buFont typeface="+mj-lt"/>
              <a:buAutoNum type="arabicPeriod"/>
            </a:pPr>
            <a:r>
              <a:rPr lang="en-US" sz="1800" dirty="0"/>
              <a:t>District issues an invitation for bids along with public notice of the solicitation.</a:t>
            </a:r>
          </a:p>
          <a:p>
            <a:pPr marL="457200" indent="-457200">
              <a:lnSpc>
                <a:spcPct val="90000"/>
              </a:lnSpc>
              <a:buFont typeface="+mj-lt"/>
              <a:buAutoNum type="arabicPeriod"/>
            </a:pPr>
            <a:r>
              <a:rPr lang="en-US" sz="1800" dirty="0"/>
              <a:t>Only criteria set forth in the invitation for bids may be used to evaluate bids. </a:t>
            </a:r>
          </a:p>
          <a:p>
            <a:pPr marL="457200" indent="-457200">
              <a:lnSpc>
                <a:spcPct val="90000"/>
              </a:lnSpc>
              <a:buFont typeface="+mj-lt"/>
              <a:buAutoNum type="arabicPeriod"/>
            </a:pPr>
            <a:r>
              <a:rPr lang="en-US" sz="1800" dirty="0"/>
              <a:t>Bids must be opened publicly at the time and place designated in the IFB.</a:t>
            </a:r>
          </a:p>
          <a:p>
            <a:pPr marL="457200" indent="-457200">
              <a:lnSpc>
                <a:spcPct val="90000"/>
              </a:lnSpc>
              <a:buFont typeface="+mj-lt"/>
              <a:buAutoNum type="arabicPeriod"/>
            </a:pPr>
            <a:r>
              <a:rPr lang="en-US" sz="1800" dirty="0"/>
              <a:t>District must award contract to lowest responsive and responsible bidder whose bid meets the criteria in the invitation for bids.  </a:t>
            </a:r>
          </a:p>
        </p:txBody>
      </p:sp>
      <p:sp>
        <p:nvSpPr>
          <p:cNvPr id="7" name="Footer Placeholder 3">
            <a:extLst>
              <a:ext uri="{FF2B5EF4-FFF2-40B4-BE49-F238E27FC236}">
                <a16:creationId xmlns:a16="http://schemas.microsoft.com/office/drawing/2014/main" id="{E2F208F4-7A0C-0EA9-7082-8212A5B1C191}"/>
              </a:ext>
            </a:extLst>
          </p:cNvPr>
          <p:cNvSpPr>
            <a:spLocks noGrp="1"/>
          </p:cNvSpPr>
          <p:nvPr>
            <p:ph type="ftr" sz="quarter" idx="11"/>
          </p:nvPr>
        </p:nvSpPr>
        <p:spPr>
          <a:xfrm>
            <a:off x="3806193" y="6246622"/>
            <a:ext cx="3698351" cy="365125"/>
          </a:xfrm>
        </p:spPr>
        <p:txBody>
          <a:bodyPr/>
          <a:lstStyle/>
          <a:p>
            <a:pPr algn="ctr"/>
            <a:r>
              <a:rPr lang="en-US" dirty="0"/>
              <a:t>Privileged Presentation by Counsel</a:t>
            </a:r>
          </a:p>
          <a:p>
            <a:pPr algn="ctr"/>
            <a:r>
              <a:rPr lang="en-US" dirty="0"/>
              <a:t>Protected from FOIA Disclosure (SC Code 33-4-40)</a:t>
            </a:r>
          </a:p>
        </p:txBody>
      </p:sp>
      <p:graphicFrame>
        <p:nvGraphicFramePr>
          <p:cNvPr id="8" name="Content Placeholder 5">
            <a:extLst>
              <a:ext uri="{FF2B5EF4-FFF2-40B4-BE49-F238E27FC236}">
                <a16:creationId xmlns:a16="http://schemas.microsoft.com/office/drawing/2014/main" id="{EFBC4733-CE67-45D9-FE2B-DF17CB7D2636}"/>
              </a:ext>
            </a:extLst>
          </p:cNvPr>
          <p:cNvGraphicFramePr>
            <a:graphicFrameLocks noGrp="1"/>
          </p:cNvGraphicFramePr>
          <p:nvPr>
            <p:ph sz="quarter" idx="14"/>
            <p:extLst>
              <p:ext uri="{D42A27DB-BD31-4B8C-83A1-F6EECF244321}">
                <p14:modId xmlns:p14="http://schemas.microsoft.com/office/powerpoint/2010/main" val="382851107"/>
              </p:ext>
            </p:extLst>
          </p:nvPr>
        </p:nvGraphicFramePr>
        <p:xfrm>
          <a:off x="6615499" y="1682460"/>
          <a:ext cx="4752973" cy="2912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967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0D037-B935-5030-79D8-65915BE71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9C4BE-FD40-3141-CF81-16D78D5487C8}"/>
              </a:ext>
            </a:extLst>
          </p:cNvPr>
          <p:cNvSpPr>
            <a:spLocks noGrp="1"/>
          </p:cNvSpPr>
          <p:nvPr>
            <p:ph type="title"/>
          </p:nvPr>
        </p:nvSpPr>
        <p:spPr>
          <a:xfrm>
            <a:off x="911352" y="-181197"/>
            <a:ext cx="10405174" cy="1326514"/>
          </a:xfrm>
        </p:spPr>
        <p:txBody>
          <a:bodyPr anchor="b">
            <a:normAutofit/>
          </a:bodyPr>
          <a:lstStyle/>
          <a:p>
            <a:r>
              <a:rPr lang="en-US" dirty="0"/>
              <a:t>Competitive BEST VALUE Bidding (Section 1528)</a:t>
            </a:r>
          </a:p>
        </p:txBody>
      </p:sp>
      <p:sp>
        <p:nvSpPr>
          <p:cNvPr id="3" name="Content Placeholder 2">
            <a:extLst>
              <a:ext uri="{FF2B5EF4-FFF2-40B4-BE49-F238E27FC236}">
                <a16:creationId xmlns:a16="http://schemas.microsoft.com/office/drawing/2014/main" id="{C6FE6A94-39C9-1CD8-9A08-AD023C366745}"/>
              </a:ext>
            </a:extLst>
          </p:cNvPr>
          <p:cNvSpPr>
            <a:spLocks noGrp="1"/>
          </p:cNvSpPr>
          <p:nvPr>
            <p:ph sz="quarter" idx="13"/>
          </p:nvPr>
        </p:nvSpPr>
        <p:spPr>
          <a:xfrm>
            <a:off x="823529" y="1682460"/>
            <a:ext cx="5272471" cy="4399606"/>
          </a:xfrm>
        </p:spPr>
        <p:txBody>
          <a:bodyPr>
            <a:normAutofit fontScale="92500" lnSpcReduction="20000"/>
          </a:bodyPr>
          <a:lstStyle/>
          <a:p>
            <a:pPr marL="457200" indent="-457200">
              <a:lnSpc>
                <a:spcPct val="90000"/>
              </a:lnSpc>
              <a:buFont typeface="+mj-lt"/>
              <a:buAutoNum type="arabicPeriod"/>
            </a:pPr>
            <a:r>
              <a:rPr lang="en-US" sz="1800" dirty="0"/>
              <a:t>District determines in writing that the use of competitive sealed bidding is either not practicable or not advantageous to the District. </a:t>
            </a:r>
          </a:p>
          <a:p>
            <a:pPr marL="457200" indent="-457200">
              <a:lnSpc>
                <a:spcPct val="90000"/>
              </a:lnSpc>
              <a:buFont typeface="+mj-lt"/>
              <a:buAutoNum type="arabicPeriod"/>
            </a:pPr>
            <a:r>
              <a:rPr lang="en-US" sz="1800" dirty="0"/>
              <a:t>IFB must state the evaluation factors to be used and the numerical weighting for each factor. Only those factors may be used to evaluate bids. </a:t>
            </a:r>
          </a:p>
          <a:p>
            <a:pPr marL="457200" indent="-457200">
              <a:lnSpc>
                <a:spcPct val="90000"/>
              </a:lnSpc>
              <a:buFont typeface="+mj-lt"/>
              <a:buAutoNum type="arabicPeriod"/>
            </a:pPr>
            <a:r>
              <a:rPr lang="en-US" sz="1800" dirty="0"/>
              <a:t>Price must be a factor and cannot be weighted less than sixty percent. </a:t>
            </a:r>
          </a:p>
          <a:p>
            <a:pPr marL="457200" indent="-457200">
              <a:lnSpc>
                <a:spcPct val="90000"/>
              </a:lnSpc>
              <a:buFont typeface="+mj-lt"/>
              <a:buAutoNum type="arabicPeriod"/>
            </a:pPr>
            <a:r>
              <a:rPr lang="en-US" sz="1800" dirty="0"/>
              <a:t>All factors other than price will be considered independent of and prior to determining the effect of price. </a:t>
            </a:r>
          </a:p>
          <a:p>
            <a:pPr marL="457200" indent="-457200">
              <a:lnSpc>
                <a:spcPct val="90000"/>
              </a:lnSpc>
              <a:buFont typeface="+mj-lt"/>
              <a:buAutoNum type="arabicPeriod"/>
            </a:pPr>
            <a:r>
              <a:rPr lang="en-US" sz="1800" dirty="0"/>
              <a:t>District must award contract to the responsive and responsible bidder whose bid is determined in writing to be the most advantageous to the District based on </a:t>
            </a:r>
            <a:r>
              <a:rPr lang="en-US" sz="1800" b="1" dirty="0"/>
              <a:t>all </a:t>
            </a:r>
            <a:r>
              <a:rPr lang="en-US" sz="1800" dirty="0"/>
              <a:t>evaluation factors.</a:t>
            </a:r>
          </a:p>
        </p:txBody>
      </p:sp>
      <p:sp>
        <p:nvSpPr>
          <p:cNvPr id="7" name="Footer Placeholder 3">
            <a:extLst>
              <a:ext uri="{FF2B5EF4-FFF2-40B4-BE49-F238E27FC236}">
                <a16:creationId xmlns:a16="http://schemas.microsoft.com/office/drawing/2014/main" id="{D9B39636-013D-0B23-F5BC-2A25AAEA0A26}"/>
              </a:ext>
            </a:extLst>
          </p:cNvPr>
          <p:cNvSpPr>
            <a:spLocks noGrp="1"/>
          </p:cNvSpPr>
          <p:nvPr>
            <p:ph type="ftr" sz="quarter" idx="11"/>
          </p:nvPr>
        </p:nvSpPr>
        <p:spPr>
          <a:xfrm>
            <a:off x="3806193" y="6246622"/>
            <a:ext cx="3698351" cy="365125"/>
          </a:xfrm>
        </p:spPr>
        <p:txBody>
          <a:bodyPr/>
          <a:lstStyle/>
          <a:p>
            <a:pPr algn="ctr"/>
            <a:r>
              <a:rPr lang="en-US" dirty="0"/>
              <a:t>Privileged Presentation by Counsel</a:t>
            </a:r>
          </a:p>
          <a:p>
            <a:pPr algn="ctr"/>
            <a:r>
              <a:rPr lang="en-US" dirty="0"/>
              <a:t>Protected from FOIA Disclosure (SC Code 33-4-40)</a:t>
            </a:r>
          </a:p>
        </p:txBody>
      </p:sp>
      <p:graphicFrame>
        <p:nvGraphicFramePr>
          <p:cNvPr id="4" name="Content Placeholder 5">
            <a:extLst>
              <a:ext uri="{FF2B5EF4-FFF2-40B4-BE49-F238E27FC236}">
                <a16:creationId xmlns:a16="http://schemas.microsoft.com/office/drawing/2014/main" id="{80E4A553-E510-6999-2A62-DDB65AC06FCE}"/>
              </a:ext>
            </a:extLst>
          </p:cNvPr>
          <p:cNvGraphicFramePr>
            <a:graphicFrameLocks noGrp="1"/>
          </p:cNvGraphicFramePr>
          <p:nvPr>
            <p:ph sz="quarter" idx="14"/>
            <p:extLst>
              <p:ext uri="{D42A27DB-BD31-4B8C-83A1-F6EECF244321}">
                <p14:modId xmlns:p14="http://schemas.microsoft.com/office/powerpoint/2010/main" val="4176476303"/>
              </p:ext>
            </p:extLst>
          </p:nvPr>
        </p:nvGraphicFramePr>
        <p:xfrm>
          <a:off x="6615499" y="1682460"/>
          <a:ext cx="4752973" cy="2912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56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F3596-D598-B6BE-8234-AB4DF2BDF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B9BF8-5604-1652-D708-4C2D3E540458}"/>
              </a:ext>
            </a:extLst>
          </p:cNvPr>
          <p:cNvSpPr>
            <a:spLocks noGrp="1"/>
          </p:cNvSpPr>
          <p:nvPr>
            <p:ph type="title"/>
          </p:nvPr>
        </p:nvSpPr>
        <p:spPr>
          <a:xfrm>
            <a:off x="911352" y="-181197"/>
            <a:ext cx="10405174" cy="1326514"/>
          </a:xfrm>
        </p:spPr>
        <p:txBody>
          <a:bodyPr anchor="b">
            <a:normAutofit/>
          </a:bodyPr>
          <a:lstStyle/>
          <a:p>
            <a:r>
              <a:rPr lang="en-US" dirty="0"/>
              <a:t>Multiterm contracts (Section 2030)</a:t>
            </a:r>
          </a:p>
        </p:txBody>
      </p:sp>
      <p:sp>
        <p:nvSpPr>
          <p:cNvPr id="3" name="Content Placeholder 2">
            <a:extLst>
              <a:ext uri="{FF2B5EF4-FFF2-40B4-BE49-F238E27FC236}">
                <a16:creationId xmlns:a16="http://schemas.microsoft.com/office/drawing/2014/main" id="{802BF331-973B-35D4-C2DD-4820A109909B}"/>
              </a:ext>
            </a:extLst>
          </p:cNvPr>
          <p:cNvSpPr>
            <a:spLocks noGrp="1"/>
          </p:cNvSpPr>
          <p:nvPr>
            <p:ph sz="quarter" idx="13"/>
          </p:nvPr>
        </p:nvSpPr>
        <p:spPr>
          <a:xfrm>
            <a:off x="823529" y="1682460"/>
            <a:ext cx="10405174" cy="4399606"/>
          </a:xfrm>
        </p:spPr>
        <p:txBody>
          <a:bodyPr>
            <a:normAutofit/>
          </a:bodyPr>
          <a:lstStyle/>
          <a:p>
            <a:pPr marL="285750" indent="-285750">
              <a:lnSpc>
                <a:spcPct val="90000"/>
              </a:lnSpc>
              <a:buFont typeface="Arial" panose="020B0604020202020204" pitchFamily="34" charset="0"/>
              <a:buChar char="•"/>
            </a:pPr>
            <a:r>
              <a:rPr lang="en-US" sz="1800" dirty="0"/>
              <a:t>A contract for supplies, services, and/or IT may not be entered into for a period of more than </a:t>
            </a:r>
            <a:r>
              <a:rPr lang="en-US" sz="1800" b="1" dirty="0"/>
              <a:t>one year. </a:t>
            </a:r>
          </a:p>
          <a:p>
            <a:pPr marL="285750" indent="-285750">
              <a:lnSpc>
                <a:spcPct val="90000"/>
              </a:lnSpc>
              <a:buFont typeface="Arial" panose="020B0604020202020204" pitchFamily="34" charset="0"/>
              <a:buChar char="•"/>
            </a:pPr>
            <a:r>
              <a:rPr lang="en-US" sz="1800" dirty="0"/>
              <a:t>The term of the contract and conditions of renewal or extension must be included in the solicitation. </a:t>
            </a:r>
          </a:p>
          <a:p>
            <a:pPr marL="285750" indent="-285750">
              <a:lnSpc>
                <a:spcPct val="90000"/>
              </a:lnSpc>
              <a:buFont typeface="Arial" panose="020B0604020202020204" pitchFamily="34" charset="0"/>
              <a:buChar char="•"/>
            </a:pPr>
            <a:r>
              <a:rPr lang="en-US" sz="1800" dirty="0"/>
              <a:t>May be renewed up to a maximum period of </a:t>
            </a:r>
            <a:r>
              <a:rPr lang="en-US" sz="1800" b="1" dirty="0"/>
              <a:t>five years </a:t>
            </a:r>
            <a:r>
              <a:rPr lang="en-US" sz="1800" dirty="0"/>
              <a:t>if provided for in the solicitation.</a:t>
            </a:r>
          </a:p>
          <a:p>
            <a:pPr marL="285750" indent="-285750">
              <a:lnSpc>
                <a:spcPct val="90000"/>
              </a:lnSpc>
              <a:buFont typeface="Arial" panose="020B0604020202020204" pitchFamily="34" charset="0"/>
              <a:buChar char="•"/>
            </a:pPr>
            <a:r>
              <a:rPr lang="en-US" sz="1800" dirty="0"/>
              <a:t>May be renewed up to </a:t>
            </a:r>
            <a:r>
              <a:rPr lang="en-US" sz="1800" b="1" dirty="0"/>
              <a:t>seven years </a:t>
            </a:r>
            <a:r>
              <a:rPr lang="en-US" sz="1800" dirty="0"/>
              <a:t>if approved by the Superintendent. </a:t>
            </a:r>
          </a:p>
          <a:p>
            <a:pPr marL="0" indent="0">
              <a:lnSpc>
                <a:spcPct val="90000"/>
              </a:lnSpc>
              <a:buNone/>
            </a:pPr>
            <a:endParaRPr lang="en-US" sz="1800" dirty="0"/>
          </a:p>
        </p:txBody>
      </p:sp>
      <p:sp>
        <p:nvSpPr>
          <p:cNvPr id="7" name="Footer Placeholder 3">
            <a:extLst>
              <a:ext uri="{FF2B5EF4-FFF2-40B4-BE49-F238E27FC236}">
                <a16:creationId xmlns:a16="http://schemas.microsoft.com/office/drawing/2014/main" id="{75F8D83A-0C3A-EF3C-C9BB-6146C22092E8}"/>
              </a:ext>
            </a:extLst>
          </p:cNvPr>
          <p:cNvSpPr>
            <a:spLocks noGrp="1"/>
          </p:cNvSpPr>
          <p:nvPr>
            <p:ph type="ftr" sz="quarter" idx="11"/>
          </p:nvPr>
        </p:nvSpPr>
        <p:spPr>
          <a:xfrm>
            <a:off x="3806193" y="6246622"/>
            <a:ext cx="3698351" cy="365125"/>
          </a:xfrm>
        </p:spPr>
        <p:txBody>
          <a:bodyPr/>
          <a:lstStyle/>
          <a:p>
            <a:pPr algn="ctr"/>
            <a:r>
              <a:rPr lang="en-US" dirty="0"/>
              <a:t>Privileged Presentation by Counsel</a:t>
            </a:r>
          </a:p>
          <a:p>
            <a:pPr algn="ctr"/>
            <a:r>
              <a:rPr lang="en-US" dirty="0"/>
              <a:t>Protected from FOIA Disclosure (SC Code 33-4-40)</a:t>
            </a:r>
          </a:p>
        </p:txBody>
      </p:sp>
    </p:spTree>
    <p:extLst>
      <p:ext uri="{BB962C8B-B14F-4D97-AF65-F5344CB8AC3E}">
        <p14:creationId xmlns:p14="http://schemas.microsoft.com/office/powerpoint/2010/main" val="35298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4AE00-10A9-9B66-38CC-474C3F5F1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B8EA8-19D2-0874-4467-FCE6562B00D8}"/>
              </a:ext>
            </a:extLst>
          </p:cNvPr>
          <p:cNvSpPr>
            <a:spLocks noGrp="1"/>
          </p:cNvSpPr>
          <p:nvPr>
            <p:ph type="title"/>
          </p:nvPr>
        </p:nvSpPr>
        <p:spPr>
          <a:xfrm>
            <a:off x="911352" y="-181197"/>
            <a:ext cx="10405174" cy="1326514"/>
          </a:xfrm>
        </p:spPr>
        <p:txBody>
          <a:bodyPr anchor="b">
            <a:normAutofit/>
          </a:bodyPr>
          <a:lstStyle/>
          <a:p>
            <a:r>
              <a:rPr lang="en-US" dirty="0"/>
              <a:t>RIGHT TO PROTEST (Section 4210)</a:t>
            </a:r>
          </a:p>
        </p:txBody>
      </p:sp>
      <p:sp>
        <p:nvSpPr>
          <p:cNvPr id="3" name="Content Placeholder 2">
            <a:extLst>
              <a:ext uri="{FF2B5EF4-FFF2-40B4-BE49-F238E27FC236}">
                <a16:creationId xmlns:a16="http://schemas.microsoft.com/office/drawing/2014/main" id="{48C984B6-3531-9F5F-BDC6-96B94C429DCA}"/>
              </a:ext>
            </a:extLst>
          </p:cNvPr>
          <p:cNvSpPr>
            <a:spLocks noGrp="1"/>
          </p:cNvSpPr>
          <p:nvPr>
            <p:ph sz="quarter" idx="13"/>
          </p:nvPr>
        </p:nvSpPr>
        <p:spPr>
          <a:xfrm>
            <a:off x="823529" y="1682460"/>
            <a:ext cx="10405174" cy="4399606"/>
          </a:xfrm>
        </p:spPr>
        <p:txBody>
          <a:bodyPr>
            <a:normAutofit/>
          </a:bodyPr>
          <a:lstStyle/>
          <a:p>
            <a:pPr marL="285750" indent="-285750">
              <a:lnSpc>
                <a:spcPct val="90000"/>
              </a:lnSpc>
              <a:buFont typeface="Arial" panose="020B0604020202020204" pitchFamily="34" charset="0"/>
              <a:buChar char="•"/>
            </a:pPr>
            <a:r>
              <a:rPr lang="en-US" sz="1800" dirty="0"/>
              <a:t>A prospective bidder who is aggrieved by a </a:t>
            </a:r>
            <a:r>
              <a:rPr lang="en-US" sz="1800" b="1" dirty="0"/>
              <a:t>solicitation</a:t>
            </a:r>
            <a:r>
              <a:rPr lang="en-US" sz="1800" dirty="0"/>
              <a:t> may protest an invitation for bids within 15 days of its issuance or issuance of an amendment. </a:t>
            </a:r>
          </a:p>
          <a:p>
            <a:pPr marL="285750" indent="-285750">
              <a:lnSpc>
                <a:spcPct val="90000"/>
              </a:lnSpc>
              <a:buFont typeface="Arial" panose="020B0604020202020204" pitchFamily="34" charset="0"/>
              <a:buChar char="•"/>
            </a:pPr>
            <a:r>
              <a:rPr lang="en-US" sz="1800" dirty="0"/>
              <a:t>An actual or prospective bidder who is aggrieved in connection with an </a:t>
            </a:r>
            <a:r>
              <a:rPr lang="en-US" sz="1800" b="1" dirty="0"/>
              <a:t>intended award </a:t>
            </a:r>
            <a:r>
              <a:rPr lang="en-US" sz="1800" dirty="0"/>
              <a:t>may protest the award by providing notice of intent to protest within seven business days of posting of the intent to award and submitting its protest within 15 days of the notice of intent to award. </a:t>
            </a:r>
          </a:p>
          <a:p>
            <a:pPr marL="285750" indent="-285750">
              <a:lnSpc>
                <a:spcPct val="90000"/>
              </a:lnSpc>
              <a:buFont typeface="Arial" panose="020B0604020202020204" pitchFamily="34" charset="0"/>
              <a:buChar char="•"/>
            </a:pPr>
            <a:r>
              <a:rPr lang="en-US" sz="1800" dirty="0"/>
              <a:t>Absent a timely protest by an aggrieved bidder, the District’s decision to award a contract shall be final and conclusive. (Section 2410)</a:t>
            </a:r>
          </a:p>
          <a:p>
            <a:pPr marL="285750" indent="-285750">
              <a:lnSpc>
                <a:spcPct val="90000"/>
              </a:lnSpc>
              <a:buFont typeface="Arial" panose="020B0604020202020204" pitchFamily="34" charset="0"/>
              <a:buChar char="•"/>
            </a:pPr>
            <a:endParaRPr lang="en-US" sz="1800" dirty="0"/>
          </a:p>
          <a:p>
            <a:pPr marL="285750" indent="-285750">
              <a:lnSpc>
                <a:spcPct val="90000"/>
              </a:lnSpc>
              <a:buFont typeface="Arial" panose="020B0604020202020204" pitchFamily="34" charset="0"/>
              <a:buChar char="•"/>
            </a:pPr>
            <a:endParaRPr lang="en-US" sz="1800" dirty="0"/>
          </a:p>
        </p:txBody>
      </p:sp>
      <p:sp>
        <p:nvSpPr>
          <p:cNvPr id="7" name="Footer Placeholder 3">
            <a:extLst>
              <a:ext uri="{FF2B5EF4-FFF2-40B4-BE49-F238E27FC236}">
                <a16:creationId xmlns:a16="http://schemas.microsoft.com/office/drawing/2014/main" id="{036CB899-64AD-0373-8A7C-16DC481A89BB}"/>
              </a:ext>
            </a:extLst>
          </p:cNvPr>
          <p:cNvSpPr>
            <a:spLocks noGrp="1"/>
          </p:cNvSpPr>
          <p:nvPr>
            <p:ph type="ftr" sz="quarter" idx="11"/>
          </p:nvPr>
        </p:nvSpPr>
        <p:spPr>
          <a:xfrm>
            <a:off x="3806193" y="6246622"/>
            <a:ext cx="3698351" cy="365125"/>
          </a:xfrm>
        </p:spPr>
        <p:txBody>
          <a:bodyPr/>
          <a:lstStyle/>
          <a:p>
            <a:pPr algn="ctr"/>
            <a:r>
              <a:rPr lang="en-US" dirty="0"/>
              <a:t>Privileged Presentation by Counsel</a:t>
            </a:r>
          </a:p>
          <a:p>
            <a:pPr algn="ctr"/>
            <a:r>
              <a:rPr lang="en-US" dirty="0"/>
              <a:t>Protected from FOIA Disclosure (SC Code 33-4-40)</a:t>
            </a:r>
          </a:p>
        </p:txBody>
      </p:sp>
    </p:spTree>
    <p:extLst>
      <p:ext uri="{BB962C8B-B14F-4D97-AF65-F5344CB8AC3E}">
        <p14:creationId xmlns:p14="http://schemas.microsoft.com/office/powerpoint/2010/main" val="349054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6E976-7463-616A-971A-CB0F2C6AB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D3601-2461-A6AA-65C4-82FF3763FA94}"/>
              </a:ext>
            </a:extLst>
          </p:cNvPr>
          <p:cNvSpPr>
            <a:spLocks noGrp="1"/>
          </p:cNvSpPr>
          <p:nvPr>
            <p:ph type="title"/>
          </p:nvPr>
        </p:nvSpPr>
        <p:spPr>
          <a:xfrm>
            <a:off x="893413" y="35942"/>
            <a:ext cx="10405174" cy="1326514"/>
          </a:xfrm>
        </p:spPr>
        <p:txBody>
          <a:bodyPr anchor="b">
            <a:normAutofit/>
          </a:bodyPr>
          <a:lstStyle/>
          <a:p>
            <a:r>
              <a:rPr lang="en-US" dirty="0"/>
              <a:t>RFP No. 32922: 2022 Outdoor Video Display Scoreboards</a:t>
            </a:r>
          </a:p>
        </p:txBody>
      </p:sp>
      <p:sp>
        <p:nvSpPr>
          <p:cNvPr id="7" name="Footer Placeholder 3">
            <a:extLst>
              <a:ext uri="{FF2B5EF4-FFF2-40B4-BE49-F238E27FC236}">
                <a16:creationId xmlns:a16="http://schemas.microsoft.com/office/drawing/2014/main" id="{665F87B9-DAEB-19A6-B020-9B5D10B5377F}"/>
              </a:ext>
            </a:extLst>
          </p:cNvPr>
          <p:cNvSpPr>
            <a:spLocks noGrp="1"/>
          </p:cNvSpPr>
          <p:nvPr>
            <p:ph type="ftr" sz="quarter" idx="11"/>
          </p:nvPr>
        </p:nvSpPr>
        <p:spPr>
          <a:xfrm>
            <a:off x="3806193" y="6246622"/>
            <a:ext cx="3698351" cy="365125"/>
          </a:xfrm>
        </p:spPr>
        <p:txBody>
          <a:bodyPr/>
          <a:lstStyle/>
          <a:p>
            <a:pPr algn="ctr"/>
            <a:r>
              <a:rPr lang="en-US" dirty="0"/>
              <a:t>Privileged Presentation by Counsel</a:t>
            </a:r>
          </a:p>
          <a:p>
            <a:pPr algn="ctr"/>
            <a:r>
              <a:rPr lang="en-US" dirty="0"/>
              <a:t>Protected from FOIA Disclosure (SC Code 33-4-40)</a:t>
            </a:r>
          </a:p>
        </p:txBody>
      </p:sp>
      <p:sp>
        <p:nvSpPr>
          <p:cNvPr id="6" name="Content Placeholder 2">
            <a:extLst>
              <a:ext uri="{FF2B5EF4-FFF2-40B4-BE49-F238E27FC236}">
                <a16:creationId xmlns:a16="http://schemas.microsoft.com/office/drawing/2014/main" id="{640E25E9-FAA2-BEED-6045-3863C6838EA5}"/>
              </a:ext>
            </a:extLst>
          </p:cNvPr>
          <p:cNvSpPr txBox="1">
            <a:spLocks/>
          </p:cNvSpPr>
          <p:nvPr/>
        </p:nvSpPr>
        <p:spPr>
          <a:xfrm>
            <a:off x="823529" y="1682460"/>
            <a:ext cx="10405174" cy="439960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2pPr>
            <a:lvl3pPr marL="0" indent="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spcAft>
                <a:spcPts val="600"/>
              </a:spcAft>
              <a:buFont typeface="+mj-lt"/>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Contract solicitation and award to Daktronics complied with the Procurement Code.</a:t>
            </a:r>
          </a:p>
          <a:p>
            <a:pPr marL="285750" indent="-285750">
              <a:buFont typeface="Arial" panose="020B0604020202020204" pitchFamily="34" charset="0"/>
              <a:buChar char="•"/>
            </a:pPr>
            <a:r>
              <a:rPr lang="en-US" sz="1800" dirty="0"/>
              <a:t>A Selection Committee of four evaluators scored the two proposals, and Daktronics’ proposal was ranked most advantageous to the District. </a:t>
            </a:r>
          </a:p>
          <a:p>
            <a:pPr marL="285750" indent="-285750">
              <a:buFont typeface="Arial" panose="020B0604020202020204" pitchFamily="34" charset="0"/>
              <a:buChar char="•"/>
            </a:pPr>
            <a:r>
              <a:rPr lang="en-US" sz="1800" dirty="0"/>
              <a:t>No timely protest filed—award became final and conclusive under Procurement Code.</a:t>
            </a:r>
          </a:p>
          <a:p>
            <a:pPr marL="285750" indent="-285750">
              <a:buFont typeface="Arial" panose="020B0604020202020204" pitchFamily="34" charset="0"/>
              <a:buChar char="•"/>
            </a:pPr>
            <a:r>
              <a:rPr lang="en-US" sz="1800" dirty="0"/>
              <a:t>Both the solicitation and the Contract provide that the Contract was for one year with options to renew up to five years.</a:t>
            </a:r>
          </a:p>
          <a:p>
            <a:pPr marL="285750" indent="-285750">
              <a:buFont typeface="Arial" panose="020B0604020202020204" pitchFamily="34" charset="0"/>
              <a:buChar char="•"/>
            </a:pPr>
            <a:r>
              <a:rPr lang="en-US" sz="1800" dirty="0"/>
              <a:t>Contract was renewed and remains valid and binding.</a:t>
            </a:r>
          </a:p>
          <a:p>
            <a:pPr marL="285750" indent="-285750">
              <a:buFont typeface="Arial" panose="020B0604020202020204" pitchFamily="34" charset="0"/>
              <a:buChar char="•"/>
            </a:pPr>
            <a:r>
              <a:rPr lang="en-US" sz="1800" dirty="0"/>
              <a:t>District could not terminate the Contract or redirect funds to a booster club without risk:</a:t>
            </a:r>
          </a:p>
          <a:p>
            <a:pPr marL="514350" lvl="1" indent="-285750">
              <a:buFont typeface="Arial" panose="020B0604020202020204" pitchFamily="34" charset="0"/>
              <a:buChar char="•"/>
            </a:pPr>
            <a:r>
              <a:rPr lang="en-US" sz="1800" dirty="0"/>
              <a:t>Potential breach of contract claim by Daktronics</a:t>
            </a:r>
          </a:p>
          <a:p>
            <a:pPr marL="514350" lvl="1" indent="-285750">
              <a:buFont typeface="Arial" panose="020B0604020202020204" pitchFamily="34" charset="0"/>
              <a:buChar char="•"/>
            </a:pPr>
            <a:r>
              <a:rPr lang="en-US" sz="1800" dirty="0"/>
              <a:t>Potential expenditure of District funds without compliance with the Procurement Code</a:t>
            </a:r>
          </a:p>
          <a:p>
            <a:pPr marL="285750" indent="-285750">
              <a:lnSpc>
                <a:spcPct val="90000"/>
              </a:lnSpc>
              <a:buFont typeface="Arial" panose="020B0604020202020204" pitchFamily="34" charset="0"/>
              <a:buChar char="•"/>
            </a:pPr>
            <a:endParaRPr lang="en-US" sz="1800" dirty="0"/>
          </a:p>
          <a:p>
            <a:pPr marL="285750" indent="-285750">
              <a:lnSpc>
                <a:spcPct val="9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2050831435"/>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AC5040CA-20CC-43C6-BC0C-8D8696B6AF89}">
  <ds:schemaRefs>
    <ds:schemaRef ds:uri="71af3243-3dd4-4a8d-8c0d-dd76da1f02a5"/>
    <ds:schemaRef ds:uri="http://schemas.microsoft.com/office/infopath/2007/PartnerControls"/>
    <ds:schemaRef ds:uri="16c05727-aa75-4e4a-9b5f-8a80a1165891"/>
    <ds:schemaRef ds:uri="230e9df3-be65-4c73-a93b-d1236ebd677e"/>
    <ds:schemaRef ds:uri="http://schemas.openxmlformats.org/package/2006/metadata/core-properties"/>
    <ds:schemaRef ds:uri="http://schemas.microsoft.com/sharepoint/v3"/>
    <ds:schemaRef ds:uri="http://schemas.microsoft.com/office/2006/documentManagement/types"/>
    <ds:schemaRef ds:uri="http://purl.org/dc/term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{718144DA-DF31-480B-ABF7-7FAE23400D64}tf16411248_win32</Template>
  <TotalTime>685</TotalTime>
  <Words>1129</Words>
  <Application>Microsoft Office PowerPoint</Application>
  <PresentationFormat>Widescreen</PresentationFormat>
  <Paragraphs>107</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 Light</vt:lpstr>
      <vt:lpstr>Calibri</vt:lpstr>
      <vt:lpstr>Posterama</vt:lpstr>
      <vt:lpstr>Custom</vt:lpstr>
      <vt:lpstr>PROCUREMENT OVERVIEW</vt:lpstr>
      <vt:lpstr>The district’s PROCUREMENT CODE</vt:lpstr>
      <vt:lpstr>PROCUREMENT CODE: Purpose and Policies (Section 20)</vt:lpstr>
      <vt:lpstr>Source Selection Methods (Section 1520)</vt:lpstr>
      <vt:lpstr>Competitive Sealed Bidding (Section 1520)</vt:lpstr>
      <vt:lpstr>Competitive BEST VALUE Bidding (Section 1528)</vt:lpstr>
      <vt:lpstr>Multiterm contracts (Section 2030)</vt:lpstr>
      <vt:lpstr>RIGHT TO PROTEST (Section 4210)</vt:lpstr>
      <vt:lpstr>RFP No. 32922: 2022 Outdoor Video Display Scoreboards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Wes Lambert</dc:creator>
  <cp:lastModifiedBy>Kimberly Waters</cp:lastModifiedBy>
  <cp:revision>19</cp:revision>
  <cp:lastPrinted>2024-12-09T17:24:49Z</cp:lastPrinted>
  <dcterms:created xsi:type="dcterms:W3CDTF">2024-12-06T15:39:45Z</dcterms:created>
  <dcterms:modified xsi:type="dcterms:W3CDTF">2026-01-23T17:56:41Z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dDocumentId">
    <vt:lpwstr>4899-8890-6122</vt:lpwstr>
  </property>
</Properties>
</file>