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3" r:id="rId4"/>
  </p:sldMasterIdLst>
  <p:notesMasterIdLst>
    <p:notesMasterId r:id="rId11"/>
  </p:notesMasterIdLst>
  <p:handoutMasterIdLst>
    <p:handoutMasterId r:id="rId12"/>
  </p:handoutMasterIdLst>
  <p:sldIdLst>
    <p:sldId id="693" r:id="rId5"/>
    <p:sldId id="933" r:id="rId6"/>
    <p:sldId id="935" r:id="rId7"/>
    <p:sldId id="936" r:id="rId8"/>
    <p:sldId id="939" r:id="rId9"/>
    <p:sldId id="868" r:id="rId10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CCCC"/>
    <a:srgbClr val="63A537"/>
    <a:srgbClr val="99CB38"/>
    <a:srgbClr val="000099"/>
    <a:srgbClr val="0000FF"/>
    <a:srgbClr val="3366FF"/>
    <a:srgbClr val="008000"/>
    <a:srgbClr val="BE5F59"/>
    <a:srgbClr val="4B8147"/>
    <a:srgbClr val="FF55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15" d="100"/>
          <a:sy n="115" d="100"/>
        </p:scale>
        <p:origin x="3595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presProps" Target="pres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1.xml"/><Relationship Id="rId15" Type="http://schemas.openxmlformats.org/officeDocument/2006/relationships/theme" Target="theme/theme1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r">
              <a:defRPr sz="1200"/>
            </a:lvl1pPr>
          </a:lstStyle>
          <a:p>
            <a:fld id="{3D7E318C-45AB-4135-ABCB-46D59D8CC806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r">
              <a:defRPr sz="1200"/>
            </a:lvl1pPr>
          </a:lstStyle>
          <a:p>
            <a:fld id="{323F59F7-D568-44BB-AAF0-08289A88C5A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/>
          <a:lstStyle>
            <a:lvl1pPr algn="r">
              <a:defRPr sz="1200"/>
            </a:lvl1pPr>
          </a:lstStyle>
          <a:p>
            <a:fld id="{298867A4-DEAC-4D46-A6D8-E634381C73E3}" type="datetimeFigureOut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44" tIns="46574" rIns="93144" bIns="46574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44" tIns="46574" rIns="93144" bIns="4657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44" tIns="46574" rIns="93144" bIns="46574" rtlCol="0" anchor="b"/>
          <a:lstStyle>
            <a:lvl1pPr algn="r">
              <a:defRPr sz="1200"/>
            </a:lvl1pPr>
          </a:lstStyle>
          <a:p>
            <a:fld id="{39D04B07-70A5-4E49-9DB6-306BA61BC46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DA563B-9D0D-488B-B1F8-9EDAC8B2B4B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712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Arial" panose="020B0604020202020204" pitchFamily="34" charset="0"/>
              </a:rPr>
              <a:t>August 2024 Update: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1. Progress: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All HVAC units running except one. 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Recent overheads in B1 and B2 and they are dropping tile in those areas.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Painters out of B2 and have finished the auxiliary gym.  They are continuing in B1 to A2. Also working on the three labs.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Lab tops scheduled for next week.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Electrical bringing in additional help for the weekend.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Preparing for asphalt in student parking lot. Proof roll passed.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Scheduling resinous flooring.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Curb and gutter contractor continues to make repairs.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BDA contractor completing system install.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lvl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Calibri" panose="020F0502020204030204" pitchFamily="34" charset="0"/>
              </a:rPr>
              <a:t>2. Switchgear arrived on site. Power outage scheduled for Monday, July 29th to switch over.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</a:pPr>
            <a:r>
              <a:rPr lang="en-US" sz="1800">
                <a:effectLst/>
                <a:latin typeface="Avenir LT Std 55 Roman"/>
                <a:ea typeface="Times New Roman" panose="02020603050405020304" pitchFamily="18" charset="0"/>
                <a:cs typeface="Arial" panose="020B0604020202020204" pitchFamily="34" charset="0"/>
              </a:rPr>
              <a:t>The project is within budget and on schedule.</a:t>
            </a:r>
            <a:endParaRPr lang="en-US" sz="180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  <a:tabLst>
                <a:tab pos="285750" algn="l"/>
                <a:tab pos="457200" algn="l"/>
              </a:tabLst>
            </a:pPr>
            <a:endParaRPr lang="en-US" sz="1200">
              <a:effectLst/>
              <a:latin typeface="Calibri" panose="020F0502020204030204" pitchFamily="34" charset="0"/>
              <a:ea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55836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ctr">
              <a:buFont typeface="Arial" panose="020B0604020202020204" pitchFamily="34" charset="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Aerial view of campus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750F5F6-EA56-464B-9A4B-DF4AC3495FD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840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834C681-76CD-1876-A126-914BF10168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1FE26B03-DCB8-3B81-3ACD-35540D33559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AC00F371-34A8-2E41-BE8B-DD387706BCB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0" indent="0" fontAlgn="ctr">
              <a:buFont typeface="Arial" panose="020B0604020202020204" pitchFamily="34" charset="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Covered Walkway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A6A2CB0-215B-A794-38AA-8E461C808C9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04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A880FD4-C5A9-CECC-6559-B52B3D9B21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FB66CE4-05E6-56AE-168C-5B826FCF268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64D06BB-8EE9-EB93-24BE-1A0012A12DA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r>
              <a:rPr lang="en-US" sz="120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Athletic Lobby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AD3B28F-03F5-A586-B7FF-B7AC859CB7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48930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A5C253C-F1F6-4EC4-B3C5-ED0B78A71B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9D04B07-70A5-4E49-9DB6-306BA61BC46E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16919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3047EB-8116-45F6-8B11-A4B162AEFB8A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95620171"/>
      </p:ext>
    </p:extLst>
  </p:cSld>
  <p:clrMapOvr>
    <a:masterClrMapping/>
  </p:clrMapOvr>
  <p:transition spd="slow"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7FEF7F-6807-4A8F-A931-61A0E7554D5E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2653386"/>
      </p:ext>
    </p:extLst>
  </p:cSld>
  <p:clrMapOvr>
    <a:masterClrMapping/>
  </p:clrMapOvr>
  <p:transition spd="slow"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6827DD-1D09-4648-83F7-6D212662A3D1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5747951"/>
      </p:ext>
    </p:extLst>
  </p:cSld>
  <p:clrMapOvr>
    <a:masterClrMapping/>
  </p:clrMapOvr>
  <p:transition spd="slow">
    <p:randomBar dir="vert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EB1A5-2F93-48CC-AA7E-6B50DBC3FD24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7961466"/>
      </p:ext>
    </p:extLst>
  </p:cSld>
  <p:clrMapOvr>
    <a:masterClrMapping/>
  </p:clrMapOvr>
  <p:transition spd="slow">
    <p:randomBar dir="vert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A4A23A-5753-4BB3-8FEB-658D08CFA62F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73563565"/>
      </p:ext>
    </p:extLst>
  </p:cSld>
  <p:clrMapOvr>
    <a:masterClrMapping/>
  </p:clrMapOvr>
  <p:transition spd="slow">
    <p:randomBar dir="vert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A9A89-88B8-4294-933C-D03A7C610854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6587030"/>
      </p:ext>
    </p:extLst>
  </p:cSld>
  <p:clrMapOvr>
    <a:masterClrMapping/>
  </p:clrMapOvr>
  <p:transition spd="slow">
    <p:randomBar dir="vert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729E43-3F19-4464-8ED8-BF77D1273DA4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995150"/>
      </p:ext>
    </p:extLst>
  </p:cSld>
  <p:clrMapOvr>
    <a:masterClrMapping/>
  </p:clrMapOvr>
  <p:transition spd="slow">
    <p:randomBar dir="vert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578C63-3A7D-442E-886A-B1BC4B5A89F5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859459"/>
      </p:ext>
    </p:extLst>
  </p:cSld>
  <p:clrMapOvr>
    <a:masterClrMapping/>
  </p:clrMapOvr>
  <p:transition spd="slow"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BE4AC8-23AC-4257-8B41-FCD02F05A4E9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258924"/>
      </p:ext>
    </p:extLst>
  </p:cSld>
  <p:clrMapOvr>
    <a:masterClrMapping/>
  </p:clrMapOvr>
  <p:transition spd="slow"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5D8661E4-FE41-41F1-96A1-453F020A094E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258166"/>
      </p:ext>
    </p:extLst>
  </p:cSld>
  <p:clrMapOvr>
    <a:masterClrMapping/>
  </p:clrMapOvr>
  <p:transition spd="slow"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19AD34-9A6B-4221-A665-E11910C51C70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472557"/>
      </p:ext>
    </p:extLst>
  </p:cSld>
  <p:clrMapOvr>
    <a:masterClrMapping/>
  </p:clrMapOvr>
  <p:transition spd="slow"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BA8202F1-2E0B-4239-80FB-76DF0497E437}" type="datetime1">
              <a:rPr lang="en-US" smtClean="0"/>
              <a:pPr/>
              <a:t>8/7/2024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938B96DB-C5BB-48C9-8AB1-92DA957701DD}" type="slidenum">
              <a:rPr lang="en-US" smtClean="0"/>
              <a:pPr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38918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4" r:id="rId1"/>
    <p:sldLayoutId id="2147483775" r:id="rId2"/>
    <p:sldLayoutId id="2147483776" r:id="rId3"/>
    <p:sldLayoutId id="2147483777" r:id="rId4"/>
    <p:sldLayoutId id="2147483778" r:id="rId5"/>
    <p:sldLayoutId id="2147483779" r:id="rId6"/>
    <p:sldLayoutId id="2147483780" r:id="rId7"/>
    <p:sldLayoutId id="2147483781" r:id="rId8"/>
    <p:sldLayoutId id="2147483782" r:id="rId9"/>
    <p:sldLayoutId id="2147483783" r:id="rId10"/>
    <p:sldLayoutId id="2147483784" r:id="rId11"/>
  </p:sldLayoutIdLst>
  <p:transition spd="slow">
    <p:randomBar dir="vert"/>
  </p:transition>
  <p:hf sldNum="0" hdr="0" ftr="0" dt="0"/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152400"/>
            <a:ext cx="7486650" cy="5989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968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278C56D-A71A-4172-B215-5064212E4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400" b="1"/>
              <a:t>WAGENER-SALLEY HIGH SCHOOL</a:t>
            </a:r>
            <a:br>
              <a:rPr lang="en-US"/>
            </a:br>
            <a:r>
              <a:rPr lang="en-US" sz="4000"/>
              <a:t>NEW CONSTRUCTION</a:t>
            </a: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EBD92EFD-D676-428A-9BE1-FA8861F747C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t="10248" b="26504"/>
          <a:stretch/>
        </p:blipFill>
        <p:spPr>
          <a:xfrm>
            <a:off x="-33556" y="1679198"/>
            <a:ext cx="9211111" cy="4654491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7F7D23A1-5B5E-431F-AC0E-2823D248BA85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</a:t>
            </a:r>
            <a:r>
              <a:rPr lang="en-US" b="1">
                <a:solidFill>
                  <a:srgbClr val="92D050"/>
                </a:solidFill>
              </a:rPr>
              <a:t>     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49271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7905666E-9FE8-4E53-B102-6C95BF6F767D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</a:t>
            </a:r>
            <a:r>
              <a:rPr lang="en-US" b="1">
                <a:solidFill>
                  <a:srgbClr val="92D050"/>
                </a:solidFill>
              </a:rPr>
              <a:t>    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B0856C0-6A21-3F4C-6CDD-C3C3849BC8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934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39E9CA1-96A3-D7BD-6891-5DDD5EAA24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A5578D57-D8CF-C7DA-DAE6-9D52269D5CBA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</a:t>
            </a:r>
            <a:r>
              <a:rPr lang="en-US" b="1">
                <a:solidFill>
                  <a:srgbClr val="92D050"/>
                </a:solidFill>
              </a:rPr>
              <a:t>     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C8DBAFA-A99C-4258-1044-AB8B438A27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261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037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E1378A-BE5C-EE58-27E9-41C12DD941E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8070639D-1EF2-AE41-423D-0E3C5797682F}"/>
              </a:ext>
            </a:extLst>
          </p:cNvPr>
          <p:cNvSpPr/>
          <p:nvPr/>
        </p:nvSpPr>
        <p:spPr>
          <a:xfrm>
            <a:off x="0" y="643787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00000"/>
              </a:lnSpc>
            </a:pPr>
            <a:r>
              <a:rPr lang="en-US">
                <a:solidFill>
                  <a:srgbClr val="FABE00"/>
                </a:solidFill>
              </a:rPr>
              <a:t>AIKEN COUNTY PUBLIC SCHOOL DISTRICT      </a:t>
            </a:r>
            <a:r>
              <a:rPr lang="en-US">
                <a:solidFill>
                  <a:schemeClr val="bg1"/>
                </a:solidFill>
              </a:rPr>
              <a:t>Construction Status Reports     </a:t>
            </a:r>
            <a:r>
              <a:rPr lang="en-US" b="1">
                <a:solidFill>
                  <a:srgbClr val="92D050"/>
                </a:solidFill>
              </a:rPr>
              <a:t> </a:t>
            </a:r>
            <a:r>
              <a:rPr lang="en-US" b="1">
                <a:solidFill>
                  <a:srgbClr val="FFC000"/>
                </a:solidFill>
                <a:cs typeface="Calibri Light" panose="020F0302020204030204" pitchFamily="34" charset="0"/>
              </a:rPr>
              <a:t>August 13, 2024</a:t>
            </a:r>
            <a:endParaRPr lang="en-US" cap="small">
              <a:solidFill>
                <a:srgbClr val="FFC000"/>
              </a:solidFill>
              <a:cs typeface="Calibri Light" panose="020F030202020403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632A660-6C06-E06E-9BB5-7A08EF054E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335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331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63448" y="2002412"/>
            <a:ext cx="7017104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6071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Retrospect">
  <a:themeElements>
    <a:clrScheme name="Retrospect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ct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d5b7f39f-58c8-4f71-bcfd-cdf5ddd11587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3831DA9B144D1A45AAF2A1666797B19E" ma:contentTypeVersion="17" ma:contentTypeDescription="Create a new document." ma:contentTypeScope="" ma:versionID="24344a841d7b7172fbb2157ca20b4e52">
  <xsd:schema xmlns:xsd="http://www.w3.org/2001/XMLSchema" xmlns:xs="http://www.w3.org/2001/XMLSchema" xmlns:p="http://schemas.microsoft.com/office/2006/metadata/properties" xmlns:ns3="d5b7f39f-58c8-4f71-bcfd-cdf5ddd11587" xmlns:ns4="37eda923-30b2-40bf-a2ed-48a3075d290a" targetNamespace="http://schemas.microsoft.com/office/2006/metadata/properties" ma:root="true" ma:fieldsID="e6a7ad0981b5729548bedb8e308dd488" ns3:_="" ns4:_="">
    <xsd:import namespace="d5b7f39f-58c8-4f71-bcfd-cdf5ddd11587"/>
    <xsd:import namespace="37eda923-30b2-40bf-a2ed-48a3075d290a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3:MediaServiceDateTaken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AutoKeyPoints" minOccurs="0"/>
                <xsd:element ref="ns3:MediaServiceKeyPoints" minOccurs="0"/>
                <xsd:element ref="ns3:MediaLengthInSeconds" minOccurs="0"/>
                <xsd:element ref="ns3:_activity" minOccurs="0"/>
                <xsd:element ref="ns3:MediaServiceObjectDetectorVersions" minOccurs="0"/>
                <xsd:element ref="ns3:MediaServiceSearchProperties" minOccurs="0"/>
                <xsd:element ref="ns3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5b7f39f-58c8-4f71-bcfd-cdf5ddd1158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8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9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_activity" ma:index="21" nillable="true" ma:displayName="_activity" ma:hidden="true" ma:internalName="_activity">
      <xsd:simpleType>
        <xsd:restriction base="dms:Note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SystemTags" ma:index="24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eda923-30b2-40bf-a2ed-48a3075d290a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D253602-A9E4-4AB9-9C98-C0034B7808C4}">
  <ds:schemaRefs>
    <ds:schemaRef ds:uri="37eda923-30b2-40bf-a2ed-48a3075d290a"/>
    <ds:schemaRef ds:uri="d5b7f39f-58c8-4f71-bcfd-cdf5ddd11587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7115BE72-623B-472F-B104-859CBFD0FE40}">
  <ds:schemaRefs>
    <ds:schemaRef ds:uri="37eda923-30b2-40bf-a2ed-48a3075d290a"/>
    <ds:schemaRef ds:uri="d5b7f39f-58c8-4f71-bcfd-cdf5ddd11587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3.xml><?xml version="1.0" encoding="utf-8"?>
<ds:datastoreItem xmlns:ds="http://schemas.openxmlformats.org/officeDocument/2006/customXml" ds:itemID="{888DB767-698C-4599-B3A9-C354156269A3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200</Words>
  <Application>Microsoft Office PowerPoint</Application>
  <PresentationFormat>On-screen Show (4:3)</PresentationFormat>
  <Paragraphs>28</Paragraphs>
  <Slides>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2" baseType="lpstr">
      <vt:lpstr>Arial</vt:lpstr>
      <vt:lpstr>Avenir LT Std 55 Roman</vt:lpstr>
      <vt:lpstr>Calibri</vt:lpstr>
      <vt:lpstr>Calibri Light</vt:lpstr>
      <vt:lpstr>Times New Roman</vt:lpstr>
      <vt:lpstr>Retrospect</vt:lpstr>
      <vt:lpstr>PowerPoint Presentation</vt:lpstr>
      <vt:lpstr>WAGENER-SALLEY HIGH SCHOOL NEW CONSTRUCTION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DeeDee Washington</dc:creator>
  <cp:lastModifiedBy>Kim Chriswell</cp:lastModifiedBy>
  <cp:revision>4</cp:revision>
  <cp:lastPrinted>2024-04-15T14:17:34Z</cp:lastPrinted>
  <dcterms:modified xsi:type="dcterms:W3CDTF">2024-08-07T16:42:39Z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0x0101003831DA9B144D1A45AAF2A1666797B19E</vt:lpwstr>
  </property>
</Properties>
</file>