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</p:sldMasterIdLst>
  <p:notesMasterIdLst>
    <p:notesMasterId r:id="rId15"/>
  </p:notesMasterIdLst>
  <p:handoutMasterIdLst>
    <p:handoutMasterId r:id="rId16"/>
  </p:handoutMasterIdLst>
  <p:sldIdLst>
    <p:sldId id="300" r:id="rId5"/>
    <p:sldId id="309" r:id="rId6"/>
    <p:sldId id="301" r:id="rId7"/>
    <p:sldId id="313" r:id="rId8"/>
    <p:sldId id="306" r:id="rId9"/>
    <p:sldId id="305" r:id="rId10"/>
    <p:sldId id="307" r:id="rId11"/>
    <p:sldId id="312" r:id="rId12"/>
    <p:sldId id="308" r:id="rId13"/>
    <p:sldId id="28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C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302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3E452-2168-4F92-9AEF-180898D671C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DAFE92-002F-402D-A69F-0E98A280D95C}">
      <dgm:prSet custT="1"/>
      <dgm:spPr/>
      <dgm:t>
        <a:bodyPr/>
        <a:lstStyle/>
        <a:p>
          <a:r>
            <a:rPr lang="en-US" sz="3400" dirty="0">
              <a:latin typeface="+mj-lt"/>
            </a:rPr>
            <a:t>July 25 – September 6 </a:t>
          </a:r>
          <a:br>
            <a:rPr lang="en-US" sz="3400" dirty="0">
              <a:latin typeface="+mj-lt"/>
            </a:rPr>
          </a:br>
          <a:r>
            <a:rPr lang="en-US" sz="3400" dirty="0">
              <a:latin typeface="+mj-lt"/>
            </a:rPr>
            <a:t>(31 school days)</a:t>
          </a:r>
        </a:p>
      </dgm:t>
    </dgm:pt>
    <dgm:pt modelId="{F854B1F7-3990-4A9C-9785-A37143028F25}" type="parTrans" cxnId="{787417AC-915B-4F72-9C35-D1154851B7A6}">
      <dgm:prSet/>
      <dgm:spPr/>
      <dgm:t>
        <a:bodyPr/>
        <a:lstStyle/>
        <a:p>
          <a:endParaRPr lang="en-US"/>
        </a:p>
      </dgm:t>
    </dgm:pt>
    <dgm:pt modelId="{CCD968FF-CD25-4C18-8026-83D2614F3E71}" type="sibTrans" cxnId="{787417AC-915B-4F72-9C35-D1154851B7A6}">
      <dgm:prSet/>
      <dgm:spPr/>
      <dgm:t>
        <a:bodyPr/>
        <a:lstStyle/>
        <a:p>
          <a:endParaRPr lang="en-US"/>
        </a:p>
      </dgm:t>
    </dgm:pt>
    <dgm:pt modelId="{449BB252-2CAD-4D4E-8FD9-400994E9619F}">
      <dgm:prSet custT="1"/>
      <dgm:spPr/>
      <dgm:t>
        <a:bodyPr/>
        <a:lstStyle/>
        <a:p>
          <a:r>
            <a:rPr lang="en-US" sz="3400" dirty="0">
              <a:latin typeface="+mj-lt"/>
            </a:rPr>
            <a:t>2,000 work orders submitted</a:t>
          </a:r>
        </a:p>
      </dgm:t>
    </dgm:pt>
    <dgm:pt modelId="{84F45AE2-C8FF-40D5-B97D-04BF926C9093}" type="parTrans" cxnId="{45B59AC2-4475-4BBF-97F9-5650E8ED16B8}">
      <dgm:prSet/>
      <dgm:spPr/>
      <dgm:t>
        <a:bodyPr/>
        <a:lstStyle/>
        <a:p>
          <a:endParaRPr lang="en-US"/>
        </a:p>
      </dgm:t>
    </dgm:pt>
    <dgm:pt modelId="{F9980907-F62A-46C8-ABFE-23708AEC4C4A}" type="sibTrans" cxnId="{45B59AC2-4475-4BBF-97F9-5650E8ED16B8}">
      <dgm:prSet/>
      <dgm:spPr/>
      <dgm:t>
        <a:bodyPr/>
        <a:lstStyle/>
        <a:p>
          <a:endParaRPr lang="en-US"/>
        </a:p>
      </dgm:t>
    </dgm:pt>
    <dgm:pt modelId="{DA61AF7B-CAEE-406E-99A0-113E09733B65}">
      <dgm:prSet custT="1"/>
      <dgm:spPr/>
      <dgm:t>
        <a:bodyPr/>
        <a:lstStyle/>
        <a:p>
          <a:r>
            <a:rPr lang="en-US" sz="3400" dirty="0">
              <a:latin typeface="+mj-lt"/>
            </a:rPr>
            <a:t>Heavy emphasis on HVAC-related issues</a:t>
          </a:r>
        </a:p>
      </dgm:t>
    </dgm:pt>
    <dgm:pt modelId="{162ABC3B-578E-490D-8576-49DCF16870D1}" type="parTrans" cxnId="{33F6C794-D82F-4707-A1F6-6CD2AC7F3D55}">
      <dgm:prSet/>
      <dgm:spPr/>
      <dgm:t>
        <a:bodyPr/>
        <a:lstStyle/>
        <a:p>
          <a:endParaRPr lang="en-US"/>
        </a:p>
      </dgm:t>
    </dgm:pt>
    <dgm:pt modelId="{B48E7D2F-EC89-4387-AE17-48E8B6ABB8B7}" type="sibTrans" cxnId="{33F6C794-D82F-4707-A1F6-6CD2AC7F3D55}">
      <dgm:prSet/>
      <dgm:spPr/>
      <dgm:t>
        <a:bodyPr/>
        <a:lstStyle/>
        <a:p>
          <a:endParaRPr lang="en-US"/>
        </a:p>
      </dgm:t>
    </dgm:pt>
    <dgm:pt modelId="{65465D39-FB34-4CB6-B62E-E9B0B24376D0}">
      <dgm:prSet custT="1"/>
      <dgm:spPr/>
      <dgm:t>
        <a:bodyPr/>
        <a:lstStyle/>
        <a:p>
          <a:r>
            <a:rPr lang="en-US" sz="3400" dirty="0">
              <a:latin typeface="+mj-lt"/>
            </a:rPr>
            <a:t>Difficulty maintaining resolution timeline</a:t>
          </a:r>
        </a:p>
      </dgm:t>
    </dgm:pt>
    <dgm:pt modelId="{1F865014-A334-4A53-B76E-AAB990E8DB31}" type="parTrans" cxnId="{87B1720B-C66B-43A8-8362-0CB05ED98BF4}">
      <dgm:prSet/>
      <dgm:spPr/>
      <dgm:t>
        <a:bodyPr/>
        <a:lstStyle/>
        <a:p>
          <a:endParaRPr lang="en-US"/>
        </a:p>
      </dgm:t>
    </dgm:pt>
    <dgm:pt modelId="{E5444474-BBEF-43BA-A331-19AF50B1183D}" type="sibTrans" cxnId="{87B1720B-C66B-43A8-8362-0CB05ED98BF4}">
      <dgm:prSet/>
      <dgm:spPr/>
      <dgm:t>
        <a:bodyPr/>
        <a:lstStyle/>
        <a:p>
          <a:endParaRPr lang="en-US"/>
        </a:p>
      </dgm:t>
    </dgm:pt>
    <dgm:pt modelId="{AD86CFDD-7678-4892-8B12-5B401792E503}" type="pres">
      <dgm:prSet presAssocID="{CBC3E452-2168-4F92-9AEF-180898D671C6}" presName="vert0" presStyleCnt="0">
        <dgm:presLayoutVars>
          <dgm:dir/>
          <dgm:animOne val="branch"/>
          <dgm:animLvl val="lvl"/>
        </dgm:presLayoutVars>
      </dgm:prSet>
      <dgm:spPr/>
    </dgm:pt>
    <dgm:pt modelId="{B8FAE4D6-FD07-44D7-9672-D110484AC31B}" type="pres">
      <dgm:prSet presAssocID="{7DDAFE92-002F-402D-A69F-0E98A280D95C}" presName="thickLine" presStyleLbl="alignNode1" presStyleIdx="0" presStyleCnt="4" custLinFactNeighborX="-7282" custLinFactNeighborY="-1407"/>
      <dgm:spPr/>
    </dgm:pt>
    <dgm:pt modelId="{3ABDD8EE-C205-4C95-883C-D239CB0EBA1C}" type="pres">
      <dgm:prSet presAssocID="{7DDAFE92-002F-402D-A69F-0E98A280D95C}" presName="horz1" presStyleCnt="0"/>
      <dgm:spPr/>
    </dgm:pt>
    <dgm:pt modelId="{6B666226-BA83-47E9-ABE9-E329D739CD8A}" type="pres">
      <dgm:prSet presAssocID="{7DDAFE92-002F-402D-A69F-0E98A280D95C}" presName="tx1" presStyleLbl="revTx" presStyleIdx="0" presStyleCnt="4"/>
      <dgm:spPr/>
    </dgm:pt>
    <dgm:pt modelId="{ECC8ED4C-234D-43B0-9407-1DCB967C4190}" type="pres">
      <dgm:prSet presAssocID="{7DDAFE92-002F-402D-A69F-0E98A280D95C}" presName="vert1" presStyleCnt="0"/>
      <dgm:spPr/>
    </dgm:pt>
    <dgm:pt modelId="{A145E224-36DF-43A6-A4EA-2F99212A6BD6}" type="pres">
      <dgm:prSet presAssocID="{449BB252-2CAD-4D4E-8FD9-400994E9619F}" presName="thickLine" presStyleLbl="alignNode1" presStyleIdx="1" presStyleCnt="4"/>
      <dgm:spPr/>
    </dgm:pt>
    <dgm:pt modelId="{C76832E5-4B56-457B-BDD2-00D688A4DAEB}" type="pres">
      <dgm:prSet presAssocID="{449BB252-2CAD-4D4E-8FD9-400994E9619F}" presName="horz1" presStyleCnt="0"/>
      <dgm:spPr/>
    </dgm:pt>
    <dgm:pt modelId="{B9B2D88F-3B01-49D7-B73F-3240D15E0777}" type="pres">
      <dgm:prSet presAssocID="{449BB252-2CAD-4D4E-8FD9-400994E9619F}" presName="tx1" presStyleLbl="revTx" presStyleIdx="1" presStyleCnt="4"/>
      <dgm:spPr/>
    </dgm:pt>
    <dgm:pt modelId="{2D4B3866-F090-43F1-9647-76504FD377B9}" type="pres">
      <dgm:prSet presAssocID="{449BB252-2CAD-4D4E-8FD9-400994E9619F}" presName="vert1" presStyleCnt="0"/>
      <dgm:spPr/>
    </dgm:pt>
    <dgm:pt modelId="{794BB558-9EBB-4971-973C-8F39B2B80F24}" type="pres">
      <dgm:prSet presAssocID="{DA61AF7B-CAEE-406E-99A0-113E09733B65}" presName="thickLine" presStyleLbl="alignNode1" presStyleIdx="2" presStyleCnt="4"/>
      <dgm:spPr/>
    </dgm:pt>
    <dgm:pt modelId="{453A122E-3248-41F1-ABC0-C3EED0092CB0}" type="pres">
      <dgm:prSet presAssocID="{DA61AF7B-CAEE-406E-99A0-113E09733B65}" presName="horz1" presStyleCnt="0"/>
      <dgm:spPr/>
    </dgm:pt>
    <dgm:pt modelId="{F1ABC1E5-0D7E-4465-8293-08A4B8B06469}" type="pres">
      <dgm:prSet presAssocID="{DA61AF7B-CAEE-406E-99A0-113E09733B65}" presName="tx1" presStyleLbl="revTx" presStyleIdx="2" presStyleCnt="4"/>
      <dgm:spPr/>
    </dgm:pt>
    <dgm:pt modelId="{6812B9A5-7508-418C-A4B2-300C923C1055}" type="pres">
      <dgm:prSet presAssocID="{DA61AF7B-CAEE-406E-99A0-113E09733B65}" presName="vert1" presStyleCnt="0"/>
      <dgm:spPr/>
    </dgm:pt>
    <dgm:pt modelId="{059398A8-12DF-40E3-AD5B-4C28735F69E7}" type="pres">
      <dgm:prSet presAssocID="{65465D39-FB34-4CB6-B62E-E9B0B24376D0}" presName="thickLine" presStyleLbl="alignNode1" presStyleIdx="3" presStyleCnt="4"/>
      <dgm:spPr/>
    </dgm:pt>
    <dgm:pt modelId="{4D60BE8A-30B8-448C-A144-3F84CEB5B16A}" type="pres">
      <dgm:prSet presAssocID="{65465D39-FB34-4CB6-B62E-E9B0B24376D0}" presName="horz1" presStyleCnt="0"/>
      <dgm:spPr/>
    </dgm:pt>
    <dgm:pt modelId="{B4C086C4-9155-4CC0-B29C-0FF3B5FF00C1}" type="pres">
      <dgm:prSet presAssocID="{65465D39-FB34-4CB6-B62E-E9B0B24376D0}" presName="tx1" presStyleLbl="revTx" presStyleIdx="3" presStyleCnt="4"/>
      <dgm:spPr/>
    </dgm:pt>
    <dgm:pt modelId="{BB526AAC-8827-48B4-902D-1333D25CD75C}" type="pres">
      <dgm:prSet presAssocID="{65465D39-FB34-4CB6-B62E-E9B0B24376D0}" presName="vert1" presStyleCnt="0"/>
      <dgm:spPr/>
    </dgm:pt>
  </dgm:ptLst>
  <dgm:cxnLst>
    <dgm:cxn modelId="{87B1720B-C66B-43A8-8362-0CB05ED98BF4}" srcId="{CBC3E452-2168-4F92-9AEF-180898D671C6}" destId="{65465D39-FB34-4CB6-B62E-E9B0B24376D0}" srcOrd="3" destOrd="0" parTransId="{1F865014-A334-4A53-B76E-AAB990E8DB31}" sibTransId="{E5444474-BBEF-43BA-A331-19AF50B1183D}"/>
    <dgm:cxn modelId="{B8329E52-ED48-4C71-8C20-4076FBE9CA3C}" type="presOf" srcId="{449BB252-2CAD-4D4E-8FD9-400994E9619F}" destId="{B9B2D88F-3B01-49D7-B73F-3240D15E0777}" srcOrd="0" destOrd="0" presId="urn:microsoft.com/office/officeart/2008/layout/LinedList"/>
    <dgm:cxn modelId="{33F6C794-D82F-4707-A1F6-6CD2AC7F3D55}" srcId="{CBC3E452-2168-4F92-9AEF-180898D671C6}" destId="{DA61AF7B-CAEE-406E-99A0-113E09733B65}" srcOrd="2" destOrd="0" parTransId="{162ABC3B-578E-490D-8576-49DCF16870D1}" sibTransId="{B48E7D2F-EC89-4387-AE17-48E8B6ABB8B7}"/>
    <dgm:cxn modelId="{787417AC-915B-4F72-9C35-D1154851B7A6}" srcId="{CBC3E452-2168-4F92-9AEF-180898D671C6}" destId="{7DDAFE92-002F-402D-A69F-0E98A280D95C}" srcOrd="0" destOrd="0" parTransId="{F854B1F7-3990-4A9C-9785-A37143028F25}" sibTransId="{CCD968FF-CD25-4C18-8026-83D2614F3E71}"/>
    <dgm:cxn modelId="{45B59AC2-4475-4BBF-97F9-5650E8ED16B8}" srcId="{CBC3E452-2168-4F92-9AEF-180898D671C6}" destId="{449BB252-2CAD-4D4E-8FD9-400994E9619F}" srcOrd="1" destOrd="0" parTransId="{84F45AE2-C8FF-40D5-B97D-04BF926C9093}" sibTransId="{F9980907-F62A-46C8-ABFE-23708AEC4C4A}"/>
    <dgm:cxn modelId="{C4663FC6-A563-4201-8702-F3656B298566}" type="presOf" srcId="{CBC3E452-2168-4F92-9AEF-180898D671C6}" destId="{AD86CFDD-7678-4892-8B12-5B401792E503}" srcOrd="0" destOrd="0" presId="urn:microsoft.com/office/officeart/2008/layout/LinedList"/>
    <dgm:cxn modelId="{D59EE8E8-4002-4586-9A44-3600108EEDF3}" type="presOf" srcId="{DA61AF7B-CAEE-406E-99A0-113E09733B65}" destId="{F1ABC1E5-0D7E-4465-8293-08A4B8B06469}" srcOrd="0" destOrd="0" presId="urn:microsoft.com/office/officeart/2008/layout/LinedList"/>
    <dgm:cxn modelId="{F3DB53ED-CF2D-4553-A04A-92D5C862792E}" type="presOf" srcId="{7DDAFE92-002F-402D-A69F-0E98A280D95C}" destId="{6B666226-BA83-47E9-ABE9-E329D739CD8A}" srcOrd="0" destOrd="0" presId="urn:microsoft.com/office/officeart/2008/layout/LinedList"/>
    <dgm:cxn modelId="{5E97D2FF-F6E9-40E3-A659-EDD3FCAFCE62}" type="presOf" srcId="{65465D39-FB34-4CB6-B62E-E9B0B24376D0}" destId="{B4C086C4-9155-4CC0-B29C-0FF3B5FF00C1}" srcOrd="0" destOrd="0" presId="urn:microsoft.com/office/officeart/2008/layout/LinedList"/>
    <dgm:cxn modelId="{62D35A17-1105-4F2D-8E9C-280017FCF407}" type="presParOf" srcId="{AD86CFDD-7678-4892-8B12-5B401792E503}" destId="{B8FAE4D6-FD07-44D7-9672-D110484AC31B}" srcOrd="0" destOrd="0" presId="urn:microsoft.com/office/officeart/2008/layout/LinedList"/>
    <dgm:cxn modelId="{A913E090-E753-42E4-A513-A1138352FC30}" type="presParOf" srcId="{AD86CFDD-7678-4892-8B12-5B401792E503}" destId="{3ABDD8EE-C205-4C95-883C-D239CB0EBA1C}" srcOrd="1" destOrd="0" presId="urn:microsoft.com/office/officeart/2008/layout/LinedList"/>
    <dgm:cxn modelId="{D6E09B2D-E181-454F-ADB9-0F32AE7C4BA6}" type="presParOf" srcId="{3ABDD8EE-C205-4C95-883C-D239CB0EBA1C}" destId="{6B666226-BA83-47E9-ABE9-E329D739CD8A}" srcOrd="0" destOrd="0" presId="urn:microsoft.com/office/officeart/2008/layout/LinedList"/>
    <dgm:cxn modelId="{724B3CBA-48B5-4DE6-BCA4-CD8AB18F4DD4}" type="presParOf" srcId="{3ABDD8EE-C205-4C95-883C-D239CB0EBA1C}" destId="{ECC8ED4C-234D-43B0-9407-1DCB967C4190}" srcOrd="1" destOrd="0" presId="urn:microsoft.com/office/officeart/2008/layout/LinedList"/>
    <dgm:cxn modelId="{6A8B7ECD-F710-4114-88AC-9B7A26B6C9DA}" type="presParOf" srcId="{AD86CFDD-7678-4892-8B12-5B401792E503}" destId="{A145E224-36DF-43A6-A4EA-2F99212A6BD6}" srcOrd="2" destOrd="0" presId="urn:microsoft.com/office/officeart/2008/layout/LinedList"/>
    <dgm:cxn modelId="{33A1E27F-E08B-4C18-A097-5BAA9EC97B08}" type="presParOf" srcId="{AD86CFDD-7678-4892-8B12-5B401792E503}" destId="{C76832E5-4B56-457B-BDD2-00D688A4DAEB}" srcOrd="3" destOrd="0" presId="urn:microsoft.com/office/officeart/2008/layout/LinedList"/>
    <dgm:cxn modelId="{5A6E5673-F3C9-46D8-BE98-9B542A272AE9}" type="presParOf" srcId="{C76832E5-4B56-457B-BDD2-00D688A4DAEB}" destId="{B9B2D88F-3B01-49D7-B73F-3240D15E0777}" srcOrd="0" destOrd="0" presId="urn:microsoft.com/office/officeart/2008/layout/LinedList"/>
    <dgm:cxn modelId="{1E97DE39-676A-4AA7-A245-CFF5169C8743}" type="presParOf" srcId="{C76832E5-4B56-457B-BDD2-00D688A4DAEB}" destId="{2D4B3866-F090-43F1-9647-76504FD377B9}" srcOrd="1" destOrd="0" presId="urn:microsoft.com/office/officeart/2008/layout/LinedList"/>
    <dgm:cxn modelId="{44E554AF-9A60-4D9E-A1B6-18FEE82AC316}" type="presParOf" srcId="{AD86CFDD-7678-4892-8B12-5B401792E503}" destId="{794BB558-9EBB-4971-973C-8F39B2B80F24}" srcOrd="4" destOrd="0" presId="urn:microsoft.com/office/officeart/2008/layout/LinedList"/>
    <dgm:cxn modelId="{BC24CB13-6F9B-4EDD-820A-0308B9793825}" type="presParOf" srcId="{AD86CFDD-7678-4892-8B12-5B401792E503}" destId="{453A122E-3248-41F1-ABC0-C3EED0092CB0}" srcOrd="5" destOrd="0" presId="urn:microsoft.com/office/officeart/2008/layout/LinedList"/>
    <dgm:cxn modelId="{F4B67A49-6622-4579-A950-764A6B5B1FC3}" type="presParOf" srcId="{453A122E-3248-41F1-ABC0-C3EED0092CB0}" destId="{F1ABC1E5-0D7E-4465-8293-08A4B8B06469}" srcOrd="0" destOrd="0" presId="urn:microsoft.com/office/officeart/2008/layout/LinedList"/>
    <dgm:cxn modelId="{47E0AFF3-B042-4CC6-B899-395549FECBB7}" type="presParOf" srcId="{453A122E-3248-41F1-ABC0-C3EED0092CB0}" destId="{6812B9A5-7508-418C-A4B2-300C923C1055}" srcOrd="1" destOrd="0" presId="urn:microsoft.com/office/officeart/2008/layout/LinedList"/>
    <dgm:cxn modelId="{3DE23651-A497-47B1-AE87-6C964831A0C1}" type="presParOf" srcId="{AD86CFDD-7678-4892-8B12-5B401792E503}" destId="{059398A8-12DF-40E3-AD5B-4C28735F69E7}" srcOrd="6" destOrd="0" presId="urn:microsoft.com/office/officeart/2008/layout/LinedList"/>
    <dgm:cxn modelId="{79718150-0C27-46AC-A41F-5F1D37714D85}" type="presParOf" srcId="{AD86CFDD-7678-4892-8B12-5B401792E503}" destId="{4D60BE8A-30B8-448C-A144-3F84CEB5B16A}" srcOrd="7" destOrd="0" presId="urn:microsoft.com/office/officeart/2008/layout/LinedList"/>
    <dgm:cxn modelId="{DEF20B08-4963-4880-96EC-EA08CC8345B3}" type="presParOf" srcId="{4D60BE8A-30B8-448C-A144-3F84CEB5B16A}" destId="{B4C086C4-9155-4CC0-B29C-0FF3B5FF00C1}" srcOrd="0" destOrd="0" presId="urn:microsoft.com/office/officeart/2008/layout/LinedList"/>
    <dgm:cxn modelId="{919A9161-50AB-4E16-9FBF-FD46D97FCE39}" type="presParOf" srcId="{4D60BE8A-30B8-448C-A144-3F84CEB5B16A}" destId="{BB526AAC-8827-48B4-902D-1333D25CD7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AE4D6-FD07-44D7-9672-D110484AC31B}">
      <dsp:nvSpPr>
        <dsp:cNvPr id="0" name=""/>
        <dsp:cNvSpPr/>
      </dsp:nvSpPr>
      <dsp:spPr>
        <a:xfrm>
          <a:off x="0" y="0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66226-BA83-47E9-ABE9-E329D739CD8A}">
      <dsp:nvSpPr>
        <dsp:cNvPr id="0" name=""/>
        <dsp:cNvSpPr/>
      </dsp:nvSpPr>
      <dsp:spPr>
        <a:xfrm>
          <a:off x="0" y="0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+mj-lt"/>
            </a:rPr>
            <a:t>July 25 – September 6 </a:t>
          </a:r>
          <a:br>
            <a:rPr lang="en-US" sz="3400" kern="1200" dirty="0">
              <a:latin typeface="+mj-lt"/>
            </a:rPr>
          </a:br>
          <a:r>
            <a:rPr lang="en-US" sz="3400" kern="1200" dirty="0">
              <a:latin typeface="+mj-lt"/>
            </a:rPr>
            <a:t>(31 school days)</a:t>
          </a:r>
        </a:p>
      </dsp:txBody>
      <dsp:txXfrm>
        <a:off x="0" y="0"/>
        <a:ext cx="5098256" cy="1412477"/>
      </dsp:txXfrm>
    </dsp:sp>
    <dsp:sp modelId="{A145E224-36DF-43A6-A4EA-2F99212A6BD6}">
      <dsp:nvSpPr>
        <dsp:cNvPr id="0" name=""/>
        <dsp:cNvSpPr/>
      </dsp:nvSpPr>
      <dsp:spPr>
        <a:xfrm>
          <a:off x="0" y="1412478"/>
          <a:ext cx="5098256" cy="0"/>
        </a:xfrm>
        <a:prstGeom prst="line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2D88F-3B01-49D7-B73F-3240D15E0777}">
      <dsp:nvSpPr>
        <dsp:cNvPr id="0" name=""/>
        <dsp:cNvSpPr/>
      </dsp:nvSpPr>
      <dsp:spPr>
        <a:xfrm>
          <a:off x="0" y="1412477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+mj-lt"/>
            </a:rPr>
            <a:t>2,000 work orders submitted</a:t>
          </a:r>
        </a:p>
      </dsp:txBody>
      <dsp:txXfrm>
        <a:off x="0" y="1412477"/>
        <a:ext cx="5098256" cy="1412477"/>
      </dsp:txXfrm>
    </dsp:sp>
    <dsp:sp modelId="{794BB558-9EBB-4971-973C-8F39B2B80F24}">
      <dsp:nvSpPr>
        <dsp:cNvPr id="0" name=""/>
        <dsp:cNvSpPr/>
      </dsp:nvSpPr>
      <dsp:spPr>
        <a:xfrm>
          <a:off x="0" y="2824956"/>
          <a:ext cx="5098256" cy="0"/>
        </a:xfrm>
        <a:prstGeom prst="line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BC1E5-0D7E-4465-8293-08A4B8B06469}">
      <dsp:nvSpPr>
        <dsp:cNvPr id="0" name=""/>
        <dsp:cNvSpPr/>
      </dsp:nvSpPr>
      <dsp:spPr>
        <a:xfrm>
          <a:off x="0" y="2824955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+mj-lt"/>
            </a:rPr>
            <a:t>Heavy emphasis on HVAC-related issues</a:t>
          </a:r>
        </a:p>
      </dsp:txBody>
      <dsp:txXfrm>
        <a:off x="0" y="2824955"/>
        <a:ext cx="5098256" cy="1412477"/>
      </dsp:txXfrm>
    </dsp:sp>
    <dsp:sp modelId="{059398A8-12DF-40E3-AD5B-4C28735F69E7}">
      <dsp:nvSpPr>
        <dsp:cNvPr id="0" name=""/>
        <dsp:cNvSpPr/>
      </dsp:nvSpPr>
      <dsp:spPr>
        <a:xfrm>
          <a:off x="0" y="4237434"/>
          <a:ext cx="5098256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086C4-9155-4CC0-B29C-0FF3B5FF00C1}">
      <dsp:nvSpPr>
        <dsp:cNvPr id="0" name=""/>
        <dsp:cNvSpPr/>
      </dsp:nvSpPr>
      <dsp:spPr>
        <a:xfrm>
          <a:off x="0" y="4237433"/>
          <a:ext cx="5098256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+mj-lt"/>
            </a:rPr>
            <a:t>Difficulty maintaining resolution timeline</a:t>
          </a:r>
        </a:p>
      </dsp:txBody>
      <dsp:txXfrm>
        <a:off x="0" y="4237433"/>
        <a:ext cx="5098256" cy="141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7E318C-45AB-4135-ABCB-46D59D8CC80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3F59F7-D568-44BB-AAF0-08289A88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55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867A4-DEAC-4D46-A6D8-E634381C73E3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D04B07-70A5-4E49-9DB6-306BA61BC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1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</a:t>
            </a:r>
            <a:r>
              <a:rPr lang="en-US" baseline="0"/>
              <a:t> begin presentations with the new logo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2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Font: Californian FB </a:t>
            </a:r>
          </a:p>
          <a:p>
            <a:r>
              <a:rPr lang="en-US"/>
              <a:t>Size: 72 </a:t>
            </a:r>
          </a:p>
          <a:p>
            <a:r>
              <a:rPr lang="en-US"/>
              <a:t>Color: gray and black</a:t>
            </a:r>
            <a:r>
              <a:rPr lang="en-US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7EB-8116-45F6-8B11-A4B162AEFB8A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62017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F7F-6807-4A8F-A931-61A0E7554D5E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5338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27DD-1D09-4648-83F7-6D212662A3D1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4795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B1A5-2F93-48CC-AA7E-6B50DBC3FD24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6146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A23A-5753-4BB3-8FEB-658D08CFA62F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6356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A89-88B8-4294-933C-D03A7C610854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8703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9E43-3F19-4464-8ED8-BF77D1273DA4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9515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8C63-3A7D-442E-886A-B1BC4B5A89F5}" type="datetime1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945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AC8-23AC-4257-8B41-FCD02F05A4E9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5892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D8661E4-FE41-41F1-96A1-453F020A094E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816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AD34-9A6B-4221-A665-E11910C51C70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7255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8202F1-2E0B-4239-80FB-76DF0497E437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8B96DB-C5BB-48C9-8AB1-92DA957701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1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71" y="905933"/>
            <a:ext cx="6299660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</a:t>
            </a:r>
            <a:r>
              <a:rPr lang="en-US" sz="7200" dirty="0">
                <a:solidFill>
                  <a:schemeClr val="tx1"/>
                </a:solidFill>
              </a:rPr>
              <a:t>&amp;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spc="600" dirty="0">
                <a:solidFill>
                  <a:schemeClr val="tx1"/>
                </a:solidFill>
              </a:rPr>
              <a:t>COMMENTS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92D050"/>
                </a:solidFill>
              </a:rPr>
              <a:t>AIKEN COUNTY PUBLIC SCHOOL DISTRICT                                                 Maintenance</a:t>
            </a:r>
            <a:r>
              <a:rPr lang="en-US" b="1">
                <a:solidFill>
                  <a:srgbClr val="92D050"/>
                </a:solidFill>
                <a:latin typeface="Calibri"/>
                <a:cs typeface="Calibri"/>
              </a:rPr>
              <a:t>|</a:t>
            </a:r>
            <a:r>
              <a:rPr lang="en-US" b="1">
                <a:solidFill>
                  <a:schemeClr val="bg1"/>
                </a:solidFill>
              </a:rPr>
              <a:t> 9/12/2023</a:t>
            </a:r>
            <a:endParaRPr lang="en-US" cap="smal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B72DB-6F1D-D10F-5648-2369D32D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2600" cap="all" dirty="0">
                <a:solidFill>
                  <a:srgbClr val="FFFFFF"/>
                </a:solidFill>
                <a:cs typeface="Calibri Light"/>
              </a:rPr>
              <a:t>MAINTENANCE DEPARTMENT</a:t>
            </a:r>
            <a:br>
              <a:rPr lang="en-US" sz="2600" cap="all" dirty="0">
                <a:solidFill>
                  <a:srgbClr val="FFFFFF"/>
                </a:solidFill>
                <a:cs typeface="Calibri Light"/>
              </a:rPr>
            </a:br>
            <a:r>
              <a:rPr lang="en-US" sz="2600" cap="all" dirty="0">
                <a:solidFill>
                  <a:srgbClr val="FFFFFF"/>
                </a:solidFill>
                <a:cs typeface="Calibri Light"/>
              </a:rPr>
              <a:t>STRUCTURE AND FUNCTION</a:t>
            </a:r>
            <a:br>
              <a:rPr lang="en-US" sz="2600" cap="all" dirty="0">
                <a:solidFill>
                  <a:srgbClr val="FFFFFF"/>
                </a:solidFill>
                <a:cs typeface="Calibri Light"/>
              </a:rPr>
            </a:b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5F138-9545-1B10-7D36-C9CE1CC04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602974"/>
            <a:ext cx="4810247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cap="all" dirty="0">
                <a:latin typeface="+mj-lt"/>
                <a:cs typeface="Calibri Light"/>
              </a:rPr>
              <a:t>Dr. Tim Yarborough, Director </a:t>
            </a:r>
            <a:endParaRPr lang="en-US" sz="2400" i="1" cap="all" dirty="0"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US" i="1" cap="all" dirty="0">
                <a:cs typeface="Calibri"/>
              </a:rPr>
              <a:t>SEPTEMBER 12, 2023</a:t>
            </a:r>
          </a:p>
          <a:p>
            <a:endParaRPr lang="en-US" i="1" cap="all" dirty="0">
              <a:cs typeface="Calibri"/>
            </a:endParaRPr>
          </a:p>
          <a:p>
            <a:endParaRPr lang="en-US" i="1" cap="all" dirty="0">
              <a:cs typeface="Calibri"/>
            </a:endParaRPr>
          </a:p>
          <a:p>
            <a:endParaRPr lang="en-US" i="1" cap="all" dirty="0">
              <a:cs typeface="Calibri"/>
            </a:endParaRPr>
          </a:p>
          <a:p>
            <a:endParaRPr lang="en-US" i="1" cap="all" dirty="0">
              <a:cs typeface="Calibri"/>
            </a:endParaRPr>
          </a:p>
          <a:p>
            <a:pPr marL="0" indent="0">
              <a:buNone/>
            </a:pPr>
            <a:r>
              <a:rPr lang="en-US" sz="1600" i="1" cap="all" dirty="0">
                <a:cs typeface="Calibri"/>
              </a:rPr>
              <a:t>The Operations and Maintenance department  Of Aiken County schools services: 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sz="1600" i="1" cap="all" dirty="0">
                <a:cs typeface="Calibri"/>
              </a:rPr>
              <a:t>50 Facilities 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sz="1600" i="1" cap="all" dirty="0">
                <a:cs typeface="Calibri"/>
              </a:rPr>
              <a:t>35 Vehicles</a:t>
            </a:r>
          </a:p>
          <a:p>
            <a:pPr marL="344488" indent="-231775">
              <a:buFont typeface="Arial" panose="020B0604020202020204" pitchFamily="34" charset="0"/>
              <a:buChar char="•"/>
            </a:pPr>
            <a:r>
              <a:rPr lang="en-US" sz="1600" i="1" cap="all" dirty="0">
                <a:cs typeface="Calibri"/>
              </a:rPr>
              <a:t>Landscaping equipment for 3 Crews.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8CC62-19E7-4ED7-8E93-B13C771CF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338"/>
          <a:stretch/>
        </p:blipFill>
        <p:spPr>
          <a:xfrm>
            <a:off x="3485553" y="-56891"/>
            <a:ext cx="5658447" cy="20342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D797DEE0-287B-2E08-882F-3A6318E50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2" t="1" r="20331" b="9922"/>
          <a:stretch/>
        </p:blipFill>
        <p:spPr>
          <a:xfrm>
            <a:off x="3483768" y="625906"/>
            <a:ext cx="5680718" cy="623209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3619F-42B3-D7BB-FF0B-C8AA1715811F}"/>
              </a:ext>
            </a:extLst>
          </p:cNvPr>
          <p:cNvSpPr txBox="1"/>
          <p:nvPr/>
        </p:nvSpPr>
        <p:spPr>
          <a:xfrm>
            <a:off x="196831" y="888793"/>
            <a:ext cx="3288721" cy="50937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>
                <a:ea typeface="Calibri"/>
                <a:cs typeface="Calibri"/>
              </a:rPr>
              <a:t>General Foremen (3)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HVAC (3)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Electricians (6)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Carpenters (5)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Refrigeration Technicians (2)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Preventative Maintenance Mechanics (2)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Automotive Mechanics (2)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ea typeface="Calibri"/>
                <a:cs typeface="Calibri"/>
              </a:rPr>
              <a:t>Stadium Services (1) </a:t>
            </a:r>
          </a:p>
          <a:p>
            <a:pPr marL="396875" lvl="1" indent="-112713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i="1" dirty="0">
                <a:ea typeface="Calibri"/>
                <a:cs typeface="Calibri"/>
              </a:rPr>
              <a:t> services all athletic facilities at 7 HS/11 MS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Locksmith (1)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Glazier (1) </a:t>
            </a:r>
          </a:p>
          <a:p>
            <a:pPr marL="517525" lvl="1" indent="-173038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i="1" dirty="0">
                <a:ea typeface="Calibri"/>
                <a:cs typeface="Calibri"/>
              </a:rPr>
              <a:t>repairs and replaces all glass components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8B7C0-3089-D0E7-A028-6F33A764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04" y="222977"/>
            <a:ext cx="2186609" cy="5299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PERSONNEL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9B288-6192-42AE-BBD7-1755E79A8CC2}"/>
              </a:ext>
            </a:extLst>
          </p:cNvPr>
          <p:cNvSpPr txBox="1"/>
          <p:nvPr/>
        </p:nvSpPr>
        <p:spPr>
          <a:xfrm>
            <a:off x="4898440" y="919479"/>
            <a:ext cx="3413943" cy="28469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ea typeface="Calibri"/>
                <a:cs typeface="Calibri"/>
              </a:rPr>
              <a:t>Program Manager (1)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Electronic Technicians (2)</a:t>
            </a:r>
          </a:p>
          <a:p>
            <a:pPr marL="457200" indent="-173038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i="1" dirty="0">
                <a:ea typeface="Calibri"/>
                <a:cs typeface="Calibri"/>
              </a:rPr>
              <a:t>Fire Alarms</a:t>
            </a:r>
          </a:p>
          <a:p>
            <a:pPr marL="457200" indent="-173038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i="1" dirty="0">
                <a:ea typeface="Calibri"/>
                <a:cs typeface="Calibri"/>
              </a:rPr>
              <a:t>Intrusion</a:t>
            </a:r>
          </a:p>
          <a:p>
            <a:pPr marL="457200" indent="-173038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i="1" dirty="0">
                <a:ea typeface="Calibri"/>
                <a:cs typeface="Calibri"/>
              </a:rPr>
              <a:t>Security Cameras</a:t>
            </a:r>
          </a:p>
          <a:p>
            <a:pPr marL="457200" indent="-173038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i="1" dirty="0">
                <a:ea typeface="Calibri"/>
                <a:cs typeface="Calibri"/>
              </a:rPr>
              <a:t>Access Control</a:t>
            </a:r>
          </a:p>
          <a:p>
            <a:pPr marL="457200" indent="-173038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i="1" dirty="0">
                <a:ea typeface="Calibri"/>
                <a:cs typeface="Calibri"/>
              </a:rPr>
              <a:t>Playground Equipment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Roofer (1)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E6263A-62AB-4705-9FCA-FEBBAB1D458C}"/>
              </a:ext>
            </a:extLst>
          </p:cNvPr>
          <p:cNvCxnSpPr>
            <a:cxnSpLocks/>
          </p:cNvCxnSpPr>
          <p:nvPr/>
        </p:nvCxnSpPr>
        <p:spPr>
          <a:xfrm>
            <a:off x="38448" y="724202"/>
            <a:ext cx="328872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3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8CC62-19E7-4ED7-8E93-B13C771CF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338"/>
          <a:stretch/>
        </p:blipFill>
        <p:spPr>
          <a:xfrm>
            <a:off x="3485553" y="-56891"/>
            <a:ext cx="5658447" cy="20342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D797DEE0-287B-2E08-882F-3A6318E50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2" t="1" r="20331" b="11702"/>
          <a:stretch/>
        </p:blipFill>
        <p:spPr>
          <a:xfrm>
            <a:off x="3485552" y="752906"/>
            <a:ext cx="5680718" cy="610886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8B7C0-3089-D0E7-A028-6F33A764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89" y="231832"/>
            <a:ext cx="2556755" cy="5299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PERSONNEL </a:t>
            </a:r>
            <a:r>
              <a:rPr lang="en-US" sz="1600" b="1" dirty="0">
                <a:solidFill>
                  <a:schemeClr val="bg1"/>
                </a:solidFill>
              </a:rPr>
              <a:t>(Cont.)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2653E-B28F-4F15-9808-3E26E4C67F78}"/>
              </a:ext>
            </a:extLst>
          </p:cNvPr>
          <p:cNvSpPr txBox="1"/>
          <p:nvPr/>
        </p:nvSpPr>
        <p:spPr>
          <a:xfrm>
            <a:off x="83585" y="1294474"/>
            <a:ext cx="2647949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>
                <a:ea typeface="Calibri"/>
                <a:cs typeface="Calibri"/>
              </a:rPr>
              <a:t>Lead Foreman (1)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4 Plumbers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42CB5-706B-4CD5-9DA3-FEF8FFF39532}"/>
              </a:ext>
            </a:extLst>
          </p:cNvPr>
          <p:cNvSpPr txBox="1"/>
          <p:nvPr/>
        </p:nvSpPr>
        <p:spPr>
          <a:xfrm>
            <a:off x="4284791" y="1289564"/>
            <a:ext cx="4775623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>
                <a:ea typeface="Calibri"/>
                <a:cs typeface="Calibri"/>
              </a:rPr>
              <a:t>Custodial Services Foreman (1)</a:t>
            </a:r>
            <a:r>
              <a:rPr lang="en-US" dirty="0">
                <a:ea typeface="Calibri"/>
                <a:cs typeface="Calibri"/>
              </a:rPr>
              <a:t>  </a:t>
            </a:r>
          </a:p>
          <a:p>
            <a:pPr marL="285750" lvl="1" indent="-173038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dirty="0">
                <a:ea typeface="Calibri"/>
                <a:cs typeface="Calibri"/>
              </a:rPr>
              <a:t>provides technical support for 177 custodians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Custodial Service Technician (1)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Evening Custodial Manager 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602EE-39D2-4888-94B8-8B62F476EA97}"/>
              </a:ext>
            </a:extLst>
          </p:cNvPr>
          <p:cNvSpPr txBox="1"/>
          <p:nvPr/>
        </p:nvSpPr>
        <p:spPr>
          <a:xfrm>
            <a:off x="83585" y="2487712"/>
            <a:ext cx="3748888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>
                <a:ea typeface="Calibri"/>
                <a:cs typeface="Calibri"/>
              </a:rPr>
              <a:t>Administrative Svcs Foreman (1)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ea typeface="Calibri"/>
                <a:cs typeface="Calibri"/>
              </a:rPr>
              <a:t>Secretary/Dispatcher (2)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Courier (1)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Custodian 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5513DA-000C-4994-9694-9BC883EE6470}"/>
              </a:ext>
            </a:extLst>
          </p:cNvPr>
          <p:cNvSpPr txBox="1"/>
          <p:nvPr/>
        </p:nvSpPr>
        <p:spPr>
          <a:xfrm rot="10800000" flipV="1">
            <a:off x="4284791" y="2952892"/>
            <a:ext cx="3628085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>
                <a:ea typeface="Calibri"/>
                <a:cs typeface="Calibri"/>
              </a:rPr>
              <a:t>Grounds Maintenance Foremen (2)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i="1" dirty="0">
                <a:ea typeface="Calibri"/>
                <a:cs typeface="Calibri"/>
              </a:rPr>
              <a:t>3 Landscape/Surplus Crews (9)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E6263A-62AB-4705-9FCA-FEBBAB1D458C}"/>
              </a:ext>
            </a:extLst>
          </p:cNvPr>
          <p:cNvCxnSpPr>
            <a:cxnSpLocks/>
          </p:cNvCxnSpPr>
          <p:nvPr/>
        </p:nvCxnSpPr>
        <p:spPr>
          <a:xfrm>
            <a:off x="38448" y="724202"/>
            <a:ext cx="328872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1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46418-A74B-2E76-5AAA-E7A38104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en-US" sz="3400" cap="all" dirty="0"/>
              <a:t>School  Facility  to Maintenance Workflow</a:t>
            </a:r>
            <a:endParaRPr lang="en-US" sz="3400" dirty="0"/>
          </a:p>
        </p:txBody>
      </p:sp>
      <p:pic>
        <p:nvPicPr>
          <p:cNvPr id="15" name="Picture 14" descr="Electronic components on a white background">
            <a:extLst>
              <a:ext uri="{FF2B5EF4-FFF2-40B4-BE49-F238E27FC236}">
                <a16:creationId xmlns:a16="http://schemas.microsoft.com/office/drawing/2014/main" id="{2F13B45B-5C0A-CA2E-2DB3-270F5C712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81" r="6" b="6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E0317-BBEE-07B4-35CC-28923E1F3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231775" indent="-171450">
              <a:lnSpc>
                <a:spcPct val="110000"/>
              </a:lnSpc>
              <a:buFont typeface="Arial" panose="020F0502020204030204" pitchFamily="34" charset="0"/>
              <a:buChar char="•"/>
            </a:pPr>
            <a:r>
              <a:rPr lang="en-US" sz="1700" dirty="0">
                <a:latin typeface="+mj-lt"/>
                <a:ea typeface="Calibri" panose="020F0502020204030204"/>
                <a:cs typeface="Calibri" panose="020F0502020204030204"/>
              </a:rPr>
              <a:t>School Personnel request a repair. </a:t>
            </a:r>
          </a:p>
          <a:p>
            <a:pPr marL="231775" indent="-171450">
              <a:lnSpc>
                <a:spcPct val="110000"/>
              </a:lnSpc>
              <a:buFont typeface="Arial" panose="020F0502020204030204" pitchFamily="34" charset="0"/>
              <a:buChar char="•"/>
            </a:pPr>
            <a:r>
              <a:rPr lang="en-US" sz="1700" dirty="0">
                <a:latin typeface="+mj-lt"/>
              </a:rPr>
              <a:t> Maintenance is notified through the utilization of an online work order system called School Dude. The work order is assigned a number. The establishment of priority levels (Emergency, High, Medium, Low) is the responsibility of school personnel.</a:t>
            </a:r>
            <a:endParaRPr lang="en-US" sz="1700" dirty="0">
              <a:latin typeface="+mj-lt"/>
              <a:ea typeface="Calibri" panose="020F0502020204030204"/>
              <a:cs typeface="Calibri" panose="020F0502020204030204"/>
            </a:endParaRPr>
          </a:p>
          <a:p>
            <a:pPr marL="231775" indent="-171450">
              <a:lnSpc>
                <a:spcPct val="110000"/>
              </a:lnSpc>
              <a:buFont typeface="Arial" panose="020F0502020204030204" pitchFamily="34" charset="0"/>
              <a:buChar char="•"/>
            </a:pPr>
            <a:r>
              <a:rPr lang="en-US" sz="1700" dirty="0">
                <a:latin typeface="+mj-lt"/>
                <a:cs typeface="Arial"/>
              </a:rPr>
              <a:t> The maintenance dispatcher identifies the specific skill area needed to address the repair.</a:t>
            </a:r>
          </a:p>
          <a:p>
            <a:pPr marL="231775" indent="-171450">
              <a:lnSpc>
                <a:spcPct val="110000"/>
              </a:lnSpc>
              <a:buFont typeface="Arial" panose="020F0502020204030204" pitchFamily="34" charset="0"/>
              <a:buChar char="•"/>
            </a:pPr>
            <a:r>
              <a:rPr lang="en-US" sz="1700" dirty="0">
                <a:latin typeface="+mj-lt"/>
                <a:cs typeface="Arial"/>
              </a:rPr>
              <a:t> The dispatcher contacts the appropriate foreman to complete the necessary repairs.  </a:t>
            </a:r>
          </a:p>
          <a:p>
            <a:pPr>
              <a:buFont typeface="Arial" panose="020F0502020204030204" pitchFamily="34" charset="0"/>
              <a:buChar char="•"/>
            </a:pPr>
            <a:endParaRPr lang="en-US" sz="1700" dirty="0">
              <a:latin typeface="Georgia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1B8647-A0F5-4A93-8560-621B5598A7D8}"/>
              </a:ext>
            </a:extLst>
          </p:cNvPr>
          <p:cNvCxnSpPr>
            <a:cxnSpLocks/>
          </p:cNvCxnSpPr>
          <p:nvPr/>
        </p:nvCxnSpPr>
        <p:spPr>
          <a:xfrm>
            <a:off x="3886200" y="2085703"/>
            <a:ext cx="47761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3AEC0-68B1-FC60-FEE3-DB5704AB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635" y="988906"/>
            <a:ext cx="5423452" cy="1039195"/>
          </a:xfrm>
        </p:spPr>
        <p:txBody>
          <a:bodyPr>
            <a:normAutofit/>
          </a:bodyPr>
          <a:lstStyle/>
          <a:p>
            <a:r>
              <a:rPr lang="en-US" sz="3400" cap="all" dirty="0"/>
              <a:t>Work Order </a:t>
            </a:r>
            <a:br>
              <a:rPr lang="en-US" sz="3400" cap="all" dirty="0"/>
            </a:br>
            <a:r>
              <a:rPr lang="en-US" sz="3400" cap="all" dirty="0"/>
              <a:t>Resolution Goals</a:t>
            </a:r>
            <a:endParaRPr lang="en-US" sz="3400" dirty="0"/>
          </a:p>
        </p:txBody>
      </p:sp>
      <p:pic>
        <p:nvPicPr>
          <p:cNvPr id="7" name="Picture 6" descr="Analogue wall clock">
            <a:extLst>
              <a:ext uri="{FF2B5EF4-FFF2-40B4-BE49-F238E27FC236}">
                <a16:creationId xmlns:a16="http://schemas.microsoft.com/office/drawing/2014/main" id="{9B9C0356-D785-9A2A-043C-5082671AD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7" r="39825" b="-9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6D22F1-F5A5-7499-ABE7-C22C19A4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2493323"/>
            <a:ext cx="4776107" cy="3375771"/>
          </a:xfrm>
        </p:spPr>
        <p:txBody>
          <a:bodyPr vert="horz" lIns="0" tIns="45720" rIns="0" bIns="45720" rtlCol="0" anchor="t">
            <a:normAutofit/>
          </a:bodyPr>
          <a:lstStyle/>
          <a:p>
            <a:pPr marL="403225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Calibri Light"/>
              </a:rPr>
              <a:t>Emergency – Immediate</a:t>
            </a:r>
            <a:endParaRPr lang="en-US" b="1" dirty="0">
              <a:latin typeface="+mj-lt"/>
              <a:ea typeface="Calibri" panose="020F0502020204030204"/>
              <a:cs typeface="Calibri Light"/>
            </a:endParaRPr>
          </a:p>
          <a:p>
            <a:pPr marL="403225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  <a:ea typeface="Calibri" panose="020F0502020204030204"/>
              <a:cs typeface="Arial"/>
            </a:endParaRPr>
          </a:p>
          <a:p>
            <a:pPr marL="403225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Calibri Light"/>
              </a:rPr>
              <a:t>High – 24 to 48 hours</a:t>
            </a:r>
            <a:endParaRPr lang="en-US" b="1" dirty="0">
              <a:latin typeface="+mj-lt"/>
              <a:ea typeface="Calibri" panose="020F0502020204030204"/>
              <a:cs typeface="Calibri Light"/>
            </a:endParaRPr>
          </a:p>
          <a:p>
            <a:pPr marL="403225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  <a:ea typeface="Calibri" panose="020F0502020204030204"/>
              <a:cs typeface="Arial"/>
            </a:endParaRPr>
          </a:p>
          <a:p>
            <a:pPr marL="403225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Calibri Light"/>
              </a:rPr>
              <a:t>Medium – 72 hours</a:t>
            </a:r>
            <a:endParaRPr lang="en-US" b="1" dirty="0">
              <a:latin typeface="+mj-lt"/>
              <a:ea typeface="Calibri" panose="020F0502020204030204"/>
              <a:cs typeface="Calibri Light"/>
            </a:endParaRPr>
          </a:p>
          <a:p>
            <a:pPr marL="403225" indent="-342900">
              <a:buFont typeface="Arial" panose="020B0604020202020204" pitchFamily="34" charset="0"/>
              <a:buChar char="•"/>
            </a:pPr>
            <a:endParaRPr lang="en-US" b="1" dirty="0">
              <a:latin typeface="+mj-lt"/>
              <a:ea typeface="Calibri" panose="020F0502020204030204"/>
              <a:cs typeface="Arial"/>
            </a:endParaRPr>
          </a:p>
          <a:p>
            <a:pPr marL="403225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cs typeface="Calibri Light"/>
              </a:rPr>
              <a:t>Low – One week</a:t>
            </a:r>
            <a:endParaRPr lang="en-US" b="1" dirty="0">
              <a:latin typeface="+mj-lt"/>
              <a:ea typeface="Calibri" panose="020F0502020204030204"/>
              <a:cs typeface="Calibri Light"/>
            </a:endParaRPr>
          </a:p>
          <a:p>
            <a:endParaRPr lang="en-US" dirty="0">
              <a:latin typeface="+mj-lt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72DF5-AB4B-49AE-9FC6-0D6498A892AE}"/>
              </a:ext>
            </a:extLst>
          </p:cNvPr>
          <p:cNvCxnSpPr>
            <a:cxnSpLocks/>
          </p:cNvCxnSpPr>
          <p:nvPr/>
        </p:nvCxnSpPr>
        <p:spPr>
          <a:xfrm>
            <a:off x="3965712" y="2085703"/>
            <a:ext cx="469659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CBA7A-B83E-65F3-8045-8DEC96CF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69" y="3024809"/>
            <a:ext cx="2636527" cy="808382"/>
          </a:xfrm>
        </p:spPr>
        <p:txBody>
          <a:bodyPr anchor="ctr">
            <a:normAutofit/>
          </a:bodyPr>
          <a:lstStyle/>
          <a:p>
            <a:r>
              <a:rPr lang="en-US" sz="4000" cap="all" dirty="0">
                <a:solidFill>
                  <a:srgbClr val="FFFFFF"/>
                </a:solidFill>
                <a:latin typeface="+mn-lt"/>
              </a:rPr>
              <a:t>Workload</a:t>
            </a:r>
            <a:endParaRPr lang="en-US" sz="4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6C54433D-0FA7-E823-2566-9B43AD417D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989257"/>
              </p:ext>
            </p:extLst>
          </p:nvPr>
        </p:nvGraphicFramePr>
        <p:xfrm>
          <a:off x="3633276" y="604044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0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1968-3374-4392-B410-271F0A2D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902" y="153062"/>
            <a:ext cx="4154557" cy="119070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PERSONNEL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57A00-8089-4971-A743-5A491096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643" y="1778442"/>
            <a:ext cx="5777947" cy="4430201"/>
          </a:xfrm>
        </p:spPr>
        <p:txBody>
          <a:bodyPr>
            <a:normAutofit/>
          </a:bodyPr>
          <a:lstStyle/>
          <a:p>
            <a:pPr marL="457200" indent="-344488"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Plumber – 1 FTE</a:t>
            </a:r>
          </a:p>
          <a:p>
            <a:pPr marL="457200" indent="-344488"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HVAC Technician – 1 FTE</a:t>
            </a:r>
          </a:p>
          <a:p>
            <a:pPr marL="457200" indent="-344488"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Grounds Crew – 2 crews – 6 FTE</a:t>
            </a:r>
          </a:p>
          <a:p>
            <a:pPr marL="457200" indent="-344488"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Painters – 2 FTE</a:t>
            </a:r>
          </a:p>
          <a:p>
            <a:pPr marL="457200" indent="-344488"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Stadium Services – 1 FTE</a:t>
            </a:r>
          </a:p>
          <a:p>
            <a:pPr marL="457200" indent="-344488"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Lock Smith – 1 FTE</a:t>
            </a:r>
          </a:p>
          <a:p>
            <a:pPr marL="457200" indent="-344488"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</a:rPr>
              <a:t>Electronics Technician – 1 FTE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92727E-4CAE-4361-AA45-B5A24096AD86}"/>
              </a:ext>
            </a:extLst>
          </p:cNvPr>
          <p:cNvSpPr txBox="1">
            <a:spLocks/>
          </p:cNvSpPr>
          <p:nvPr/>
        </p:nvSpPr>
        <p:spPr>
          <a:xfrm>
            <a:off x="86140" y="1509256"/>
            <a:ext cx="2915477" cy="383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In order to better facilitate the needs of Aiken County Schools and its supporting facilities, it is our recommendation that the following FTEs be considered.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08AA62-4EE0-42C4-92D1-B59B4B027578}"/>
              </a:ext>
            </a:extLst>
          </p:cNvPr>
          <p:cNvCxnSpPr/>
          <p:nvPr/>
        </p:nvCxnSpPr>
        <p:spPr>
          <a:xfrm>
            <a:off x="3308902" y="1470991"/>
            <a:ext cx="46158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1F06D-A4FF-B7D1-B859-78E7F978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32" y="1322311"/>
            <a:ext cx="5061857" cy="701936"/>
          </a:xfrm>
        </p:spPr>
        <p:txBody>
          <a:bodyPr anchor="ctr">
            <a:normAutofit/>
          </a:bodyPr>
          <a:lstStyle/>
          <a:p>
            <a:r>
              <a:rPr lang="en-US" sz="3600" cap="all" dirty="0">
                <a:latin typeface="+mn-lt"/>
              </a:rPr>
              <a:t>Capital Outlay</a:t>
            </a:r>
            <a:endParaRPr lang="en-US" sz="3600" dirty="0">
              <a:latin typeface="+mn-lt"/>
            </a:endParaRPr>
          </a:p>
        </p:txBody>
      </p:sp>
      <p:pic>
        <p:nvPicPr>
          <p:cNvPr id="28" name="Picture 27" descr="Rolls of blueprints">
            <a:extLst>
              <a:ext uri="{FF2B5EF4-FFF2-40B4-BE49-F238E27FC236}">
                <a16:creationId xmlns:a16="http://schemas.microsoft.com/office/drawing/2014/main" id="{D7CB507D-B298-7534-E538-6DE6D18DB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30" r="504" b="-1"/>
          <a:stretch/>
        </p:blipFill>
        <p:spPr>
          <a:xfrm>
            <a:off x="20" y="-3469"/>
            <a:ext cx="3127021" cy="686146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A1F05F8-036C-558F-526B-11796952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103" y="2721209"/>
            <a:ext cx="5468834" cy="294567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1700" dirty="0">
                <a:latin typeface="+mj-lt"/>
                <a:cs typeface="Calibri Light"/>
              </a:rPr>
              <a:t> School personnel request new construction, renovations, equipment, or programs that are not categorized as routine repairs.</a:t>
            </a:r>
            <a:endParaRPr lang="en-US" sz="1700" dirty="0">
              <a:latin typeface="+mj-lt"/>
              <a:ea typeface="Calibri"/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US" sz="1700" dirty="0">
                <a:latin typeface="+mj-lt"/>
                <a:cs typeface="Calibri Light"/>
              </a:rPr>
              <a:t> A capital outlay request is completed and submitted to the Maintenance Director for consideration for appropriateness and funding considerations.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1700" dirty="0">
                <a:latin typeface="+mj-lt"/>
                <a:cs typeface="Calibri Light"/>
              </a:rPr>
              <a:t> Upon receiving approval from both the Director and the Chief Officer for Operations and Student Services, the project will be assigned to a Maintenance skill area or outsourced to a vendor for execution.</a:t>
            </a:r>
            <a:endParaRPr lang="en-US" sz="1700" dirty="0"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ECEDD6-E143-4282-BC70-92944114A322}"/>
              </a:ext>
            </a:extLst>
          </p:cNvPr>
          <p:cNvCxnSpPr>
            <a:cxnSpLocks/>
          </p:cNvCxnSpPr>
          <p:nvPr/>
        </p:nvCxnSpPr>
        <p:spPr>
          <a:xfrm>
            <a:off x="3796748" y="2085703"/>
            <a:ext cx="47969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22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689055-6f1f-472f-ba86-da6ef2c9d8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AF881AFD3D2942AF9B97FBFD40CF91" ma:contentTypeVersion="16" ma:contentTypeDescription="Create a new document." ma:contentTypeScope="" ma:versionID="bf3f6709b82c7489861c39837abff977">
  <xsd:schema xmlns:xsd="http://www.w3.org/2001/XMLSchema" xmlns:xs="http://www.w3.org/2001/XMLSchema" xmlns:p="http://schemas.microsoft.com/office/2006/metadata/properties" xmlns:ns3="5a689055-6f1f-472f-ba86-da6ef2c9d8b3" xmlns:ns4="cfc39a39-1ee8-4428-9b0d-5cea2b6e5173" targetNamespace="http://schemas.microsoft.com/office/2006/metadata/properties" ma:root="true" ma:fieldsID="071646aa492dd099e0cdfef03cd0e3bd" ns3:_="" ns4:_="">
    <xsd:import namespace="5a689055-6f1f-472f-ba86-da6ef2c9d8b3"/>
    <xsd:import namespace="cfc39a39-1ee8-4428-9b0d-5cea2b6e51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89055-6f1f-472f-ba86-da6ef2c9d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39a39-1ee8-4428-9b0d-5cea2b6e5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DBC2BB-3620-47FE-B7E9-022441C094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C6A2E5-DDCE-4EC0-8AEE-4378C69AB950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cfc39a39-1ee8-4428-9b0d-5cea2b6e5173"/>
    <ds:schemaRef ds:uri="5a689055-6f1f-472f-ba86-da6ef2c9d8b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A5E5E36-402A-4C36-8D48-1A3641714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689055-6f1f-472f-ba86-da6ef2c9d8b3"/>
    <ds:schemaRef ds:uri="cfc39a39-1ee8-4428-9b0d-5cea2b6e5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</TotalTime>
  <Words>575</Words>
  <Application>Microsoft Office PowerPoint</Application>
  <PresentationFormat>On-screen Show (4:3)</PresentationFormat>
  <Paragraphs>84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Retrospect</vt:lpstr>
      <vt:lpstr>PowerPoint Presentation</vt:lpstr>
      <vt:lpstr>MAINTENANCE DEPARTMENT STRUCTURE AND FUNCTION </vt:lpstr>
      <vt:lpstr>PERSONNEL</vt:lpstr>
      <vt:lpstr>PERSONNEL (Cont.)</vt:lpstr>
      <vt:lpstr>School  Facility  to Maintenance Workflow</vt:lpstr>
      <vt:lpstr>Work Order  Resolution Goals</vt:lpstr>
      <vt:lpstr>Workload</vt:lpstr>
      <vt:lpstr>PERSONNEL RECOMMENDATIONS</vt:lpstr>
      <vt:lpstr>Capital Outlay</vt:lpstr>
      <vt:lpstr>QUESTIONS &amp; COMMENTS</vt:lpstr>
    </vt:vector>
  </TitlesOfParts>
  <Company>ACS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STUDY –  2015-16 BUDGET</dc:title>
  <dc:creator>Tray Traxler</dc:creator>
  <cp:lastModifiedBy>Kim Chriswell</cp:lastModifiedBy>
  <cp:revision>13</cp:revision>
  <cp:lastPrinted>2023-09-07T14:07:11Z</cp:lastPrinted>
  <dcterms:created xsi:type="dcterms:W3CDTF">2015-01-14T14:07:42Z</dcterms:created>
  <dcterms:modified xsi:type="dcterms:W3CDTF">2023-09-08T17:41:47Z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0x01010072AF881AFD3D2942AF9B97FBFD40CF91</vt:lpwstr>
  </property>
</Properties>
</file>