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notesMasterIdLst>
    <p:notesMasterId r:id="rId15"/>
  </p:notesMasterIdLst>
  <p:handoutMasterIdLst>
    <p:handoutMasterId r:id="rId16"/>
  </p:handoutMasterIdLst>
  <p:sldIdLst>
    <p:sldId id="588" r:id="rId5"/>
    <p:sldId id="589" r:id="rId6"/>
    <p:sldId id="590" r:id="rId7"/>
    <p:sldId id="329" r:id="rId8"/>
    <p:sldId id="591" r:id="rId9"/>
    <p:sldId id="592" r:id="rId10"/>
    <p:sldId id="594" r:id="rId11"/>
    <p:sldId id="593" r:id="rId12"/>
    <p:sldId id="596" r:id="rId13"/>
    <p:sldId id="28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C7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7FF03F-CE11-4710-9044-41BA91BE333F}" v="6" dt="2025-02-07T16:47:01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 autoAdjust="0"/>
    <p:restoredTop sz="68176" autoAdjust="0"/>
  </p:normalViewPr>
  <p:slideViewPr>
    <p:cSldViewPr>
      <p:cViewPr varScale="1">
        <p:scale>
          <a:sx n="80" d="100"/>
          <a:sy n="80" d="100"/>
        </p:scale>
        <p:origin x="457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7E318C-45AB-4135-ABCB-46D59D8CC806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3F59F7-D568-44BB-AAF0-08289A88C5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55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8867A4-DEAC-4D46-A6D8-E634381C73E3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D04B07-70A5-4E49-9DB6-306BA61BC4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1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4CCA3-1E3E-4A05-B587-91B7F8B7D0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29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iReady 86-99% alignment with SCDE standards.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48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63023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047624"/>
            <a:ext cx="5486400" cy="3600450"/>
          </a:xfrm>
        </p:spPr>
        <p:txBody>
          <a:bodyPr/>
          <a:lstStyle/>
          <a:p>
            <a:r>
              <a:rPr lang="en-US" dirty="0"/>
              <a:t>It is administered to all students in grades 1-8  three times per year.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AD5179-4E31-3342-AEEB-07BCC66EB87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047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example: Quintiles in NWEA</a:t>
            </a:r>
          </a:p>
          <a:p>
            <a:r>
              <a:rPr lang="en-US" dirty="0"/>
              <a:t>iReady: Overall Placement	Overall Relative Placement</a:t>
            </a:r>
          </a:p>
          <a:p>
            <a:r>
              <a:rPr lang="en-US" dirty="0"/>
              <a:t>Grade 1	3 or More Grade Levels Below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22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Font: Californian FB </a:t>
            </a:r>
          </a:p>
          <a:p>
            <a:r>
              <a:rPr lang="en-US" dirty="0"/>
              <a:t>Size: 72 </a:t>
            </a:r>
          </a:p>
          <a:p>
            <a:r>
              <a:rPr lang="en-US" dirty="0"/>
              <a:t>Color: gray and black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13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7EB-8116-45F6-8B11-A4B162AEFB8A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62017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EF7F-6807-4A8F-A931-61A0E7554D5E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53386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7DD-1D09-4648-83F7-6D212662A3D1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4795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EB1A5-2F93-48CC-AA7E-6B50DBC3FD24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61466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A23A-5753-4BB3-8FEB-658D08CFA62F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563565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A9A89-88B8-4294-933C-D03A7C610854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58703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9E43-3F19-4464-8ED8-BF77D1273DA4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95150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C63-3A7D-442E-886A-B1BC4B5A89F5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859459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4AC8-23AC-4257-8B41-FCD02F05A4E9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58924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D8661E4-FE41-41F1-96A1-453F020A094E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58166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AD34-9A6B-4221-A665-E11910C51C70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47255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8202F1-2E0B-4239-80FB-76DF0497E437}" type="datetime1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8B96DB-C5BB-48C9-8AB1-92DA957701D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91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 spd="slow">
    <p:randomBar dir="vert"/>
  </p:transition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5A65-B203-44CD-B3C1-121A3EFE3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450" y="457200"/>
            <a:ext cx="7543800" cy="3566160"/>
          </a:xfrm>
        </p:spPr>
        <p:txBody>
          <a:bodyPr>
            <a:normAutofit/>
          </a:bodyPr>
          <a:lstStyle/>
          <a:p>
            <a:r>
              <a:rPr lang="en-US" sz="6000" b="1" dirty="0"/>
              <a:t>Interim Formative Assessments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7208E99-C0D3-45D9-B5CF-D6166C914C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/>
              <a:t>Aiken County Public School District  </a:t>
            </a:r>
          </a:p>
          <a:p>
            <a:pPr algn="ctr"/>
            <a:r>
              <a:rPr lang="en-US" dirty="0"/>
              <a:t>Board of education meeting </a:t>
            </a:r>
          </a:p>
          <a:p>
            <a:pPr algn="ctr"/>
            <a:r>
              <a:rPr lang="en-US" dirty="0"/>
              <a:t>February 11, 2025</a:t>
            </a:r>
          </a:p>
        </p:txBody>
      </p:sp>
    </p:spTree>
    <p:extLst>
      <p:ext uri="{BB962C8B-B14F-4D97-AF65-F5344CB8AC3E}">
        <p14:creationId xmlns:p14="http://schemas.microsoft.com/office/powerpoint/2010/main" val="1841126942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QUESTIONS</a:t>
            </a:r>
            <a:r>
              <a:rPr lang="en-US" sz="72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7200" spc="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&amp;</a:t>
            </a:r>
            <a:br>
              <a:rPr lang="en-US" sz="7200" spc="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7200" spc="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b="1" dirty="0">
                <a:solidFill>
                  <a:srgbClr val="92D050"/>
                </a:solidFill>
              </a:rPr>
              <a:t>AIKEN COUNTY PUBLIC SCHOOL DISTRICT</a:t>
            </a:r>
            <a:endParaRPr lang="en-US" cap="sm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00079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FD3E-86DA-35CB-B346-4A40A0584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FE55-A62F-6643-9FFD-54ADADBE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" y="2131079"/>
            <a:ext cx="7924800" cy="4402666"/>
          </a:xfrm>
        </p:spPr>
        <p:txBody>
          <a:bodyPr/>
          <a:lstStyle/>
          <a:p>
            <a:r>
              <a:rPr lang="en-US" sz="2800" dirty="0"/>
              <a:t>General Assembly Proviso 1.74 mandates the administration and reporting of interim assessments for students in grades 1-8 to SCDE for legislative reporting. </a:t>
            </a:r>
          </a:p>
          <a:p>
            <a:r>
              <a:rPr lang="en-US" sz="2800" dirty="0"/>
              <a:t>Aiken County administered interim assessments </a:t>
            </a:r>
            <a:r>
              <a:rPr lang="en-US" sz="2800" i="1" dirty="0"/>
              <a:t>prior</a:t>
            </a:r>
            <a:r>
              <a:rPr lang="en-US" sz="2800" dirty="0"/>
              <a:t> to the Proviso as a matter of best practice.</a:t>
            </a:r>
          </a:p>
          <a:p>
            <a:r>
              <a:rPr lang="en-US" sz="2800" dirty="0"/>
              <a:t>Other grade levels have the option of administering and some ACPSD high schools elect to administer the interim assessments.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23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1077-49BE-BA38-8827-FD0C53513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Adoption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173D7-2C46-460B-BB1E-E4BE5017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45734"/>
            <a:ext cx="8001000" cy="4326466"/>
          </a:xfrm>
        </p:spPr>
        <p:txBody>
          <a:bodyPr/>
          <a:lstStyle/>
          <a:p>
            <a:r>
              <a:rPr lang="en-US" sz="2800" dirty="0"/>
              <a:t>South Carolina Education Accountability Act (EAA), Section 59-18-310 provided for the creation of a statewide adoption list of formative assessments in English language arts (ELA) and mathematics.</a:t>
            </a:r>
          </a:p>
          <a:p>
            <a:r>
              <a:rPr lang="en-US" sz="2800" dirty="0"/>
              <a:t>Extensive review process for each formative assessment to ensure any approved assessment meets professional measurement standards and that test items align with the South Carolina College- and Career- Ready Standards.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21821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50529936-54D1-CA54-2D05-F59358658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EB09676-7159-31C4-1655-B8DFA37D3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3703320" cy="914400"/>
          </a:xfrm>
        </p:spPr>
        <p:txBody>
          <a:bodyPr>
            <a:noAutofit/>
          </a:bodyPr>
          <a:lstStyle/>
          <a:p>
            <a:r>
              <a:rPr lang="en-US" dirty="0"/>
              <a:t>Since 2016, ACPSD has utilized NWEA MAP as the interim assessment. </a:t>
            </a:r>
          </a:p>
        </p:txBody>
      </p:sp>
      <p:pic>
        <p:nvPicPr>
          <p:cNvPr id="7" name="Content Placeholder 6" descr="A colorful text with yellow and blue text&#10;&#10;AI-generated content may be incorrect.">
            <a:extLst>
              <a:ext uri="{FF2B5EF4-FFF2-40B4-BE49-F238E27FC236}">
                <a16:creationId xmlns:a16="http://schemas.microsoft.com/office/drawing/2014/main" id="{BE804547-2E85-EF7A-3184-D4AAE57C89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82" y="3268821"/>
            <a:ext cx="3703638" cy="1851819"/>
          </a:xfr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C4812FF-6CF8-54C9-CF52-A553DFC98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67922" y="2070259"/>
            <a:ext cx="3703320" cy="736282"/>
          </a:xfrm>
        </p:spPr>
        <p:txBody>
          <a:bodyPr>
            <a:noAutofit/>
          </a:bodyPr>
          <a:lstStyle/>
          <a:p>
            <a:r>
              <a:rPr lang="en-US" dirty="0"/>
              <a:t>2024/2025 School year Pilot Testing of I-Ready by Curriculum Associates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B45284-0F36-3C47-ABB1-4194917E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49386-4E6A-204C-9CD5-448243FBC90A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9" name="Picture 8" descr="A colorful cube with black text&#10;&#10;AI-generated content may be incorrect.">
            <a:extLst>
              <a:ext uri="{FF2B5EF4-FFF2-40B4-BE49-F238E27FC236}">
                <a16:creationId xmlns:a16="http://schemas.microsoft.com/office/drawing/2014/main" id="{404768B5-F61C-15EB-45FD-DFCEB26E0E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922" y="3320910"/>
            <a:ext cx="42672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6461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AE2C4C-B1E4-CCA9-36C1-A89326853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NWEA MAP Growth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F01FC7-E103-8CD9-3499-B6FF31F1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39" y="1981200"/>
            <a:ext cx="8023861" cy="4191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Northwest  Education Association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Nationally normed, standardized achievement test.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Computer adaptive assessment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Reading and Math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Teachers use MAP Growth data to identify individual student strengths and weaknesses, plan targeted interventions, and differentiate instruction. </a:t>
            </a:r>
          </a:p>
        </p:txBody>
      </p:sp>
    </p:spTree>
    <p:extLst>
      <p:ext uri="{BB962C8B-B14F-4D97-AF65-F5344CB8AC3E}">
        <p14:creationId xmlns:p14="http://schemas.microsoft.com/office/powerpoint/2010/main" val="2843899952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9F5E-2E76-8BF6-7B6F-17FD8BBB6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E5F80-FDDB-D1D1-3CC5-95D24F19C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55506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sz="3000" dirty="0"/>
              <a:t>Curriculum Associates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Nationally normed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Computer adaptive assessment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Reading and Math</a:t>
            </a:r>
          </a:p>
          <a:p>
            <a:pPr marL="0" indent="0">
              <a:buNone/>
            </a:pPr>
            <a:r>
              <a:rPr lang="en-US" sz="3000" dirty="0"/>
              <a:t>Additional features: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Teacher Toolbox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Standards mastery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Growth monitoring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Individualized student learning path (CAI)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b="1" i="1" u="sng" dirty="0"/>
              <a:t>All within ONE platform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68538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F2B41-2C7C-E736-618D-30A1DB32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EC0FE-2522-8833-2BB3-3B51F594E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57400"/>
            <a:ext cx="7680960" cy="409956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Migration to iReady would replace several existing programs that reside on separate platforms: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	Dreambox Grades 6-8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	Edmentum Exact Path: Grades 3-5 ELA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	Imagine Learning K-2 ELA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	IXL Learning Grades 6-8 ELA</a:t>
            </a:r>
          </a:p>
          <a:p>
            <a:pPr marL="0" indent="0">
              <a:buNone/>
            </a:pPr>
            <a:r>
              <a:rPr lang="en-US" sz="2600" dirty="0"/>
              <a:t> iReady would streamline access for teachers and students providing a significantly better user experience  while also saving critical instructional time.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465406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CC8B8-9704-4A56-831A-37A303E28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iReady in ACPSD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98772-53A7-7350-52CE-8AA52FC22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sz="2400" dirty="0"/>
              <a:t>Six schools participating in pilot during the 24-25 school year.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Aiken Intermediate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Chukker Creek Elementary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Greendale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Oakwood Windsor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Schofield Middle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Warrenville Elementary</a:t>
            </a:r>
          </a:p>
          <a:p>
            <a:pPr marL="384048" lvl="2" indent="0">
              <a:buNone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Data yielded by the iReady assessment is more detailed allowing for more actionable data.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862523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8E8D7-5C3B-17FE-664A-73451E0E6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Quick School Feedback</a:t>
            </a:r>
          </a:p>
        </p:txBody>
      </p:sp>
    </p:spTree>
    <p:extLst>
      <p:ext uri="{BB962C8B-B14F-4D97-AF65-F5344CB8AC3E}">
        <p14:creationId xmlns:p14="http://schemas.microsoft.com/office/powerpoint/2010/main" val="77566375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272DC673A57419B46A4ECB3B629EF" ma:contentTypeVersion="16" ma:contentTypeDescription="Create a new document." ma:contentTypeScope="" ma:versionID="b4150503fc580f6dab1feb039d6c521f">
  <xsd:schema xmlns:xsd="http://www.w3.org/2001/XMLSchema" xmlns:xs="http://www.w3.org/2001/XMLSchema" xmlns:p="http://schemas.microsoft.com/office/2006/metadata/properties" xmlns:ns1="http://schemas.microsoft.com/sharepoint/v3" xmlns:ns3="7df0eaa8-5ca2-4a35-9b00-a4f826ebc062" xmlns:ns4="58979ca5-e9fb-465b-b316-f35de3972178" targetNamespace="http://schemas.microsoft.com/office/2006/metadata/properties" ma:root="true" ma:fieldsID="8b09a280f3a73325a62fba4140ad72ba" ns1:_="" ns3:_="" ns4:_="">
    <xsd:import namespace="http://schemas.microsoft.com/sharepoint/v3"/>
    <xsd:import namespace="7df0eaa8-5ca2-4a35-9b00-a4f826ebc062"/>
    <xsd:import namespace="58979ca5-e9fb-465b-b316-f35de397217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f0eaa8-5ca2-4a35-9b00-a4f826ebc0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979ca5-e9fb-465b-b316-f35de39721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477955-C137-43BC-98F6-D826CE3128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06F25C-77E0-4E2F-A32B-383195C3376E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58979ca5-e9fb-465b-b316-f35de3972178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7df0eaa8-5ca2-4a35-9b00-a4f826ebc062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CBCBA7C-248F-4055-8B36-2CA31668CD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df0eaa8-5ca2-4a35-9b00-a4f826ebc062"/>
    <ds:schemaRef ds:uri="58979ca5-e9fb-465b-b316-f35de39721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19526</TotalTime>
  <Words>416</Words>
  <Application>Microsoft Office PowerPoint</Application>
  <PresentationFormat>On-screen Show (4:3)</PresentationFormat>
  <Paragraphs>65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Interim Formative Assessments</vt:lpstr>
      <vt:lpstr>Background</vt:lpstr>
      <vt:lpstr>State Adoption List</vt:lpstr>
      <vt:lpstr>PowerPoint Presentation</vt:lpstr>
      <vt:lpstr>NWEA MAP Growth</vt:lpstr>
      <vt:lpstr>iReady</vt:lpstr>
      <vt:lpstr>One Platform</vt:lpstr>
      <vt:lpstr>iReady in ACPSD</vt:lpstr>
      <vt:lpstr>Quick School Feedback</vt:lpstr>
      <vt:lpstr>QUESTIONS &amp; COMMENTS</vt:lpstr>
    </vt:vector>
  </TitlesOfParts>
  <Company>ACS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Olin</dc:creator>
  <cp:lastModifiedBy>Kim Chriswell</cp:lastModifiedBy>
  <cp:revision>410</cp:revision>
  <cp:lastPrinted>2025-02-06T20:58:59Z</cp:lastPrinted>
  <dcterms:created xsi:type="dcterms:W3CDTF">2015-01-14T14:07:42Z</dcterms:created>
  <dcterms:modified xsi:type="dcterms:W3CDTF">2025-02-07T17:25:21Z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0x010100192272DC673A57419B46A4ECB3B629EF</vt:lpwstr>
  </property>
</Properties>
</file>