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14"/>
  </p:notesMasterIdLst>
  <p:handoutMasterIdLst>
    <p:handoutMasterId r:id="rId15"/>
  </p:handoutMasterIdLst>
  <p:sldIdLst>
    <p:sldId id="298" r:id="rId2"/>
    <p:sldId id="299" r:id="rId3"/>
    <p:sldId id="305" r:id="rId4"/>
    <p:sldId id="301" r:id="rId5"/>
    <p:sldId id="307" r:id="rId6"/>
    <p:sldId id="304" r:id="rId7"/>
    <p:sldId id="312" r:id="rId8"/>
    <p:sldId id="318" r:id="rId9"/>
    <p:sldId id="316" r:id="rId10"/>
    <p:sldId id="317" r:id="rId11"/>
    <p:sldId id="310" r:id="rId12"/>
    <p:sldId id="313" r:id="rId1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39B549"/>
    <a:srgbClr val="FBAF41"/>
    <a:srgbClr val="EAB200"/>
    <a:srgbClr val="D09E00"/>
    <a:srgbClr val="3DC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89565" autoAdjust="0"/>
  </p:normalViewPr>
  <p:slideViewPr>
    <p:cSldViewPr>
      <p:cViewPr varScale="1">
        <p:scale>
          <a:sx n="86" d="100"/>
          <a:sy n="86" d="100"/>
        </p:scale>
        <p:origin x="1700" y="56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3D7E318C-45AB-4135-ABCB-46D59D8CC806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23F59F7-D568-44BB-AAF0-08289A88C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55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98867A4-DEAC-4D46-A6D8-E634381C73E3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9D04B07-70A5-4E49-9DB6-306BA61BC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1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F71-DE6C-4B51-996E-C16873494508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09259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907A-E5C4-4BC9-A987-B35FB4E1DE0D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7229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E5AA-ED4C-4562-BD7A-D46F8C72EC33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7792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D0AA-E9FC-4E80-869B-6083C3F8986C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216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644-291B-4EA6-A0B7-37F33914607B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66568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670A-919C-4020-B5F1-88A1FD909537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3093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97B1-045A-4369-A317-ED6E050FBDA2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7548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77E7-3EF4-4885-AB41-4F349F0B3866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9592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8100-0AEB-4446-B602-5968B9779315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5493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BF82DE1-B236-4520-9B91-2F686607261B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0548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37DA-336F-439E-9E17-E36F5B0F3CF5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8577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FA5630-1A63-4849-A3F8-0F42C3402C52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32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slow">
    <p:randomBar dir="vert"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0600"/>
            <a:ext cx="9144000" cy="44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3361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56F1F-FB01-6D43-D80A-67F177508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AF2F82-2DCC-B085-D9CE-6559E88411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8901"/>
            <a:ext cx="9140792" cy="601675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C08647-E38E-8FC8-4050-5EA31CDEB86A}"/>
              </a:ext>
            </a:extLst>
          </p:cNvPr>
          <p:cNvSpPr/>
          <p:nvPr/>
        </p:nvSpPr>
        <p:spPr>
          <a:xfrm>
            <a:off x="-533400" y="5421868"/>
            <a:ext cx="2971800" cy="369332"/>
          </a:xfrm>
          <a:prstGeom prst="roundRect">
            <a:avLst/>
          </a:pr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BF2F5F-7FE3-474D-118B-E411B96B0728}"/>
              </a:ext>
            </a:extLst>
          </p:cNvPr>
          <p:cNvSpPr/>
          <p:nvPr/>
        </p:nvSpPr>
        <p:spPr>
          <a:xfrm>
            <a:off x="4572000" y="64008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NAHS Auditorium Reno 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</a:rPr>
              <a:t>|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cap="small" dirty="0">
                <a:solidFill>
                  <a:srgbClr val="FBAF41"/>
                </a:solidFill>
              </a:rPr>
              <a:t>June 10</a:t>
            </a:r>
            <a:r>
              <a:rPr lang="en-US" cap="small" dirty="0">
                <a:solidFill>
                  <a:srgbClr val="FBAF41"/>
                </a:solidFill>
              </a:rPr>
              <a:t>,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DF61E3-512C-C4BF-9A11-6B5F968761F7}"/>
              </a:ext>
            </a:extLst>
          </p:cNvPr>
          <p:cNvSpPr/>
          <p:nvPr/>
        </p:nvSpPr>
        <p:spPr>
          <a:xfrm>
            <a:off x="0" y="64124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FABE00"/>
                </a:solidFill>
              </a:rPr>
              <a:t>AIKEN COUNTY PUBLIC SCHOOL DISTRICT</a:t>
            </a:r>
            <a:endParaRPr lang="en-US" cap="small" dirty="0">
              <a:solidFill>
                <a:srgbClr val="FBAF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3343D-5F95-ADCE-18B8-0CF83172F731}"/>
              </a:ext>
            </a:extLst>
          </p:cNvPr>
          <p:cNvSpPr txBox="1"/>
          <p:nvPr/>
        </p:nvSpPr>
        <p:spPr>
          <a:xfrm>
            <a:off x="304800" y="5421868"/>
            <a:ext cx="28956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BAND FIELD FACADE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D668C124-4B50-B186-0E6F-873EC51F2E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938" y="178503"/>
            <a:ext cx="3068854" cy="964497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31234754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36A5F-5DCB-23AB-60E8-A02EFB7E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10740B-5863-4EA7-2E60-9EE5D2204708}"/>
              </a:ext>
            </a:extLst>
          </p:cNvPr>
          <p:cNvSpPr/>
          <p:nvPr/>
        </p:nvSpPr>
        <p:spPr>
          <a:xfrm>
            <a:off x="4572000" y="64008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NAHS Auditorium Reno 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</a:rPr>
              <a:t>|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cap="small" dirty="0">
                <a:solidFill>
                  <a:srgbClr val="FBAF41"/>
                </a:solidFill>
              </a:rPr>
              <a:t>June 10</a:t>
            </a:r>
            <a:r>
              <a:rPr lang="en-US" cap="small" dirty="0">
                <a:solidFill>
                  <a:srgbClr val="FBAF41"/>
                </a:solidFill>
              </a:rPr>
              <a:t>,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5868CB-BA4A-397E-AE69-B8B3C99BF228}"/>
              </a:ext>
            </a:extLst>
          </p:cNvPr>
          <p:cNvSpPr/>
          <p:nvPr/>
        </p:nvSpPr>
        <p:spPr>
          <a:xfrm>
            <a:off x="0" y="64124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FABE00"/>
                </a:solidFill>
              </a:rPr>
              <a:t>AIKEN COUNTY PUBLIC SCHOOL DISTRICT</a:t>
            </a:r>
            <a:endParaRPr lang="en-US" cap="small" dirty="0">
              <a:solidFill>
                <a:srgbClr val="FBAF4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FD16EA-3D00-096E-E7F7-102BA4260FD8}"/>
              </a:ext>
            </a:extLst>
          </p:cNvPr>
          <p:cNvSpPr txBox="1">
            <a:spLocks/>
          </p:cNvSpPr>
          <p:nvPr/>
        </p:nvSpPr>
        <p:spPr>
          <a:xfrm>
            <a:off x="609600" y="142972"/>
            <a:ext cx="7543800" cy="8777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BUDGET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926239-1EE8-BF25-8768-AFEBB4133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129290"/>
              </p:ext>
            </p:extLst>
          </p:nvPr>
        </p:nvGraphicFramePr>
        <p:xfrm>
          <a:off x="609600" y="685800"/>
          <a:ext cx="7652446" cy="5257800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1873822">
                  <a:extLst>
                    <a:ext uri="{9D8B030D-6E8A-4147-A177-3AD203B41FA5}">
                      <a16:colId xmlns:a16="http://schemas.microsoft.com/office/drawing/2014/main" val="3542711108"/>
                    </a:ext>
                  </a:extLst>
                </a:gridCol>
                <a:gridCol w="2058140">
                  <a:extLst>
                    <a:ext uri="{9D8B030D-6E8A-4147-A177-3AD203B41FA5}">
                      <a16:colId xmlns:a16="http://schemas.microsoft.com/office/drawing/2014/main" val="2505904184"/>
                    </a:ext>
                  </a:extLst>
                </a:gridCol>
                <a:gridCol w="1891683">
                  <a:extLst>
                    <a:ext uri="{9D8B030D-6E8A-4147-A177-3AD203B41FA5}">
                      <a16:colId xmlns:a16="http://schemas.microsoft.com/office/drawing/2014/main" val="154738205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161284628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b="1" dirty="0"/>
                        <a:t>Construction Costs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355702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Renovation of Exist. Auditorium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  3,000,000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2456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New Additional SF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  5,526,000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0857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84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dirty="0"/>
                        <a:t>Probable Base Bid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$  8,526,000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144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4677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Design Contingency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(5% Project Budget)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  426,300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2573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2056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/>
                        <a:t>Soft Costs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21957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- Geotechnical Engineering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 Impact &amp; Tap Fees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 Data / Security / IT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9750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- Site Surveys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 FFE (Furniture &amp; Equip)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 A/E Prof. Design Fees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2097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- Testing &amp; Inspections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5905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451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dirty="0"/>
                        <a:t>Estimated Soft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$  1,131,500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9132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229824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Probable Base Bid + Soft Costs + Design Contingency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  10,083,800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832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776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Construction Contingency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(5% Project Budget)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  504,190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491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06593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Probable Base + Soft Costs + All Contingencies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$  10,587,990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92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11752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1535A-B527-C3F0-F18C-710EBDB25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62B1D7-2E91-A765-DCFF-660AF53ADAC3}"/>
              </a:ext>
            </a:extLst>
          </p:cNvPr>
          <p:cNvSpPr/>
          <p:nvPr/>
        </p:nvSpPr>
        <p:spPr>
          <a:xfrm>
            <a:off x="0" y="-9526"/>
            <a:ext cx="9144000" cy="6334126"/>
          </a:xfrm>
          <a:prstGeom prst="rect">
            <a:avLst/>
          </a:prstGeom>
          <a:solidFill>
            <a:srgbClr val="393D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60" dirty="0">
              <a:latin typeface="Avenir LT Std 65 Medium" panose="020B05030202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6B9669-DDE3-1051-5D33-431E953DA912}"/>
              </a:ext>
            </a:extLst>
          </p:cNvPr>
          <p:cNvSpPr/>
          <p:nvPr/>
        </p:nvSpPr>
        <p:spPr>
          <a:xfrm>
            <a:off x="4572000" y="64008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NAHS Auditorium Reno 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</a:rPr>
              <a:t>|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cap="small" dirty="0">
                <a:solidFill>
                  <a:srgbClr val="FBAF41"/>
                </a:solidFill>
              </a:rPr>
              <a:t>June 10</a:t>
            </a:r>
            <a:r>
              <a:rPr lang="en-US" cap="small" dirty="0">
                <a:solidFill>
                  <a:srgbClr val="FBAF41"/>
                </a:solidFill>
              </a:rPr>
              <a:t>,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4022F6-36A5-37E3-1785-F29931179DB8}"/>
              </a:ext>
            </a:extLst>
          </p:cNvPr>
          <p:cNvSpPr/>
          <p:nvPr/>
        </p:nvSpPr>
        <p:spPr>
          <a:xfrm>
            <a:off x="0" y="64124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FABE00"/>
                </a:solidFill>
              </a:rPr>
              <a:t>AIKEN COUNTY PUBLIC SCHOOL DISTRICT</a:t>
            </a:r>
            <a:endParaRPr lang="en-US" cap="small" dirty="0">
              <a:solidFill>
                <a:srgbClr val="FBAF4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F637B-22F8-2175-9F80-B04619313450}"/>
              </a:ext>
            </a:extLst>
          </p:cNvPr>
          <p:cNvSpPr txBox="1"/>
          <p:nvPr/>
        </p:nvSpPr>
        <p:spPr>
          <a:xfrm>
            <a:off x="1257300" y="2188041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solidFill>
                  <a:schemeClr val="bg1">
                    <a:lumMod val="95000"/>
                  </a:schemeClr>
                </a:solidFill>
              </a:rPr>
              <a:t>Questions?</a:t>
            </a:r>
            <a:br>
              <a:rPr lang="en-US" sz="6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6000" u="sng" dirty="0">
                <a:solidFill>
                  <a:schemeClr val="bg1">
                    <a:lumMod val="75000"/>
                  </a:schemeClr>
                </a:solidFill>
              </a:rPr>
              <a:t>&amp; Comments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399D9B7C-00E5-C7B7-597B-20B181CADD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938" y="-802"/>
            <a:ext cx="3068854" cy="964497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866731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9C130-C71F-02E6-69D5-976ED7427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corner and a sidewalk&#10;&#10;AI-generated content may be incorrect.">
            <a:extLst>
              <a:ext uri="{FF2B5EF4-FFF2-40B4-BE49-F238E27FC236}">
                <a16:creationId xmlns:a16="http://schemas.microsoft.com/office/drawing/2014/main" id="{6CA55338-BB7C-5EF5-45B2-8E41FD910A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2068"/>
            <a:ext cx="9144000" cy="5721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2F362-6DF6-3F1E-0A26-B916F2CBE1BB}"/>
              </a:ext>
            </a:extLst>
          </p:cNvPr>
          <p:cNvSpPr txBox="1">
            <a:spLocks/>
          </p:cNvSpPr>
          <p:nvPr/>
        </p:nvSpPr>
        <p:spPr>
          <a:xfrm>
            <a:off x="10427" y="1186565"/>
            <a:ext cx="9144000" cy="47613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N. Augusta High School</a:t>
            </a:r>
          </a:p>
          <a:p>
            <a:pPr algn="ctr">
              <a:lnSpc>
                <a:spcPct val="100000"/>
              </a:lnSpc>
            </a:pPr>
            <a:endParaRPr lang="en-US" sz="2400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br>
              <a:rPr 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5400" b="1" spc="3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Auditorium Renovation</a:t>
            </a:r>
          </a:p>
          <a:p>
            <a:pPr algn="ctr">
              <a:lnSpc>
                <a:spcPct val="100000"/>
              </a:lnSpc>
            </a:pPr>
            <a:r>
              <a:rPr lang="en-US" sz="5400" b="1" spc="3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 Addition</a:t>
            </a:r>
          </a:p>
          <a:p>
            <a:pPr algn="ctr">
              <a:lnSpc>
                <a:spcPct val="100000"/>
              </a:lnSpc>
            </a:pPr>
            <a:endParaRPr lang="en-US" sz="2400" b="1" spc="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en-US" sz="40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Schematic Design Review</a:t>
            </a:r>
          </a:p>
        </p:txBody>
      </p:sp>
      <p:pic>
        <p:nvPicPr>
          <p:cNvPr id="5" name="Picture 4" descr="A yellow and black logo&#10;&#10;AI-generated content may be incorrect.">
            <a:extLst>
              <a:ext uri="{FF2B5EF4-FFF2-40B4-BE49-F238E27FC236}">
                <a16:creationId xmlns:a16="http://schemas.microsoft.com/office/drawing/2014/main" id="{DAE65AAC-2D1D-8102-FC23-3DA7C539D9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0480"/>
            <a:ext cx="1461780" cy="1461780"/>
          </a:xfrm>
          <a:prstGeom prst="rect">
            <a:avLst/>
          </a:prstGeom>
        </p:spPr>
      </p:pic>
      <p:pic>
        <p:nvPicPr>
          <p:cNvPr id="6" name="pasted-image.pdf">
            <a:extLst>
              <a:ext uri="{FF2B5EF4-FFF2-40B4-BE49-F238E27FC236}">
                <a16:creationId xmlns:a16="http://schemas.microsoft.com/office/drawing/2014/main" id="{F30866E7-0778-E1C3-D937-1604B6945B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76223"/>
            <a:ext cx="3068854" cy="964497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547758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EBA1B-87B3-47F9-466F-215EB850A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erial view of a site&#10;&#10;AI-generated content may be incorrect.">
            <a:extLst>
              <a:ext uri="{FF2B5EF4-FFF2-40B4-BE49-F238E27FC236}">
                <a16:creationId xmlns:a16="http://schemas.microsoft.com/office/drawing/2014/main" id="{0D9CBC1E-899D-67B6-DA27-6B83653CD6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0792" cy="63108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1D4211-0218-4ED9-FD5B-FD2CD85CA176}"/>
              </a:ext>
            </a:extLst>
          </p:cNvPr>
          <p:cNvSpPr/>
          <p:nvPr/>
        </p:nvSpPr>
        <p:spPr>
          <a:xfrm>
            <a:off x="4572000" y="64008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NAHS Auditorium Reno 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</a:rPr>
              <a:t>|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cap="small" dirty="0">
                <a:solidFill>
                  <a:srgbClr val="FBAF41"/>
                </a:solidFill>
              </a:rPr>
              <a:t>June 10</a:t>
            </a:r>
            <a:r>
              <a:rPr lang="en-US" cap="small" dirty="0">
                <a:solidFill>
                  <a:srgbClr val="FBAF41"/>
                </a:solidFill>
              </a:rPr>
              <a:t>,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1C347B-79D1-9291-058A-BBC2CB57A902}"/>
              </a:ext>
            </a:extLst>
          </p:cNvPr>
          <p:cNvSpPr/>
          <p:nvPr/>
        </p:nvSpPr>
        <p:spPr>
          <a:xfrm>
            <a:off x="0" y="64124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FABE00"/>
                </a:solidFill>
              </a:rPr>
              <a:t>AIKEN COUNTY PUBLIC SCHOOL DISTRICT</a:t>
            </a:r>
            <a:endParaRPr lang="en-US" cap="small" dirty="0">
              <a:solidFill>
                <a:srgbClr val="FBAF41"/>
              </a:solidFill>
            </a:endParaRPr>
          </a:p>
        </p:txBody>
      </p:sp>
      <p:pic>
        <p:nvPicPr>
          <p:cNvPr id="9" name="pasted-image.pdf">
            <a:extLst>
              <a:ext uri="{FF2B5EF4-FFF2-40B4-BE49-F238E27FC236}">
                <a16:creationId xmlns:a16="http://schemas.microsoft.com/office/drawing/2014/main" id="{F9A11CA3-9BBE-1DD9-C886-02581DD5C7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938" y="-76200"/>
            <a:ext cx="3068854" cy="964497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F7CF9F-5613-1068-F05C-C3FFF222CBAB}"/>
              </a:ext>
            </a:extLst>
          </p:cNvPr>
          <p:cNvSpPr/>
          <p:nvPr/>
        </p:nvSpPr>
        <p:spPr>
          <a:xfrm>
            <a:off x="-533400" y="5638800"/>
            <a:ext cx="3352800" cy="369332"/>
          </a:xfrm>
          <a:prstGeom prst="roundRect">
            <a:avLst/>
          </a:pr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7ACC32-DA56-7C97-D867-DB79ACF4BFFC}"/>
              </a:ext>
            </a:extLst>
          </p:cNvPr>
          <p:cNvSpPr txBox="1"/>
          <p:nvPr/>
        </p:nvSpPr>
        <p:spPr>
          <a:xfrm>
            <a:off x="304800" y="5638800"/>
            <a:ext cx="2667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OVERALL CAMPUS PLAN</a:t>
            </a:r>
          </a:p>
        </p:txBody>
      </p:sp>
    </p:spTree>
    <p:extLst>
      <p:ext uri="{BB962C8B-B14F-4D97-AF65-F5344CB8AC3E}">
        <p14:creationId xmlns:p14="http://schemas.microsoft.com/office/powerpoint/2010/main" val="299574728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67B79-4408-49BE-5703-533AF4DF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F4B498-25EC-037C-D8C2-F6BEC2950350}"/>
              </a:ext>
            </a:extLst>
          </p:cNvPr>
          <p:cNvSpPr/>
          <p:nvPr/>
        </p:nvSpPr>
        <p:spPr>
          <a:xfrm>
            <a:off x="4572000" y="64008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NAHS Auditorium Reno 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</a:rPr>
              <a:t>|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cap="small" dirty="0">
                <a:solidFill>
                  <a:srgbClr val="FBAF41"/>
                </a:solidFill>
              </a:rPr>
              <a:t>June 10</a:t>
            </a:r>
            <a:r>
              <a:rPr lang="en-US" cap="small" dirty="0">
                <a:solidFill>
                  <a:srgbClr val="FBAF41"/>
                </a:solidFill>
              </a:rPr>
              <a:t>,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EB5034-DA04-9475-428B-1ED4B4952F77}"/>
              </a:ext>
            </a:extLst>
          </p:cNvPr>
          <p:cNvSpPr/>
          <p:nvPr/>
        </p:nvSpPr>
        <p:spPr>
          <a:xfrm>
            <a:off x="0" y="64124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FABE00"/>
                </a:solidFill>
              </a:rPr>
              <a:t>AIKEN COUNTY PUBLIC SCHOOL DISTRICT</a:t>
            </a:r>
            <a:endParaRPr lang="en-US" cap="small" dirty="0">
              <a:solidFill>
                <a:srgbClr val="FBAF41"/>
              </a:solidFill>
            </a:endParaRPr>
          </a:p>
        </p:txBody>
      </p:sp>
      <p:pic>
        <p:nvPicPr>
          <p:cNvPr id="5" name="Image 100800">
            <a:extLst>
              <a:ext uri="{FF2B5EF4-FFF2-40B4-BE49-F238E27FC236}">
                <a16:creationId xmlns:a16="http://schemas.microsoft.com/office/drawing/2014/main" id="{4E0561AE-D462-20FB-BDA4-ABC25E9FD0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e9e82072-8b6b-4b66-a053-0a05dca00f88}">
                <p0:useLocalDpi xmlns:p0="http://schemas.microsoft.com/office/drawing/2010/main" xmlns="" val="0"/>
              </a:ext>
            </a:extLst>
          </a:blip>
          <a:srcRect/>
          <a:stretch/>
        </p:blipFill>
        <p:spPr>
          <a:xfrm>
            <a:off x="-1" y="0"/>
            <a:ext cx="9144001" cy="6324599"/>
          </a:xfrm>
          <a:prstGeom prst="rect">
            <a:avLst/>
          </a:prstGeom>
        </p:spPr>
      </p:pic>
      <p:sp>
        <p:nvSpPr>
          <p:cNvPr id="7" name="Shape 127">
            <a:extLst>
              <a:ext uri="{FF2B5EF4-FFF2-40B4-BE49-F238E27FC236}">
                <a16:creationId xmlns:a16="http://schemas.microsoft.com/office/drawing/2014/main" id="{DD546EE5-C1CA-7CBB-AA6B-BBD7807EB407}"/>
              </a:ext>
            </a:extLst>
          </p:cNvPr>
          <p:cNvSpPr/>
          <p:nvPr/>
        </p:nvSpPr>
        <p:spPr>
          <a:xfrm>
            <a:off x="-1" y="0"/>
            <a:ext cx="4800601" cy="6324599"/>
          </a:xfrm>
          <a:prstGeom prst="rect">
            <a:avLst/>
          </a:prstGeom>
          <a:solidFill>
            <a:schemeClr val="tx1">
              <a:alpha val="70000"/>
            </a:schemeClr>
          </a:solidFill>
          <a:ln w="3175">
            <a:miter lim="400000"/>
          </a:ln>
        </p:spPr>
        <p:txBody>
          <a:bodyPr lIns="32384" tIns="32384" rIns="32384" bIns="32384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913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65ADAC-4360-9722-D8C8-3633FF3BE80B}"/>
              </a:ext>
            </a:extLst>
          </p:cNvPr>
          <p:cNvSpPr txBox="1">
            <a:spLocks/>
          </p:cNvSpPr>
          <p:nvPr/>
        </p:nvSpPr>
        <p:spPr>
          <a:xfrm>
            <a:off x="63303" y="146809"/>
            <a:ext cx="4359568" cy="829192"/>
          </a:xfrm>
          <a:prstGeom prst="rect">
            <a:avLst/>
          </a:prstGeom>
        </p:spPr>
        <p:txBody>
          <a:bodyPr vert="horz" lIns="115668" tIns="69401" rIns="115668" bIns="115668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kern="1200" cap="all" baseline="0">
                <a:solidFill>
                  <a:srgbClr val="FFC40C"/>
                </a:solidFill>
                <a:latin typeface="Avenir LT Std 65 Medium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BUILDING 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B5210-D7D6-E2DA-99E3-9C850E627FB5}"/>
              </a:ext>
            </a:extLst>
          </p:cNvPr>
          <p:cNvSpPr txBox="1"/>
          <p:nvPr/>
        </p:nvSpPr>
        <p:spPr>
          <a:xfrm>
            <a:off x="212432" y="644091"/>
            <a:ext cx="4210439" cy="555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Clr>
                <a:srgbClr val="FFC40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Increase the seating capacity to 500+ seats</a:t>
            </a:r>
          </a:p>
          <a:p>
            <a:pPr marL="457200" indent="-457200" algn="l">
              <a:lnSpc>
                <a:spcPct val="150000"/>
              </a:lnSpc>
              <a:buClr>
                <a:srgbClr val="FFC40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Increase the stage area &amp; increase production capabilities</a:t>
            </a:r>
          </a:p>
          <a:p>
            <a:pPr marL="457200" indent="-457200" algn="l">
              <a:lnSpc>
                <a:spcPct val="150000"/>
              </a:lnSpc>
              <a:buClr>
                <a:srgbClr val="FFC40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Provide new, enlarged pre-function / lobby space</a:t>
            </a:r>
          </a:p>
          <a:p>
            <a:pPr marL="457200" indent="-457200" algn="l">
              <a:lnSpc>
                <a:spcPct val="150000"/>
              </a:lnSpc>
              <a:buClr>
                <a:srgbClr val="FFC40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Provide new monumental entrance befitting a performing arts center</a:t>
            </a:r>
          </a:p>
          <a:p>
            <a:pPr marL="457200" indent="-457200" algn="l">
              <a:lnSpc>
                <a:spcPct val="150000"/>
              </a:lnSpc>
              <a:buClr>
                <a:srgbClr val="FFC40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Increase accessible features &amp; routes inside &amp; around the building</a:t>
            </a:r>
          </a:p>
          <a:p>
            <a:pPr marL="457200" indent="-457200" algn="l">
              <a:lnSpc>
                <a:spcPct val="150000"/>
              </a:lnSpc>
              <a:buClr>
                <a:srgbClr val="FFC40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Expand &amp; upgrade stage support spaces (i.e. dressing room, control room, scene &amp; prop storage, etc.)</a:t>
            </a:r>
          </a:p>
          <a:p>
            <a:pPr marL="457200" indent="-457200" algn="l">
              <a:lnSpc>
                <a:spcPct val="150000"/>
              </a:lnSpc>
              <a:buClr>
                <a:srgbClr val="FFC40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Provide scene shop workroom</a:t>
            </a:r>
          </a:p>
          <a:p>
            <a:pPr marL="457200" indent="-457200" algn="l">
              <a:lnSpc>
                <a:spcPct val="150000"/>
              </a:lnSpc>
              <a:buClr>
                <a:srgbClr val="FFC40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Provide band storage room</a:t>
            </a:r>
          </a:p>
          <a:p>
            <a:pPr marL="457200" indent="-457200" algn="l">
              <a:lnSpc>
                <a:spcPct val="150000"/>
              </a:lnSpc>
              <a:buClr>
                <a:srgbClr val="FFC40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New restrooms in number and configuration to meet current code requirements</a:t>
            </a:r>
          </a:p>
          <a:p>
            <a:pPr marL="457200" indent="-457200">
              <a:lnSpc>
                <a:spcPct val="150000"/>
              </a:lnSpc>
              <a:buClr>
                <a:srgbClr val="FFC40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Minimize impact to existing parking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to band practice field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asted-image.pdf">
            <a:extLst>
              <a:ext uri="{FF2B5EF4-FFF2-40B4-BE49-F238E27FC236}">
                <a16:creationId xmlns:a16="http://schemas.microsoft.com/office/drawing/2014/main" id="{FCF6F0DC-2FD1-D716-B4CC-8ABBCCFB4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938" y="-802"/>
            <a:ext cx="3068854" cy="964497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527452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993AD-E0BA-8BAF-F86E-C5F0C5382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583F68-1132-CC9E-E893-E97FAF08A012}"/>
              </a:ext>
            </a:extLst>
          </p:cNvPr>
          <p:cNvSpPr/>
          <p:nvPr/>
        </p:nvSpPr>
        <p:spPr>
          <a:xfrm>
            <a:off x="4572000" y="64008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NAHS Auditorium Reno 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</a:rPr>
              <a:t>|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cap="small" dirty="0">
                <a:solidFill>
                  <a:srgbClr val="FBAF41"/>
                </a:solidFill>
              </a:rPr>
              <a:t>June 10</a:t>
            </a:r>
            <a:r>
              <a:rPr lang="en-US" cap="small" dirty="0">
                <a:solidFill>
                  <a:srgbClr val="FBAF41"/>
                </a:solidFill>
              </a:rPr>
              <a:t>,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8CD3A7-658D-D9C8-5B45-8B2D2C5799EA}"/>
              </a:ext>
            </a:extLst>
          </p:cNvPr>
          <p:cNvSpPr/>
          <p:nvPr/>
        </p:nvSpPr>
        <p:spPr>
          <a:xfrm>
            <a:off x="0" y="64124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FABE00"/>
                </a:solidFill>
              </a:rPr>
              <a:t>AIKEN COUNTY PUBLIC SCHOOL DISTRICT</a:t>
            </a:r>
            <a:endParaRPr lang="en-US" cap="small" dirty="0">
              <a:solidFill>
                <a:srgbClr val="FBAF4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7A282D-D013-C971-7D25-97893F65E243}"/>
              </a:ext>
            </a:extLst>
          </p:cNvPr>
          <p:cNvSpPr txBox="1">
            <a:spLocks/>
          </p:cNvSpPr>
          <p:nvPr/>
        </p:nvSpPr>
        <p:spPr>
          <a:xfrm>
            <a:off x="914400" y="462499"/>
            <a:ext cx="7543800" cy="8777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spc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MILESTONES</a:t>
            </a:r>
            <a:endParaRPr lang="en-US" sz="40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3DC2FC-BBD9-BEAB-6630-4D852EC93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96261"/>
              </p:ext>
            </p:extLst>
          </p:nvPr>
        </p:nvGraphicFramePr>
        <p:xfrm>
          <a:off x="914400" y="1182578"/>
          <a:ext cx="7543800" cy="450109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0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622">
                <a:tc>
                  <a:txBody>
                    <a:bodyPr/>
                    <a:lstStyle/>
                    <a:p>
                      <a:pPr algn="l"/>
                      <a:r>
                        <a:rPr lang="en-US" sz="1600" b="0" u="none" dirty="0"/>
                        <a:t>02-26-25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Conceptual Submittal to ACPS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/>
                        <a:t>03-07-25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Schematic Design 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06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03-19-25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Schematic Design Narratives submitted to CM at Risk for pricing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04-22-25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Schematic Design Estimate to ACPS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45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06-02-25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Design Development Submittal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(Owner, CM at Risk, OSF)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45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06-10-25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Owner Review – Board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4549660"/>
                  </a:ext>
                </a:extLst>
              </a:tr>
              <a:tr h="56345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06-16-25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Design Development Estimate to ACPS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Owner Review – Board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458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/>
                        <a:t>09-30-25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Construction Documents Submittal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(Owner, CM at Risk, OSF)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45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10-28-25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Construction Documents GMP to ACPS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BA5A7266-E101-8E75-40EF-07F7A2732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135" y="1115499"/>
            <a:ext cx="383545" cy="383545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3A965672-8B81-9F23-9DD7-B66353149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135" y="1521455"/>
            <a:ext cx="383545" cy="383545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A1CD0E4B-6DA8-400B-8183-CE53F7FD7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135" y="1981200"/>
            <a:ext cx="383545" cy="38354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461B8BC3-C862-FB43-62C1-F627D2EF98DC}"/>
              </a:ext>
            </a:extLst>
          </p:cNvPr>
          <p:cNvSpPr/>
          <p:nvPr/>
        </p:nvSpPr>
        <p:spPr>
          <a:xfrm>
            <a:off x="228600" y="3446065"/>
            <a:ext cx="610233" cy="291465"/>
          </a:xfrm>
          <a:prstGeom prst="rightArrow">
            <a:avLst/>
          </a:prstGeom>
          <a:solidFill>
            <a:srgbClr val="FFC40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60" dirty="0"/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0E29E43C-5C7C-A37E-A8D5-E18688EB0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995" y="2376815"/>
            <a:ext cx="383545" cy="383545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27880E7F-801F-BD6F-A54E-158335068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12" y="2920565"/>
            <a:ext cx="383545" cy="3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5923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627BE-4921-BEC7-2D07-E75202483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000">
            <a:extLst>
              <a:ext uri="{FF2B5EF4-FFF2-40B4-BE49-F238E27FC236}">
                <a16:creationId xmlns:a16="http://schemas.microsoft.com/office/drawing/2014/main" id="{26C2AFE0-89DE-21B1-5B98-304560D225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ab48ea0c-3748-467c-acdd-4c7b8e80b057}">
                <p0:useLocalDpi xmlns:p0="http://schemas.microsoft.com/office/drawing/2010/main" xmlns="" val="0"/>
              </a:ext>
            </a:extLst>
          </a:blip>
          <a:srcRect/>
          <a:stretch/>
        </p:blipFill>
        <p:spPr>
          <a:xfrm>
            <a:off x="-2" y="-7219"/>
            <a:ext cx="9140793" cy="63318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4DF6B7-8787-6F28-B20F-B4338FE719DE}"/>
              </a:ext>
            </a:extLst>
          </p:cNvPr>
          <p:cNvSpPr/>
          <p:nvPr/>
        </p:nvSpPr>
        <p:spPr>
          <a:xfrm>
            <a:off x="4572000" y="64008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NAHS Auditorium Reno 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</a:rPr>
              <a:t>|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cap="small" dirty="0">
                <a:solidFill>
                  <a:srgbClr val="FBAF41"/>
                </a:solidFill>
              </a:rPr>
              <a:t>June 10</a:t>
            </a:r>
            <a:r>
              <a:rPr lang="en-US" cap="small" dirty="0">
                <a:solidFill>
                  <a:srgbClr val="FBAF41"/>
                </a:solidFill>
              </a:rPr>
              <a:t>,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8C0875-B731-37CD-A374-5482BDED352C}"/>
              </a:ext>
            </a:extLst>
          </p:cNvPr>
          <p:cNvSpPr/>
          <p:nvPr/>
        </p:nvSpPr>
        <p:spPr>
          <a:xfrm>
            <a:off x="0" y="64124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FABE00"/>
                </a:solidFill>
              </a:rPr>
              <a:t>AIKEN COUNTY PUBLIC SCHOOL DISTRICT</a:t>
            </a:r>
            <a:endParaRPr lang="en-US" cap="small" dirty="0">
              <a:solidFill>
                <a:srgbClr val="FBAF41"/>
              </a:solidFill>
            </a:endParaRPr>
          </a:p>
        </p:txBody>
      </p:sp>
      <p:sp>
        <p:nvSpPr>
          <p:cNvPr id="7" name="Shape 127">
            <a:extLst>
              <a:ext uri="{FF2B5EF4-FFF2-40B4-BE49-F238E27FC236}">
                <a16:creationId xmlns:a16="http://schemas.microsoft.com/office/drawing/2014/main" id="{D11DEB23-B930-93FC-EE15-AED6552946B3}"/>
              </a:ext>
            </a:extLst>
          </p:cNvPr>
          <p:cNvSpPr/>
          <p:nvPr/>
        </p:nvSpPr>
        <p:spPr>
          <a:xfrm>
            <a:off x="-1" y="0"/>
            <a:ext cx="9144001" cy="6324599"/>
          </a:xfrm>
          <a:prstGeom prst="rect">
            <a:avLst/>
          </a:prstGeom>
          <a:solidFill>
            <a:schemeClr val="tx1">
              <a:alpha val="70000"/>
            </a:schemeClr>
          </a:solidFill>
          <a:ln w="3175">
            <a:miter lim="400000"/>
          </a:ln>
        </p:spPr>
        <p:txBody>
          <a:bodyPr lIns="32384" tIns="32384" rIns="32384" bIns="32384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913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777244-FDE9-8710-CDFF-59B98BA5075E}"/>
              </a:ext>
            </a:extLst>
          </p:cNvPr>
          <p:cNvSpPr txBox="1">
            <a:spLocks/>
          </p:cNvSpPr>
          <p:nvPr/>
        </p:nvSpPr>
        <p:spPr>
          <a:xfrm>
            <a:off x="76200" y="305383"/>
            <a:ext cx="4359568" cy="829192"/>
          </a:xfrm>
          <a:prstGeom prst="rect">
            <a:avLst/>
          </a:prstGeom>
        </p:spPr>
        <p:txBody>
          <a:bodyPr vert="horz" lIns="115668" tIns="69401" rIns="115668" bIns="115668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kern="1200" cap="all" baseline="0">
                <a:solidFill>
                  <a:srgbClr val="FFC40C"/>
                </a:solidFill>
                <a:latin typeface="Avenir LT Std 65 Medium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dashboard </a:t>
            </a:r>
          </a:p>
        </p:txBody>
      </p:sp>
      <p:pic>
        <p:nvPicPr>
          <p:cNvPr id="12" name="pasted-image.pdf">
            <a:extLst>
              <a:ext uri="{FF2B5EF4-FFF2-40B4-BE49-F238E27FC236}">
                <a16:creationId xmlns:a16="http://schemas.microsoft.com/office/drawing/2014/main" id="{2CB6B57E-A76A-CC17-00A1-5609CDCDDF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938" y="-802"/>
            <a:ext cx="3068854" cy="964497"/>
          </a:xfrm>
          <a:prstGeom prst="rect">
            <a:avLst/>
          </a:prstGeom>
          <a:ln w="3175">
            <a:miter lim="400000"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C078FB-82BB-AF60-0CA8-6D16D3E7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79441"/>
              </p:ext>
            </p:extLst>
          </p:nvPr>
        </p:nvGraphicFramePr>
        <p:xfrm>
          <a:off x="381000" y="924560"/>
          <a:ext cx="8275319" cy="5354320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27352177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55296827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765343211"/>
                    </a:ext>
                  </a:extLst>
                </a:gridCol>
                <a:gridCol w="655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EXISTING BUILDING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10,675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NEW ADDITION &amp; RENOVATION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21,309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AUDIENCE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SEATS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AUDIENCE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SEATS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1,780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2,005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LOBBY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1,256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LOBBY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1,949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CONCESSIONS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CONCESSIONS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CONTROL ROOM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CONTROL ROOM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PUBLIC RESTROOMS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372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PUBLIC RESTROOMS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1,036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DRESSING ROOMS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DRESSING ROOMS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695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9443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GEN. STORAGE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GEN. STORAGE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743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56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PROP STORAGE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541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PROP STORAGE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166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BAND STORAGE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1,086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5610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FAMILY RESTROOMS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5070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SCENE SHOP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1,200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9150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SCENE STORAGE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439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6982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COSTUME STORAGE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1227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IT / AUDIO EQUIP. RMS.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2935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MANAGER’S OFFICE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821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92753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7C2EC-22A1-DA53-B102-09EFDB840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34F6D3-DE69-1383-2DBD-84BF2E8440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300" y="1066800"/>
            <a:ext cx="7391400" cy="472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F1A615-3139-DA08-03BA-F442894B21DD}"/>
              </a:ext>
            </a:extLst>
          </p:cNvPr>
          <p:cNvSpPr/>
          <p:nvPr/>
        </p:nvSpPr>
        <p:spPr>
          <a:xfrm>
            <a:off x="4572000" y="64008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NAHS Auditorium Reno 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</a:rPr>
              <a:t>|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cap="small" dirty="0">
                <a:solidFill>
                  <a:srgbClr val="FBAF41"/>
                </a:solidFill>
              </a:rPr>
              <a:t>June 10</a:t>
            </a:r>
            <a:r>
              <a:rPr lang="en-US" cap="small" dirty="0">
                <a:solidFill>
                  <a:srgbClr val="FBAF41"/>
                </a:solidFill>
              </a:rPr>
              <a:t>,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0ED9C1-C307-DA5A-6F35-F2E998C50356}"/>
              </a:ext>
            </a:extLst>
          </p:cNvPr>
          <p:cNvSpPr/>
          <p:nvPr/>
        </p:nvSpPr>
        <p:spPr>
          <a:xfrm>
            <a:off x="0" y="64124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FABE00"/>
                </a:solidFill>
              </a:rPr>
              <a:t>AIKEN COUNTY PUBLIC SCHOOL DISTRICT</a:t>
            </a:r>
            <a:endParaRPr lang="en-US" cap="small" dirty="0">
              <a:solidFill>
                <a:srgbClr val="FBAF41"/>
              </a:solidFill>
            </a:endParaRPr>
          </a:p>
        </p:txBody>
      </p:sp>
      <p:pic>
        <p:nvPicPr>
          <p:cNvPr id="13" name="Picture 12" descr="A black background with grey text&#10;&#10;AI-generated content may be incorrect.">
            <a:extLst>
              <a:ext uri="{FF2B5EF4-FFF2-40B4-BE49-F238E27FC236}">
                <a16:creationId xmlns:a16="http://schemas.microsoft.com/office/drawing/2014/main" id="{EB916227-EA97-78D9-76C0-6E0D4B8D00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87868"/>
            <a:ext cx="2764054" cy="6098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6D40C6-FEBB-0830-CE1B-1ABBC41699E8}"/>
              </a:ext>
            </a:extLst>
          </p:cNvPr>
          <p:cNvSpPr/>
          <p:nvPr/>
        </p:nvSpPr>
        <p:spPr>
          <a:xfrm>
            <a:off x="-533400" y="240268"/>
            <a:ext cx="2438400" cy="369332"/>
          </a:xfrm>
          <a:prstGeom prst="roundRect">
            <a:avLst/>
          </a:pr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503B23-7AFB-3818-913F-A467128870B4}"/>
              </a:ext>
            </a:extLst>
          </p:cNvPr>
          <p:cNvSpPr txBox="1"/>
          <p:nvPr/>
        </p:nvSpPr>
        <p:spPr>
          <a:xfrm>
            <a:off x="304800" y="240268"/>
            <a:ext cx="2057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ACCESS LEVEL</a:t>
            </a:r>
          </a:p>
        </p:txBody>
      </p:sp>
    </p:spTree>
    <p:extLst>
      <p:ext uri="{BB962C8B-B14F-4D97-AF65-F5344CB8AC3E}">
        <p14:creationId xmlns:p14="http://schemas.microsoft.com/office/powerpoint/2010/main" val="269001141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55FC7-15A5-0926-5B57-E7D71D1AE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163CB4-5725-1EB7-D1D4-982E2CB0CF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295400"/>
            <a:ext cx="6629400" cy="426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E439F3-E8CF-0B93-3442-B197E4BE3504}"/>
              </a:ext>
            </a:extLst>
          </p:cNvPr>
          <p:cNvSpPr/>
          <p:nvPr/>
        </p:nvSpPr>
        <p:spPr>
          <a:xfrm>
            <a:off x="4572000" y="64008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NAHS Auditorium Reno 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</a:rPr>
              <a:t>|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cap="small" dirty="0">
                <a:solidFill>
                  <a:srgbClr val="FBAF41"/>
                </a:solidFill>
              </a:rPr>
              <a:t>June 10</a:t>
            </a:r>
            <a:r>
              <a:rPr lang="en-US" cap="small" dirty="0">
                <a:solidFill>
                  <a:srgbClr val="FBAF41"/>
                </a:solidFill>
              </a:rPr>
              <a:t>,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C79A55-8BF1-3AB6-675D-94BD4D96D5A3}"/>
              </a:ext>
            </a:extLst>
          </p:cNvPr>
          <p:cNvSpPr/>
          <p:nvPr/>
        </p:nvSpPr>
        <p:spPr>
          <a:xfrm>
            <a:off x="0" y="64124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FABE00"/>
                </a:solidFill>
              </a:rPr>
              <a:t>AIKEN COUNTY PUBLIC SCHOOL DISTRICT</a:t>
            </a:r>
            <a:endParaRPr lang="en-US" cap="small" dirty="0">
              <a:solidFill>
                <a:srgbClr val="FBAF41"/>
              </a:solidFill>
            </a:endParaRPr>
          </a:p>
        </p:txBody>
      </p:sp>
      <p:pic>
        <p:nvPicPr>
          <p:cNvPr id="13" name="Picture 12" descr="A black background with grey text&#10;&#10;AI-generated content may be incorrect.">
            <a:extLst>
              <a:ext uri="{FF2B5EF4-FFF2-40B4-BE49-F238E27FC236}">
                <a16:creationId xmlns:a16="http://schemas.microsoft.com/office/drawing/2014/main" id="{68C7C4D9-0D06-A80E-8A42-53800198C1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87868"/>
            <a:ext cx="2764054" cy="60983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5F6252-BF1D-029B-00E6-26BC9D9DC502}"/>
              </a:ext>
            </a:extLst>
          </p:cNvPr>
          <p:cNvSpPr/>
          <p:nvPr/>
        </p:nvSpPr>
        <p:spPr>
          <a:xfrm>
            <a:off x="-533400" y="240268"/>
            <a:ext cx="2286000" cy="369332"/>
          </a:xfrm>
          <a:prstGeom prst="roundRect">
            <a:avLst/>
          </a:pr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4EA0B-6DF6-28CE-1CB4-B2BF53146BF7}"/>
              </a:ext>
            </a:extLst>
          </p:cNvPr>
          <p:cNvSpPr txBox="1"/>
          <p:nvPr/>
        </p:nvSpPr>
        <p:spPr>
          <a:xfrm>
            <a:off x="304800" y="240268"/>
            <a:ext cx="2057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STAGE LEVEL</a:t>
            </a:r>
          </a:p>
        </p:txBody>
      </p:sp>
    </p:spTree>
    <p:extLst>
      <p:ext uri="{BB962C8B-B14F-4D97-AF65-F5344CB8AC3E}">
        <p14:creationId xmlns:p14="http://schemas.microsoft.com/office/powerpoint/2010/main" val="247451652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2C1B8-7D4A-FE23-9F00-8F1A08504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9AB0D8-8D75-2BF1-FA01-6BBC6175BF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4666"/>
            <a:ext cx="9144000" cy="601675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49B7CA-7E1C-2E9B-FE85-F43E27603C21}"/>
              </a:ext>
            </a:extLst>
          </p:cNvPr>
          <p:cNvSpPr/>
          <p:nvPr/>
        </p:nvSpPr>
        <p:spPr>
          <a:xfrm>
            <a:off x="-533400" y="5421868"/>
            <a:ext cx="2362200" cy="369332"/>
          </a:xfrm>
          <a:prstGeom prst="roundRect">
            <a:avLst/>
          </a:pr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8C6AB0-21FA-5E3F-7FE8-C493A691E864}"/>
              </a:ext>
            </a:extLst>
          </p:cNvPr>
          <p:cNvSpPr/>
          <p:nvPr/>
        </p:nvSpPr>
        <p:spPr>
          <a:xfrm>
            <a:off x="4572000" y="64008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NAHS Auditorium Reno 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</a:rPr>
              <a:t>|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cap="small" dirty="0">
                <a:solidFill>
                  <a:srgbClr val="FBAF41"/>
                </a:solidFill>
              </a:rPr>
              <a:t>June 10</a:t>
            </a:r>
            <a:r>
              <a:rPr lang="en-US" cap="small" dirty="0">
                <a:solidFill>
                  <a:srgbClr val="FBAF41"/>
                </a:solidFill>
              </a:rPr>
              <a:t>,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2979EE-7BBC-CD11-CC44-AD7B301B72E3}"/>
              </a:ext>
            </a:extLst>
          </p:cNvPr>
          <p:cNvSpPr/>
          <p:nvPr/>
        </p:nvSpPr>
        <p:spPr>
          <a:xfrm>
            <a:off x="0" y="64124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FABE00"/>
                </a:solidFill>
              </a:rPr>
              <a:t>AIKEN COUNTY PUBLIC SCHOOL DISTRICT</a:t>
            </a:r>
            <a:endParaRPr lang="en-US" cap="small" dirty="0">
              <a:solidFill>
                <a:srgbClr val="FBAF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9B790-3D22-33D7-0599-BFC166722AFE}"/>
              </a:ext>
            </a:extLst>
          </p:cNvPr>
          <p:cNvSpPr txBox="1"/>
          <p:nvPr/>
        </p:nvSpPr>
        <p:spPr>
          <a:xfrm>
            <a:off x="304800" y="5421868"/>
            <a:ext cx="2057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MAIN ENTRY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6CC33E0C-099B-6AFF-DA01-E4EA955E6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938" y="178503"/>
            <a:ext cx="3068854" cy="964497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784886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008000"/>
      </a:dk2>
      <a:lt2>
        <a:srgbClr val="E2DFCC"/>
      </a:lt2>
      <a:accent1>
        <a:srgbClr val="50B461"/>
      </a:accent1>
      <a:accent2>
        <a:srgbClr val="36823F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8158</TotalTime>
  <Words>555</Words>
  <Application>Microsoft Office PowerPoint</Application>
  <PresentationFormat>On-screen Show (4:3)</PresentationFormat>
  <Paragraphs>172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LT Std 65 Medium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STUDY –  2015-16 BUDGET</dc:title>
  <dc:creator>Tray Traxler</dc:creator>
  <cp:lastModifiedBy>Caitlin Shuler</cp:lastModifiedBy>
  <cp:revision>275</cp:revision>
  <cp:lastPrinted>2025-04-16T18:42:45Z</cp:lastPrinted>
  <dcterms:created xsi:type="dcterms:W3CDTF">2015-01-14T14:07:42Z</dcterms:created>
  <dcterms:modified xsi:type="dcterms:W3CDTF">2025-05-22T17:04:40Z</dcterms:modified>
</cp:coreProperties>
</file>