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4"/>
  </p:sldMasterIdLst>
  <p:handoutMasterIdLst>
    <p:handoutMasterId r:id="rId22"/>
  </p:handoutMasterIdLst>
  <p:sldIdLst>
    <p:sldId id="287" r:id="rId5"/>
    <p:sldId id="256" r:id="rId6"/>
    <p:sldId id="269" r:id="rId7"/>
    <p:sldId id="270" r:id="rId8"/>
    <p:sldId id="261" r:id="rId9"/>
    <p:sldId id="283" r:id="rId10"/>
    <p:sldId id="274" r:id="rId11"/>
    <p:sldId id="289" r:id="rId12"/>
    <p:sldId id="276" r:id="rId13"/>
    <p:sldId id="285" r:id="rId14"/>
    <p:sldId id="277" r:id="rId15"/>
    <p:sldId id="280" r:id="rId16"/>
    <p:sldId id="279" r:id="rId17"/>
    <p:sldId id="286" r:id="rId18"/>
    <p:sldId id="281" r:id="rId19"/>
    <p:sldId id="282" r:id="rId20"/>
    <p:sldId id="290" r:id="rId21"/>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212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9E8DB-B0EC-4A91-B57D-9182768D8372}" type="doc">
      <dgm:prSet loTypeId="urn:microsoft.com/office/officeart/2005/8/layout/hList1" loCatId="list" qsTypeId="urn:microsoft.com/office/officeart/2005/8/quickstyle/simple4" qsCatId="simple" csTypeId="urn:microsoft.com/office/officeart/2005/8/colors/colorful1" csCatId="colorful"/>
      <dgm:spPr/>
      <dgm:t>
        <a:bodyPr/>
        <a:lstStyle/>
        <a:p>
          <a:endParaRPr lang="en-US"/>
        </a:p>
      </dgm:t>
    </dgm:pt>
    <dgm:pt modelId="{37CF248E-EB0F-43AF-A6F3-66FA77A62518}">
      <dgm:prSet/>
      <dgm:spPr/>
      <dgm:t>
        <a:bodyPr/>
        <a:lstStyle/>
        <a:p>
          <a:r>
            <a:rPr lang="en-US" b="0" i="0" dirty="0"/>
            <a:t>Level One support </a:t>
          </a:r>
          <a:endParaRPr lang="en-US" dirty="0"/>
        </a:p>
      </dgm:t>
    </dgm:pt>
    <dgm:pt modelId="{5BD7E2FA-176E-4F2A-99E6-61434E9BDB6B}" type="parTrans" cxnId="{2A9DC599-283F-462C-BDAF-47536CFCB52D}">
      <dgm:prSet/>
      <dgm:spPr/>
      <dgm:t>
        <a:bodyPr/>
        <a:lstStyle/>
        <a:p>
          <a:endParaRPr lang="en-US"/>
        </a:p>
      </dgm:t>
    </dgm:pt>
    <dgm:pt modelId="{BD16C185-91F4-4C80-ADF1-07F255FEDBCD}" type="sibTrans" cxnId="{2A9DC599-283F-462C-BDAF-47536CFCB52D}">
      <dgm:prSet/>
      <dgm:spPr/>
      <dgm:t>
        <a:bodyPr/>
        <a:lstStyle/>
        <a:p>
          <a:endParaRPr lang="en-US"/>
        </a:p>
      </dgm:t>
    </dgm:pt>
    <dgm:pt modelId="{877B9BC9-CB8C-4D68-B131-1AF2C59A5EA9}">
      <dgm:prSet/>
      <dgm:spPr/>
      <dgm:t>
        <a:bodyPr/>
        <a:lstStyle/>
        <a:p>
          <a:r>
            <a:rPr lang="en-US" b="0" i="0" dirty="0"/>
            <a:t>Students earn 1-4 credit(s) to get back on track while still enrolled in school full time</a:t>
          </a:r>
          <a:r>
            <a:rPr lang="en-US" dirty="0">
              <a:latin typeface="Century Gothic" panose="020B0502020202020204"/>
            </a:rPr>
            <a:t>.</a:t>
          </a:r>
          <a:endParaRPr lang="en-US" dirty="0"/>
        </a:p>
      </dgm:t>
    </dgm:pt>
    <dgm:pt modelId="{06674848-E51B-4D2C-BB6A-51D40E9EBA4B}" type="parTrans" cxnId="{9E38F4DE-95C8-4E5A-9F83-566085FCEBB2}">
      <dgm:prSet/>
      <dgm:spPr/>
      <dgm:t>
        <a:bodyPr/>
        <a:lstStyle/>
        <a:p>
          <a:endParaRPr lang="en-US"/>
        </a:p>
      </dgm:t>
    </dgm:pt>
    <dgm:pt modelId="{384448C5-D777-415B-AD0E-92F83290440B}" type="sibTrans" cxnId="{9E38F4DE-95C8-4E5A-9F83-566085FCEBB2}">
      <dgm:prSet/>
      <dgm:spPr/>
      <dgm:t>
        <a:bodyPr/>
        <a:lstStyle/>
        <a:p>
          <a:endParaRPr lang="en-US"/>
        </a:p>
      </dgm:t>
    </dgm:pt>
    <dgm:pt modelId="{2B2BA783-4C83-40EC-B890-BCCB0BF530D5}">
      <dgm:prSet/>
      <dgm:spPr/>
      <dgm:t>
        <a:bodyPr/>
        <a:lstStyle/>
        <a:p>
          <a:r>
            <a:rPr lang="en-US" b="0" i="0" dirty="0"/>
            <a:t>Level Two support</a:t>
          </a:r>
          <a:endParaRPr lang="en-US" dirty="0"/>
        </a:p>
      </dgm:t>
    </dgm:pt>
    <dgm:pt modelId="{EADD9FD2-B172-4A87-A8E2-2401AB3781A2}" type="parTrans" cxnId="{083DB69F-1345-4B83-8132-612BFF0C6937}">
      <dgm:prSet/>
      <dgm:spPr/>
      <dgm:t>
        <a:bodyPr/>
        <a:lstStyle/>
        <a:p>
          <a:endParaRPr lang="en-US"/>
        </a:p>
      </dgm:t>
    </dgm:pt>
    <dgm:pt modelId="{4657101A-C3F9-40AD-8AE1-B0960E764FB5}" type="sibTrans" cxnId="{083DB69F-1345-4B83-8132-612BFF0C6937}">
      <dgm:prSet/>
      <dgm:spPr/>
      <dgm:t>
        <a:bodyPr/>
        <a:lstStyle/>
        <a:p>
          <a:endParaRPr lang="en-US"/>
        </a:p>
      </dgm:t>
    </dgm:pt>
    <dgm:pt modelId="{DA0778C7-46FD-4489-834D-32C2961ECBFD}">
      <dgm:prSet/>
      <dgm:spPr/>
      <dgm:t>
        <a:bodyPr/>
        <a:lstStyle/>
        <a:p>
          <a:r>
            <a:rPr lang="en-US" b="0" i="0" dirty="0"/>
            <a:t>Students attend Summit full-time to earn 8 or more credits to enable the student to graduate on time.</a:t>
          </a:r>
          <a:endParaRPr lang="en-US" dirty="0"/>
        </a:p>
      </dgm:t>
    </dgm:pt>
    <dgm:pt modelId="{0D368317-84D1-43EE-B951-DBB44C8C7E33}" type="parTrans" cxnId="{25F7B9FF-61D6-4114-B0CF-F8936F89FD73}">
      <dgm:prSet/>
      <dgm:spPr/>
      <dgm:t>
        <a:bodyPr/>
        <a:lstStyle/>
        <a:p>
          <a:endParaRPr lang="en-US"/>
        </a:p>
      </dgm:t>
    </dgm:pt>
    <dgm:pt modelId="{4053CB95-3B58-415B-8661-2DA782CC2DB6}" type="sibTrans" cxnId="{25F7B9FF-61D6-4114-B0CF-F8936F89FD73}">
      <dgm:prSet/>
      <dgm:spPr/>
      <dgm:t>
        <a:bodyPr/>
        <a:lstStyle/>
        <a:p>
          <a:endParaRPr lang="en-US"/>
        </a:p>
      </dgm:t>
    </dgm:pt>
    <dgm:pt modelId="{413D09FC-1624-4F4F-B1BB-43A520D5BB2F}" type="pres">
      <dgm:prSet presAssocID="{C399E8DB-B0EC-4A91-B57D-9182768D8372}" presName="Name0" presStyleCnt="0">
        <dgm:presLayoutVars>
          <dgm:dir/>
          <dgm:animLvl val="lvl"/>
          <dgm:resizeHandles val="exact"/>
        </dgm:presLayoutVars>
      </dgm:prSet>
      <dgm:spPr/>
    </dgm:pt>
    <dgm:pt modelId="{22975202-49F2-4A9B-AEE0-F2EC020B1F4D}" type="pres">
      <dgm:prSet presAssocID="{37CF248E-EB0F-43AF-A6F3-66FA77A62518}" presName="composite" presStyleCnt="0"/>
      <dgm:spPr/>
    </dgm:pt>
    <dgm:pt modelId="{14963553-F98D-4DE7-B757-50CCDB5E228C}" type="pres">
      <dgm:prSet presAssocID="{37CF248E-EB0F-43AF-A6F3-66FA77A62518}" presName="parTx" presStyleLbl="alignNode1" presStyleIdx="0" presStyleCnt="2">
        <dgm:presLayoutVars>
          <dgm:chMax val="0"/>
          <dgm:chPref val="0"/>
          <dgm:bulletEnabled val="1"/>
        </dgm:presLayoutVars>
      </dgm:prSet>
      <dgm:spPr/>
    </dgm:pt>
    <dgm:pt modelId="{EBF73DB6-3F87-4C00-90A9-1312798E0222}" type="pres">
      <dgm:prSet presAssocID="{37CF248E-EB0F-43AF-A6F3-66FA77A62518}" presName="desTx" presStyleLbl="alignAccFollowNode1" presStyleIdx="0" presStyleCnt="2">
        <dgm:presLayoutVars>
          <dgm:bulletEnabled val="1"/>
        </dgm:presLayoutVars>
      </dgm:prSet>
      <dgm:spPr/>
    </dgm:pt>
    <dgm:pt modelId="{BE3B458D-B6B9-4A26-8C98-C73DD00A6909}" type="pres">
      <dgm:prSet presAssocID="{BD16C185-91F4-4C80-ADF1-07F255FEDBCD}" presName="space" presStyleCnt="0"/>
      <dgm:spPr/>
    </dgm:pt>
    <dgm:pt modelId="{D06635F1-7AD8-482B-9679-17801F4CB48A}" type="pres">
      <dgm:prSet presAssocID="{2B2BA783-4C83-40EC-B890-BCCB0BF530D5}" presName="composite" presStyleCnt="0"/>
      <dgm:spPr/>
    </dgm:pt>
    <dgm:pt modelId="{20F4576F-3722-4D95-8E74-FD2C51D6F9CF}" type="pres">
      <dgm:prSet presAssocID="{2B2BA783-4C83-40EC-B890-BCCB0BF530D5}" presName="parTx" presStyleLbl="alignNode1" presStyleIdx="1" presStyleCnt="2">
        <dgm:presLayoutVars>
          <dgm:chMax val="0"/>
          <dgm:chPref val="0"/>
          <dgm:bulletEnabled val="1"/>
        </dgm:presLayoutVars>
      </dgm:prSet>
      <dgm:spPr/>
    </dgm:pt>
    <dgm:pt modelId="{2D113EF3-AD37-4294-B3CC-B7F4D0F4DFB3}" type="pres">
      <dgm:prSet presAssocID="{2B2BA783-4C83-40EC-B890-BCCB0BF530D5}" presName="desTx" presStyleLbl="alignAccFollowNode1" presStyleIdx="1" presStyleCnt="2">
        <dgm:presLayoutVars>
          <dgm:bulletEnabled val="1"/>
        </dgm:presLayoutVars>
      </dgm:prSet>
      <dgm:spPr/>
    </dgm:pt>
  </dgm:ptLst>
  <dgm:cxnLst>
    <dgm:cxn modelId="{1FC1E84C-3057-45F8-BBBE-34C67125804F}" type="presOf" srcId="{877B9BC9-CB8C-4D68-B131-1AF2C59A5EA9}" destId="{EBF73DB6-3F87-4C00-90A9-1312798E0222}" srcOrd="0" destOrd="0" presId="urn:microsoft.com/office/officeart/2005/8/layout/hList1"/>
    <dgm:cxn modelId="{0D434A93-71AE-4CCD-BBAC-EF798B602492}" type="presOf" srcId="{2B2BA783-4C83-40EC-B890-BCCB0BF530D5}" destId="{20F4576F-3722-4D95-8E74-FD2C51D6F9CF}" srcOrd="0" destOrd="0" presId="urn:microsoft.com/office/officeart/2005/8/layout/hList1"/>
    <dgm:cxn modelId="{2A9DC599-283F-462C-BDAF-47536CFCB52D}" srcId="{C399E8DB-B0EC-4A91-B57D-9182768D8372}" destId="{37CF248E-EB0F-43AF-A6F3-66FA77A62518}" srcOrd="0" destOrd="0" parTransId="{5BD7E2FA-176E-4F2A-99E6-61434E9BDB6B}" sibTransId="{BD16C185-91F4-4C80-ADF1-07F255FEDBCD}"/>
    <dgm:cxn modelId="{A479D29C-546F-4C86-A3E1-72B95F59D3EE}" type="presOf" srcId="{37CF248E-EB0F-43AF-A6F3-66FA77A62518}" destId="{14963553-F98D-4DE7-B757-50CCDB5E228C}" srcOrd="0" destOrd="0" presId="urn:microsoft.com/office/officeart/2005/8/layout/hList1"/>
    <dgm:cxn modelId="{083DB69F-1345-4B83-8132-612BFF0C6937}" srcId="{C399E8DB-B0EC-4A91-B57D-9182768D8372}" destId="{2B2BA783-4C83-40EC-B890-BCCB0BF530D5}" srcOrd="1" destOrd="0" parTransId="{EADD9FD2-B172-4A87-A8E2-2401AB3781A2}" sibTransId="{4657101A-C3F9-40AD-8AE1-B0960E764FB5}"/>
    <dgm:cxn modelId="{9E38F4DE-95C8-4E5A-9F83-566085FCEBB2}" srcId="{37CF248E-EB0F-43AF-A6F3-66FA77A62518}" destId="{877B9BC9-CB8C-4D68-B131-1AF2C59A5EA9}" srcOrd="0" destOrd="0" parTransId="{06674848-E51B-4D2C-BB6A-51D40E9EBA4B}" sibTransId="{384448C5-D777-415B-AD0E-92F83290440B}"/>
    <dgm:cxn modelId="{D030CCEF-4B0A-41DA-AD82-6ECF3CD8AF41}" type="presOf" srcId="{C399E8DB-B0EC-4A91-B57D-9182768D8372}" destId="{413D09FC-1624-4F4F-B1BB-43A520D5BB2F}" srcOrd="0" destOrd="0" presId="urn:microsoft.com/office/officeart/2005/8/layout/hList1"/>
    <dgm:cxn modelId="{258A8AF6-B3EE-4A88-9966-FBD42668AC01}" type="presOf" srcId="{DA0778C7-46FD-4489-834D-32C2961ECBFD}" destId="{2D113EF3-AD37-4294-B3CC-B7F4D0F4DFB3}" srcOrd="0" destOrd="0" presId="urn:microsoft.com/office/officeart/2005/8/layout/hList1"/>
    <dgm:cxn modelId="{25F7B9FF-61D6-4114-B0CF-F8936F89FD73}" srcId="{2B2BA783-4C83-40EC-B890-BCCB0BF530D5}" destId="{DA0778C7-46FD-4489-834D-32C2961ECBFD}" srcOrd="0" destOrd="0" parTransId="{0D368317-84D1-43EE-B951-DBB44C8C7E33}" sibTransId="{4053CB95-3B58-415B-8661-2DA782CC2DB6}"/>
    <dgm:cxn modelId="{3BF295F3-9F7A-439C-AD36-516A1653AE97}" type="presParOf" srcId="{413D09FC-1624-4F4F-B1BB-43A520D5BB2F}" destId="{22975202-49F2-4A9B-AEE0-F2EC020B1F4D}" srcOrd="0" destOrd="0" presId="urn:microsoft.com/office/officeart/2005/8/layout/hList1"/>
    <dgm:cxn modelId="{6551B9F6-EEA0-4E5A-B860-104B290925C8}" type="presParOf" srcId="{22975202-49F2-4A9B-AEE0-F2EC020B1F4D}" destId="{14963553-F98D-4DE7-B757-50CCDB5E228C}" srcOrd="0" destOrd="0" presId="urn:microsoft.com/office/officeart/2005/8/layout/hList1"/>
    <dgm:cxn modelId="{A2B6C032-70DE-41DF-84B8-30FB0D445E32}" type="presParOf" srcId="{22975202-49F2-4A9B-AEE0-F2EC020B1F4D}" destId="{EBF73DB6-3F87-4C00-90A9-1312798E0222}" srcOrd="1" destOrd="0" presId="urn:microsoft.com/office/officeart/2005/8/layout/hList1"/>
    <dgm:cxn modelId="{1334B573-45EE-4A76-BA97-4BFDCFBF9D5A}" type="presParOf" srcId="{413D09FC-1624-4F4F-B1BB-43A520D5BB2F}" destId="{BE3B458D-B6B9-4A26-8C98-C73DD00A6909}" srcOrd="1" destOrd="0" presId="urn:microsoft.com/office/officeart/2005/8/layout/hList1"/>
    <dgm:cxn modelId="{0B1A844E-FB6A-4C66-BE1D-922A50A09BE7}" type="presParOf" srcId="{413D09FC-1624-4F4F-B1BB-43A520D5BB2F}" destId="{D06635F1-7AD8-482B-9679-17801F4CB48A}" srcOrd="2" destOrd="0" presId="urn:microsoft.com/office/officeart/2005/8/layout/hList1"/>
    <dgm:cxn modelId="{9715C75D-1C04-4121-AF4A-27A2EBBB46A2}" type="presParOf" srcId="{D06635F1-7AD8-482B-9679-17801F4CB48A}" destId="{20F4576F-3722-4D95-8E74-FD2C51D6F9CF}" srcOrd="0" destOrd="0" presId="urn:microsoft.com/office/officeart/2005/8/layout/hList1"/>
    <dgm:cxn modelId="{D8BC9359-782F-435F-8CBD-B6DF2DC5872C}" type="presParOf" srcId="{D06635F1-7AD8-482B-9679-17801F4CB48A}" destId="{2D113EF3-AD37-4294-B3CC-B7F4D0F4DF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BFD6E6-EEF8-4690-90AA-D50AF8A276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80C29BC-E6A8-493D-B0BC-BA2D931FEAE7}">
      <dgm:prSet/>
      <dgm:spPr/>
      <dgm:t>
        <a:bodyPr/>
        <a:lstStyle/>
        <a:p>
          <a:r>
            <a:rPr lang="en-US"/>
            <a:t>Level One – 577 students </a:t>
          </a:r>
        </a:p>
      </dgm:t>
    </dgm:pt>
    <dgm:pt modelId="{3E29A6E7-82E5-4C28-8E88-3736FD474FCA}" type="parTrans" cxnId="{D8FC87E4-0AFA-4934-820C-E15D2943896F}">
      <dgm:prSet/>
      <dgm:spPr/>
      <dgm:t>
        <a:bodyPr/>
        <a:lstStyle/>
        <a:p>
          <a:endParaRPr lang="en-US"/>
        </a:p>
      </dgm:t>
    </dgm:pt>
    <dgm:pt modelId="{6BD96722-8331-44BA-8FBE-844D4C335FC8}" type="sibTrans" cxnId="{D8FC87E4-0AFA-4934-820C-E15D2943896F}">
      <dgm:prSet/>
      <dgm:spPr/>
      <dgm:t>
        <a:bodyPr/>
        <a:lstStyle/>
        <a:p>
          <a:endParaRPr lang="en-US"/>
        </a:p>
      </dgm:t>
    </dgm:pt>
    <dgm:pt modelId="{D559FD5A-F2F8-46ED-A8F0-CFA5B97441D8}">
      <dgm:prSet/>
      <dgm:spPr/>
      <dgm:t>
        <a:bodyPr/>
        <a:lstStyle/>
        <a:p>
          <a:r>
            <a:rPr lang="en-US"/>
            <a:t>Level Two – </a:t>
          </a:r>
          <a:r>
            <a:rPr lang="en-US">
              <a:latin typeface="Century Gothic" panose="020B0502020202020204"/>
            </a:rPr>
            <a:t>163</a:t>
          </a:r>
          <a:r>
            <a:rPr lang="en-US"/>
            <a:t> students</a:t>
          </a:r>
        </a:p>
      </dgm:t>
    </dgm:pt>
    <dgm:pt modelId="{28586AF1-BF89-482D-B3F6-527CCC8822D8}" type="parTrans" cxnId="{9B5B751E-EC3B-4984-B11D-40891FEFA4E8}">
      <dgm:prSet/>
      <dgm:spPr/>
      <dgm:t>
        <a:bodyPr/>
        <a:lstStyle/>
        <a:p>
          <a:endParaRPr lang="en-US"/>
        </a:p>
      </dgm:t>
    </dgm:pt>
    <dgm:pt modelId="{2E8699B0-B4A0-4D6F-9964-312B65FD0BD8}" type="sibTrans" cxnId="{9B5B751E-EC3B-4984-B11D-40891FEFA4E8}">
      <dgm:prSet/>
      <dgm:spPr/>
      <dgm:t>
        <a:bodyPr/>
        <a:lstStyle/>
        <a:p>
          <a:endParaRPr lang="en-US"/>
        </a:p>
      </dgm:t>
    </dgm:pt>
    <dgm:pt modelId="{72BFA236-BCDD-4A92-A557-BC0C1B0A93AE}">
      <dgm:prSet/>
      <dgm:spPr/>
      <dgm:t>
        <a:bodyPr/>
        <a:lstStyle/>
        <a:p>
          <a:r>
            <a:rPr lang="en-US"/>
            <a:t>Overall – </a:t>
          </a:r>
          <a:r>
            <a:rPr lang="en-US">
              <a:latin typeface="Century Gothic" panose="020B0502020202020204"/>
            </a:rPr>
            <a:t>740</a:t>
          </a:r>
          <a:r>
            <a:rPr lang="en-US"/>
            <a:t> data </a:t>
          </a:r>
          <a:r>
            <a:rPr lang="en-US">
              <a:latin typeface="Century Gothic" panose="020B0502020202020204"/>
            </a:rPr>
            <a:t>identified</a:t>
          </a:r>
          <a:r>
            <a:rPr lang="en-US"/>
            <a:t> students (more students could be potentially identified through counselors who are having life hardships)</a:t>
          </a:r>
        </a:p>
      </dgm:t>
    </dgm:pt>
    <dgm:pt modelId="{78427A96-6073-4304-B093-A6E3240EB351}" type="parTrans" cxnId="{2D7C85D9-384F-4EC5-969B-1C9F5DD1585C}">
      <dgm:prSet/>
      <dgm:spPr/>
      <dgm:t>
        <a:bodyPr/>
        <a:lstStyle/>
        <a:p>
          <a:endParaRPr lang="en-US"/>
        </a:p>
      </dgm:t>
    </dgm:pt>
    <dgm:pt modelId="{30829D3F-0359-4D1A-92EE-54669C251C11}" type="sibTrans" cxnId="{2D7C85D9-384F-4EC5-969B-1C9F5DD1585C}">
      <dgm:prSet/>
      <dgm:spPr/>
      <dgm:t>
        <a:bodyPr/>
        <a:lstStyle/>
        <a:p>
          <a:endParaRPr lang="en-US"/>
        </a:p>
      </dgm:t>
    </dgm:pt>
    <dgm:pt modelId="{CF461421-4016-4611-8BB7-BED553FB4161}" type="pres">
      <dgm:prSet presAssocID="{B9BFD6E6-EEF8-4690-90AA-D50AF8A276B7}" presName="linear" presStyleCnt="0">
        <dgm:presLayoutVars>
          <dgm:animLvl val="lvl"/>
          <dgm:resizeHandles val="exact"/>
        </dgm:presLayoutVars>
      </dgm:prSet>
      <dgm:spPr/>
    </dgm:pt>
    <dgm:pt modelId="{BC55C823-E36A-4F7E-8B13-0D89EFA9458B}" type="pres">
      <dgm:prSet presAssocID="{680C29BC-E6A8-493D-B0BC-BA2D931FEAE7}" presName="parentText" presStyleLbl="node1" presStyleIdx="0" presStyleCnt="3">
        <dgm:presLayoutVars>
          <dgm:chMax val="0"/>
          <dgm:bulletEnabled val="1"/>
        </dgm:presLayoutVars>
      </dgm:prSet>
      <dgm:spPr/>
    </dgm:pt>
    <dgm:pt modelId="{241AC469-59AB-48CC-8A34-C3B4BB74728D}" type="pres">
      <dgm:prSet presAssocID="{6BD96722-8331-44BA-8FBE-844D4C335FC8}" presName="spacer" presStyleCnt="0"/>
      <dgm:spPr/>
    </dgm:pt>
    <dgm:pt modelId="{C439E75B-46A9-4F8A-8C3F-E7431EB2CF88}" type="pres">
      <dgm:prSet presAssocID="{D559FD5A-F2F8-46ED-A8F0-CFA5B97441D8}" presName="parentText" presStyleLbl="node1" presStyleIdx="1" presStyleCnt="3">
        <dgm:presLayoutVars>
          <dgm:chMax val="0"/>
          <dgm:bulletEnabled val="1"/>
        </dgm:presLayoutVars>
      </dgm:prSet>
      <dgm:spPr/>
    </dgm:pt>
    <dgm:pt modelId="{4DD8744E-BFF6-4022-83C4-AFCA629CC075}" type="pres">
      <dgm:prSet presAssocID="{2E8699B0-B4A0-4D6F-9964-312B65FD0BD8}" presName="spacer" presStyleCnt="0"/>
      <dgm:spPr/>
    </dgm:pt>
    <dgm:pt modelId="{33A7664C-2353-4354-997C-2F67A6D9D54E}" type="pres">
      <dgm:prSet presAssocID="{72BFA236-BCDD-4A92-A557-BC0C1B0A93AE}" presName="parentText" presStyleLbl="node1" presStyleIdx="2" presStyleCnt="3">
        <dgm:presLayoutVars>
          <dgm:chMax val="0"/>
          <dgm:bulletEnabled val="1"/>
        </dgm:presLayoutVars>
      </dgm:prSet>
      <dgm:spPr/>
    </dgm:pt>
  </dgm:ptLst>
  <dgm:cxnLst>
    <dgm:cxn modelId="{9B5B751E-EC3B-4984-B11D-40891FEFA4E8}" srcId="{B9BFD6E6-EEF8-4690-90AA-D50AF8A276B7}" destId="{D559FD5A-F2F8-46ED-A8F0-CFA5B97441D8}" srcOrd="1" destOrd="0" parTransId="{28586AF1-BF89-482D-B3F6-527CCC8822D8}" sibTransId="{2E8699B0-B4A0-4D6F-9964-312B65FD0BD8}"/>
    <dgm:cxn modelId="{F9AB2237-7BB7-439B-9EE1-EC5F79476C06}" type="presOf" srcId="{D559FD5A-F2F8-46ED-A8F0-CFA5B97441D8}" destId="{C439E75B-46A9-4F8A-8C3F-E7431EB2CF88}" srcOrd="0" destOrd="0" presId="urn:microsoft.com/office/officeart/2005/8/layout/vList2"/>
    <dgm:cxn modelId="{2B7B3F5A-5650-49C6-9801-9E6A81DBBA4B}" type="presOf" srcId="{72BFA236-BCDD-4A92-A557-BC0C1B0A93AE}" destId="{33A7664C-2353-4354-997C-2F67A6D9D54E}" srcOrd="0" destOrd="0" presId="urn:microsoft.com/office/officeart/2005/8/layout/vList2"/>
    <dgm:cxn modelId="{F929D37F-CD4B-4E61-8061-B4322B858C88}" type="presOf" srcId="{B9BFD6E6-EEF8-4690-90AA-D50AF8A276B7}" destId="{CF461421-4016-4611-8BB7-BED553FB4161}" srcOrd="0" destOrd="0" presId="urn:microsoft.com/office/officeart/2005/8/layout/vList2"/>
    <dgm:cxn modelId="{237E45CB-73FE-4488-83F7-1FDC55BC352E}" type="presOf" srcId="{680C29BC-E6A8-493D-B0BC-BA2D931FEAE7}" destId="{BC55C823-E36A-4F7E-8B13-0D89EFA9458B}" srcOrd="0" destOrd="0" presId="urn:microsoft.com/office/officeart/2005/8/layout/vList2"/>
    <dgm:cxn modelId="{2D7C85D9-384F-4EC5-969B-1C9F5DD1585C}" srcId="{B9BFD6E6-EEF8-4690-90AA-D50AF8A276B7}" destId="{72BFA236-BCDD-4A92-A557-BC0C1B0A93AE}" srcOrd="2" destOrd="0" parTransId="{78427A96-6073-4304-B093-A6E3240EB351}" sibTransId="{30829D3F-0359-4D1A-92EE-54669C251C11}"/>
    <dgm:cxn modelId="{D8FC87E4-0AFA-4934-820C-E15D2943896F}" srcId="{B9BFD6E6-EEF8-4690-90AA-D50AF8A276B7}" destId="{680C29BC-E6A8-493D-B0BC-BA2D931FEAE7}" srcOrd="0" destOrd="0" parTransId="{3E29A6E7-82E5-4C28-8E88-3736FD474FCA}" sibTransId="{6BD96722-8331-44BA-8FBE-844D4C335FC8}"/>
    <dgm:cxn modelId="{3AACC633-B781-487F-AD9A-A1526540666D}" type="presParOf" srcId="{CF461421-4016-4611-8BB7-BED553FB4161}" destId="{BC55C823-E36A-4F7E-8B13-0D89EFA9458B}" srcOrd="0" destOrd="0" presId="urn:microsoft.com/office/officeart/2005/8/layout/vList2"/>
    <dgm:cxn modelId="{D2F49B2F-D7A2-4416-87DF-872609705505}" type="presParOf" srcId="{CF461421-4016-4611-8BB7-BED553FB4161}" destId="{241AC469-59AB-48CC-8A34-C3B4BB74728D}" srcOrd="1" destOrd="0" presId="urn:microsoft.com/office/officeart/2005/8/layout/vList2"/>
    <dgm:cxn modelId="{31DEA7B2-DA29-498C-8E9A-0DF24DFEE306}" type="presParOf" srcId="{CF461421-4016-4611-8BB7-BED553FB4161}" destId="{C439E75B-46A9-4F8A-8C3F-E7431EB2CF88}" srcOrd="2" destOrd="0" presId="urn:microsoft.com/office/officeart/2005/8/layout/vList2"/>
    <dgm:cxn modelId="{5AA47DD4-5EEF-4CCC-93DB-16DE0D6E52C5}" type="presParOf" srcId="{CF461421-4016-4611-8BB7-BED553FB4161}" destId="{4DD8744E-BFF6-4022-83C4-AFCA629CC075}" srcOrd="3" destOrd="0" presId="urn:microsoft.com/office/officeart/2005/8/layout/vList2"/>
    <dgm:cxn modelId="{AF9FAC63-9980-41FD-8FE5-DA453A3EDD49}" type="presParOf" srcId="{CF461421-4016-4611-8BB7-BED553FB4161}" destId="{33A7664C-2353-4354-997C-2F67A6D9D54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6AB31-BF95-4008-9263-9351A62949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0C2F5C-F014-4F30-AE63-74BDA6EEBD3A}">
      <dgm:prSet/>
      <dgm:spPr/>
      <dgm:t>
        <a:bodyPr/>
        <a:lstStyle/>
        <a:p>
          <a:r>
            <a:rPr lang="en-US"/>
            <a:t>Provides schools a program that can assist them with getting students back on track quickly</a:t>
          </a:r>
        </a:p>
      </dgm:t>
    </dgm:pt>
    <dgm:pt modelId="{FBD56888-2368-46AF-92B0-603E30D5C848}" type="parTrans" cxnId="{118FB32E-89A7-4AA4-B820-C50C422EAA18}">
      <dgm:prSet/>
      <dgm:spPr/>
      <dgm:t>
        <a:bodyPr/>
        <a:lstStyle/>
        <a:p>
          <a:endParaRPr lang="en-US"/>
        </a:p>
      </dgm:t>
    </dgm:pt>
    <dgm:pt modelId="{F7C3F083-D622-4C18-8C79-29A28514BBC4}" type="sibTrans" cxnId="{118FB32E-89A7-4AA4-B820-C50C422EAA18}">
      <dgm:prSet/>
      <dgm:spPr/>
      <dgm:t>
        <a:bodyPr/>
        <a:lstStyle/>
        <a:p>
          <a:endParaRPr lang="en-US"/>
        </a:p>
      </dgm:t>
    </dgm:pt>
    <dgm:pt modelId="{7E501E99-1EF2-4037-8406-251BED467FB3}">
      <dgm:prSet/>
      <dgm:spPr/>
      <dgm:t>
        <a:bodyPr/>
        <a:lstStyle/>
        <a:p>
          <a:r>
            <a:rPr lang="en-US"/>
            <a:t>End of 1st year – 6 total credits (1 Eng / 1 Math)  - </a:t>
          </a:r>
          <a:r>
            <a:rPr lang="en-US">
              <a:solidFill>
                <a:srgbClr val="FF0000"/>
              </a:solidFill>
            </a:rPr>
            <a:t>70 10th graders would be considered off track – Summit Level One</a:t>
          </a:r>
        </a:p>
      </dgm:t>
    </dgm:pt>
    <dgm:pt modelId="{2CB970C9-EF13-467C-9581-E46F5989735A}" type="parTrans" cxnId="{460BD006-0CDB-49BA-A5CD-999B20E698CB}">
      <dgm:prSet/>
      <dgm:spPr/>
      <dgm:t>
        <a:bodyPr/>
        <a:lstStyle/>
        <a:p>
          <a:endParaRPr lang="en-US"/>
        </a:p>
      </dgm:t>
    </dgm:pt>
    <dgm:pt modelId="{0C380C51-EE9C-4892-9A09-444ED52E1982}" type="sibTrans" cxnId="{460BD006-0CDB-49BA-A5CD-999B20E698CB}">
      <dgm:prSet/>
      <dgm:spPr/>
      <dgm:t>
        <a:bodyPr/>
        <a:lstStyle/>
        <a:p>
          <a:endParaRPr lang="en-US"/>
        </a:p>
      </dgm:t>
    </dgm:pt>
    <dgm:pt modelId="{32AE98FB-0BAB-4B52-A50A-E1D57B5C50DC}">
      <dgm:prSet/>
      <dgm:spPr/>
      <dgm:t>
        <a:bodyPr/>
        <a:lstStyle/>
        <a:p>
          <a:r>
            <a:rPr lang="en-US"/>
            <a:t>End of 2nd year – 12 total credits (2 Eng / 2 Math)  </a:t>
          </a:r>
          <a:r>
            <a:rPr lang="en-US">
              <a:solidFill>
                <a:srgbClr val="FF0000"/>
              </a:solidFill>
            </a:rPr>
            <a:t>75 11th graders would be considered off track – Summit Level One</a:t>
          </a:r>
        </a:p>
      </dgm:t>
    </dgm:pt>
    <dgm:pt modelId="{8ED8D115-245C-4FF3-AAF3-EE4636A64009}" type="parTrans" cxnId="{2F47A5AA-6AC4-4722-99A0-D6E5DACF5666}">
      <dgm:prSet/>
      <dgm:spPr/>
      <dgm:t>
        <a:bodyPr/>
        <a:lstStyle/>
        <a:p>
          <a:endParaRPr lang="en-US"/>
        </a:p>
      </dgm:t>
    </dgm:pt>
    <dgm:pt modelId="{948744D6-94E1-4836-B0E1-430DD92A0851}" type="sibTrans" cxnId="{2F47A5AA-6AC4-4722-99A0-D6E5DACF5666}">
      <dgm:prSet/>
      <dgm:spPr/>
      <dgm:t>
        <a:bodyPr/>
        <a:lstStyle/>
        <a:p>
          <a:endParaRPr lang="en-US"/>
        </a:p>
      </dgm:t>
    </dgm:pt>
    <dgm:pt modelId="{5FDEE515-FCF6-43BF-BCA9-CCE36FCCD86E}">
      <dgm:prSet/>
      <dgm:spPr/>
      <dgm:t>
        <a:bodyPr/>
        <a:lstStyle/>
        <a:p>
          <a:r>
            <a:rPr lang="en-US"/>
            <a:t>End of 3rd year –</a:t>
          </a:r>
          <a:r>
            <a:rPr lang="en-US">
              <a:solidFill>
                <a:srgbClr val="FF0000"/>
              </a:solidFill>
            </a:rPr>
            <a:t> 18 total credits (3 Eng / 3 Math) - Summit Level One</a:t>
          </a:r>
        </a:p>
      </dgm:t>
    </dgm:pt>
    <dgm:pt modelId="{3FCB62BB-E6E0-421A-8F2E-0B7438E5D863}" type="parTrans" cxnId="{B988E1A0-8E8B-44A7-AB83-06CF4DFBC35D}">
      <dgm:prSet/>
      <dgm:spPr/>
      <dgm:t>
        <a:bodyPr/>
        <a:lstStyle/>
        <a:p>
          <a:endParaRPr lang="en-US"/>
        </a:p>
      </dgm:t>
    </dgm:pt>
    <dgm:pt modelId="{704EEA5C-C0EB-415B-A7E7-023C421B2DE9}" type="sibTrans" cxnId="{B988E1A0-8E8B-44A7-AB83-06CF4DFBC35D}">
      <dgm:prSet/>
      <dgm:spPr/>
      <dgm:t>
        <a:bodyPr/>
        <a:lstStyle/>
        <a:p>
          <a:endParaRPr lang="en-US"/>
        </a:p>
      </dgm:t>
    </dgm:pt>
    <dgm:pt modelId="{B54A1D75-8F04-4B9D-85C9-4A037FDE3605}">
      <dgm:prSet/>
      <dgm:spPr/>
      <dgm:t>
        <a:bodyPr/>
        <a:lstStyle/>
        <a:p>
          <a:r>
            <a:rPr lang="en-US"/>
            <a:t>Starting the 23-24 school year, the program would have one year to get in place prior to the first cohort of students who would be scored.</a:t>
          </a:r>
        </a:p>
      </dgm:t>
    </dgm:pt>
    <dgm:pt modelId="{E9AC4ABB-A0D6-4954-A89D-71F1CE73EE80}" type="parTrans" cxnId="{A2322114-B7FB-463A-ABBB-D887FD089934}">
      <dgm:prSet/>
      <dgm:spPr/>
      <dgm:t>
        <a:bodyPr/>
        <a:lstStyle/>
        <a:p>
          <a:endParaRPr lang="en-US"/>
        </a:p>
      </dgm:t>
    </dgm:pt>
    <dgm:pt modelId="{4AC7FAE3-7435-4C17-8FCB-72858DB7EA23}" type="sibTrans" cxnId="{A2322114-B7FB-463A-ABBB-D887FD089934}">
      <dgm:prSet/>
      <dgm:spPr/>
      <dgm:t>
        <a:bodyPr/>
        <a:lstStyle/>
        <a:p>
          <a:endParaRPr lang="en-US"/>
        </a:p>
      </dgm:t>
    </dgm:pt>
    <dgm:pt modelId="{FF877500-80CB-4EC0-95B3-09073BF59B9E}">
      <dgm:prSet/>
      <dgm:spPr/>
      <dgm:t>
        <a:bodyPr/>
        <a:lstStyle/>
        <a:p>
          <a:r>
            <a:rPr lang="en-US"/>
            <a:t>SY 2023-24: </a:t>
          </a:r>
          <a:r>
            <a:rPr lang="en-US" err="1"/>
            <a:t>9GR</a:t>
          </a:r>
          <a:r>
            <a:rPr lang="en-US"/>
            <a:t>= 24 1st year On-track graduate will be reported and scored. </a:t>
          </a:r>
        </a:p>
      </dgm:t>
    </dgm:pt>
    <dgm:pt modelId="{A2BC3199-EA58-43B0-AF19-2FD2234AF6B9}" type="parTrans" cxnId="{6F5DF491-8035-4F57-9F7E-4E889F919B89}">
      <dgm:prSet/>
      <dgm:spPr/>
      <dgm:t>
        <a:bodyPr/>
        <a:lstStyle/>
        <a:p>
          <a:endParaRPr lang="en-US"/>
        </a:p>
      </dgm:t>
    </dgm:pt>
    <dgm:pt modelId="{899F397A-62F0-4464-8E6D-322C5D4C1636}" type="sibTrans" cxnId="{6F5DF491-8035-4F57-9F7E-4E889F919B89}">
      <dgm:prSet/>
      <dgm:spPr/>
      <dgm:t>
        <a:bodyPr/>
        <a:lstStyle/>
        <a:p>
          <a:endParaRPr lang="en-US"/>
        </a:p>
      </dgm:t>
    </dgm:pt>
    <dgm:pt modelId="{DFD5FA52-5AD0-440D-BFA4-4F0926206879}" type="pres">
      <dgm:prSet presAssocID="{9F26AB31-BF95-4008-9263-9351A6294930}" presName="linear" presStyleCnt="0">
        <dgm:presLayoutVars>
          <dgm:animLvl val="lvl"/>
          <dgm:resizeHandles val="exact"/>
        </dgm:presLayoutVars>
      </dgm:prSet>
      <dgm:spPr/>
    </dgm:pt>
    <dgm:pt modelId="{80837CA9-B465-4E56-8086-02AC3917E2B1}" type="pres">
      <dgm:prSet presAssocID="{6E0C2F5C-F014-4F30-AE63-74BDA6EEBD3A}" presName="parentText" presStyleLbl="node1" presStyleIdx="0" presStyleCnt="2">
        <dgm:presLayoutVars>
          <dgm:chMax val="0"/>
          <dgm:bulletEnabled val="1"/>
        </dgm:presLayoutVars>
      </dgm:prSet>
      <dgm:spPr/>
    </dgm:pt>
    <dgm:pt modelId="{C37545B9-C2EB-48BD-B143-FA6A817F97F5}" type="pres">
      <dgm:prSet presAssocID="{6E0C2F5C-F014-4F30-AE63-74BDA6EEBD3A}" presName="childText" presStyleLbl="revTx" presStyleIdx="0" presStyleCnt="2">
        <dgm:presLayoutVars>
          <dgm:bulletEnabled val="1"/>
        </dgm:presLayoutVars>
      </dgm:prSet>
      <dgm:spPr/>
    </dgm:pt>
    <dgm:pt modelId="{8A5856AA-25A3-4E03-80DF-7C6D8C7D876D}" type="pres">
      <dgm:prSet presAssocID="{B54A1D75-8F04-4B9D-85C9-4A037FDE3605}" presName="parentText" presStyleLbl="node1" presStyleIdx="1" presStyleCnt="2">
        <dgm:presLayoutVars>
          <dgm:chMax val="0"/>
          <dgm:bulletEnabled val="1"/>
        </dgm:presLayoutVars>
      </dgm:prSet>
      <dgm:spPr/>
    </dgm:pt>
    <dgm:pt modelId="{E948C2DD-7F92-40FC-8D2E-221960B58F12}" type="pres">
      <dgm:prSet presAssocID="{B54A1D75-8F04-4B9D-85C9-4A037FDE3605}" presName="childText" presStyleLbl="revTx" presStyleIdx="1" presStyleCnt="2">
        <dgm:presLayoutVars>
          <dgm:bulletEnabled val="1"/>
        </dgm:presLayoutVars>
      </dgm:prSet>
      <dgm:spPr/>
    </dgm:pt>
  </dgm:ptLst>
  <dgm:cxnLst>
    <dgm:cxn modelId="{460BD006-0CDB-49BA-A5CD-999B20E698CB}" srcId="{6E0C2F5C-F014-4F30-AE63-74BDA6EEBD3A}" destId="{7E501E99-1EF2-4037-8406-251BED467FB3}" srcOrd="0" destOrd="0" parTransId="{2CB970C9-EF13-467C-9581-E46F5989735A}" sibTransId="{0C380C51-EE9C-4892-9A09-444ED52E1982}"/>
    <dgm:cxn modelId="{A2322114-B7FB-463A-ABBB-D887FD089934}" srcId="{9F26AB31-BF95-4008-9263-9351A6294930}" destId="{B54A1D75-8F04-4B9D-85C9-4A037FDE3605}" srcOrd="1" destOrd="0" parTransId="{E9AC4ABB-A0D6-4954-A89D-71F1CE73EE80}" sibTransId="{4AC7FAE3-7435-4C17-8FCB-72858DB7EA23}"/>
    <dgm:cxn modelId="{EC4F7E22-1909-4CBF-AF7B-BFFE82C69B8E}" type="presOf" srcId="{7E501E99-1EF2-4037-8406-251BED467FB3}" destId="{C37545B9-C2EB-48BD-B143-FA6A817F97F5}" srcOrd="0" destOrd="0" presId="urn:microsoft.com/office/officeart/2005/8/layout/vList2"/>
    <dgm:cxn modelId="{118FB32E-89A7-4AA4-B820-C50C422EAA18}" srcId="{9F26AB31-BF95-4008-9263-9351A6294930}" destId="{6E0C2F5C-F014-4F30-AE63-74BDA6EEBD3A}" srcOrd="0" destOrd="0" parTransId="{FBD56888-2368-46AF-92B0-603E30D5C848}" sibTransId="{F7C3F083-D622-4C18-8C79-29A28514BBC4}"/>
    <dgm:cxn modelId="{3B0AE43D-AC81-4E99-928A-AD284243B3C0}" type="presOf" srcId="{6E0C2F5C-F014-4F30-AE63-74BDA6EEBD3A}" destId="{80837CA9-B465-4E56-8086-02AC3917E2B1}" srcOrd="0" destOrd="0" presId="urn:microsoft.com/office/officeart/2005/8/layout/vList2"/>
    <dgm:cxn modelId="{DB12AB69-248A-4741-B267-5958E10C1F47}" type="presOf" srcId="{32AE98FB-0BAB-4B52-A50A-E1D57B5C50DC}" destId="{C37545B9-C2EB-48BD-B143-FA6A817F97F5}" srcOrd="0" destOrd="1" presId="urn:microsoft.com/office/officeart/2005/8/layout/vList2"/>
    <dgm:cxn modelId="{D42CC473-9E0A-4CCE-9355-1F38AE3A2F80}" type="presOf" srcId="{9F26AB31-BF95-4008-9263-9351A6294930}" destId="{DFD5FA52-5AD0-440D-BFA4-4F0926206879}" srcOrd="0" destOrd="0" presId="urn:microsoft.com/office/officeart/2005/8/layout/vList2"/>
    <dgm:cxn modelId="{6F5DF491-8035-4F57-9F7E-4E889F919B89}" srcId="{B54A1D75-8F04-4B9D-85C9-4A037FDE3605}" destId="{FF877500-80CB-4EC0-95B3-09073BF59B9E}" srcOrd="0" destOrd="0" parTransId="{A2BC3199-EA58-43B0-AF19-2FD2234AF6B9}" sibTransId="{899F397A-62F0-4464-8E6D-322C5D4C1636}"/>
    <dgm:cxn modelId="{B988E1A0-8E8B-44A7-AB83-06CF4DFBC35D}" srcId="{6E0C2F5C-F014-4F30-AE63-74BDA6EEBD3A}" destId="{5FDEE515-FCF6-43BF-BCA9-CCE36FCCD86E}" srcOrd="2" destOrd="0" parTransId="{3FCB62BB-E6E0-421A-8F2E-0B7438E5D863}" sibTransId="{704EEA5C-C0EB-415B-A7E7-023C421B2DE9}"/>
    <dgm:cxn modelId="{FE2D72A9-805D-490A-90C9-BA1C96D174D7}" type="presOf" srcId="{FF877500-80CB-4EC0-95B3-09073BF59B9E}" destId="{E948C2DD-7F92-40FC-8D2E-221960B58F12}" srcOrd="0" destOrd="0" presId="urn:microsoft.com/office/officeart/2005/8/layout/vList2"/>
    <dgm:cxn modelId="{2F47A5AA-6AC4-4722-99A0-D6E5DACF5666}" srcId="{6E0C2F5C-F014-4F30-AE63-74BDA6EEBD3A}" destId="{32AE98FB-0BAB-4B52-A50A-E1D57B5C50DC}" srcOrd="1" destOrd="0" parTransId="{8ED8D115-245C-4FF3-AAF3-EE4636A64009}" sibTransId="{948744D6-94E1-4836-B0E1-430DD92A0851}"/>
    <dgm:cxn modelId="{AA6F78C7-058E-475C-9891-BC7CC8DFA9E1}" type="presOf" srcId="{5FDEE515-FCF6-43BF-BCA9-CCE36FCCD86E}" destId="{C37545B9-C2EB-48BD-B143-FA6A817F97F5}" srcOrd="0" destOrd="2" presId="urn:microsoft.com/office/officeart/2005/8/layout/vList2"/>
    <dgm:cxn modelId="{09C057DE-B761-430E-83BB-E0478F137765}" type="presOf" srcId="{B54A1D75-8F04-4B9D-85C9-4A037FDE3605}" destId="{8A5856AA-25A3-4E03-80DF-7C6D8C7D876D}" srcOrd="0" destOrd="0" presId="urn:microsoft.com/office/officeart/2005/8/layout/vList2"/>
    <dgm:cxn modelId="{5227432C-2567-476E-AA6A-1912DFA08B9C}" type="presParOf" srcId="{DFD5FA52-5AD0-440D-BFA4-4F0926206879}" destId="{80837CA9-B465-4E56-8086-02AC3917E2B1}" srcOrd="0" destOrd="0" presId="urn:microsoft.com/office/officeart/2005/8/layout/vList2"/>
    <dgm:cxn modelId="{6347A089-EAE6-40E7-930C-9127CECD39C8}" type="presParOf" srcId="{DFD5FA52-5AD0-440D-BFA4-4F0926206879}" destId="{C37545B9-C2EB-48BD-B143-FA6A817F97F5}" srcOrd="1" destOrd="0" presId="urn:microsoft.com/office/officeart/2005/8/layout/vList2"/>
    <dgm:cxn modelId="{C0390FF6-7089-42A8-9574-2E6E2FF20058}" type="presParOf" srcId="{DFD5FA52-5AD0-440D-BFA4-4F0926206879}" destId="{8A5856AA-25A3-4E03-80DF-7C6D8C7D876D}" srcOrd="2" destOrd="0" presId="urn:microsoft.com/office/officeart/2005/8/layout/vList2"/>
    <dgm:cxn modelId="{08ADAEFB-F0C5-405C-8875-B838D540CD1E}" type="presParOf" srcId="{DFD5FA52-5AD0-440D-BFA4-4F0926206879}" destId="{E948C2DD-7F92-40FC-8D2E-221960B58F1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78092-FCA4-4513-BA92-91484F5448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CEA40C-EB12-4AE5-AC67-DC50135F8793}">
      <dgm:prSet/>
      <dgm:spPr/>
      <dgm:t>
        <a:bodyPr/>
        <a:lstStyle/>
        <a:p>
          <a:pPr rtl="0"/>
          <a:r>
            <a:rPr lang="en-US"/>
            <a:t>Director</a:t>
          </a:r>
          <a:r>
            <a:rPr lang="en-US">
              <a:latin typeface="Century Gothic" panose="020B0502020202020204"/>
            </a:rPr>
            <a:t> </a:t>
          </a:r>
          <a:endParaRPr lang="en-US"/>
        </a:p>
      </dgm:t>
    </dgm:pt>
    <dgm:pt modelId="{657BFB4F-507B-4130-8C8F-BF3E787A1BE1}" type="parTrans" cxnId="{382F5AEC-E00D-49BD-AE11-887BCF8935C4}">
      <dgm:prSet/>
      <dgm:spPr/>
      <dgm:t>
        <a:bodyPr/>
        <a:lstStyle/>
        <a:p>
          <a:endParaRPr lang="en-US"/>
        </a:p>
      </dgm:t>
    </dgm:pt>
    <dgm:pt modelId="{2960E133-AFCC-4208-85A9-6283CD64CC71}" type="sibTrans" cxnId="{382F5AEC-E00D-49BD-AE11-887BCF8935C4}">
      <dgm:prSet/>
      <dgm:spPr/>
      <dgm:t>
        <a:bodyPr/>
        <a:lstStyle/>
        <a:p>
          <a:endParaRPr lang="en-US"/>
        </a:p>
      </dgm:t>
    </dgm:pt>
    <dgm:pt modelId="{F48F7FE3-648B-4DB5-B47B-2F9158B659B4}">
      <dgm:prSet/>
      <dgm:spPr/>
      <dgm:t>
        <a:bodyPr/>
        <a:lstStyle/>
        <a:p>
          <a:pPr rtl="0"/>
          <a:r>
            <a:rPr lang="en-US">
              <a:latin typeface="Century Gothic" panose="020B0502020202020204"/>
            </a:rPr>
            <a:t>School </a:t>
          </a:r>
          <a:r>
            <a:rPr lang="en-US"/>
            <a:t>counselor</a:t>
          </a:r>
        </a:p>
      </dgm:t>
    </dgm:pt>
    <dgm:pt modelId="{60657895-B5F2-48DC-A3E4-95991924E489}" type="parTrans" cxnId="{D2AF0BDB-9EA6-4882-9C1D-40429C8C61FE}">
      <dgm:prSet/>
      <dgm:spPr/>
      <dgm:t>
        <a:bodyPr/>
        <a:lstStyle/>
        <a:p>
          <a:endParaRPr lang="en-US"/>
        </a:p>
      </dgm:t>
    </dgm:pt>
    <dgm:pt modelId="{D8B61246-EB8A-441F-8F59-3499ECE4E7F0}" type="sibTrans" cxnId="{D2AF0BDB-9EA6-4882-9C1D-40429C8C61FE}">
      <dgm:prSet/>
      <dgm:spPr/>
      <dgm:t>
        <a:bodyPr/>
        <a:lstStyle/>
        <a:p>
          <a:endParaRPr lang="en-US"/>
        </a:p>
      </dgm:t>
    </dgm:pt>
    <dgm:pt modelId="{CB6FEB35-B2F6-4FE2-AB82-D00C7BD1BD23}">
      <dgm:prSet/>
      <dgm:spPr/>
      <dgm:t>
        <a:bodyPr/>
        <a:lstStyle/>
        <a:p>
          <a:r>
            <a:rPr lang="en-US" dirty="0"/>
            <a:t>4 full time teachers – one for each core subject – 2 teachers would serve as lead teachers at sites</a:t>
          </a:r>
        </a:p>
      </dgm:t>
    </dgm:pt>
    <dgm:pt modelId="{013CD2CF-F86F-47F7-BC0A-A921BE41E398}" type="parTrans" cxnId="{4FE2A0DE-D82A-4E53-8049-10C0CC465B26}">
      <dgm:prSet/>
      <dgm:spPr/>
      <dgm:t>
        <a:bodyPr/>
        <a:lstStyle/>
        <a:p>
          <a:endParaRPr lang="en-US"/>
        </a:p>
      </dgm:t>
    </dgm:pt>
    <dgm:pt modelId="{39DEC9B9-D501-4729-968E-0AC66D7D0848}" type="sibTrans" cxnId="{4FE2A0DE-D82A-4E53-8049-10C0CC465B26}">
      <dgm:prSet/>
      <dgm:spPr/>
      <dgm:t>
        <a:bodyPr/>
        <a:lstStyle/>
        <a:p>
          <a:endParaRPr lang="en-US"/>
        </a:p>
      </dgm:t>
    </dgm:pt>
    <dgm:pt modelId="{C4D33970-AF93-4165-90B1-D111AC5555EE}">
      <dgm:prSet/>
      <dgm:spPr/>
      <dgm:t>
        <a:bodyPr/>
        <a:lstStyle/>
        <a:p>
          <a:r>
            <a:rPr lang="en-US"/>
            <a:t>Extra duty pay for additional teachers</a:t>
          </a:r>
        </a:p>
      </dgm:t>
    </dgm:pt>
    <dgm:pt modelId="{CD8709C4-D19D-44B0-9E31-FAE8F718DCBD}" type="parTrans" cxnId="{01FC8B73-6618-4C96-8D16-5496A32E6AA6}">
      <dgm:prSet/>
      <dgm:spPr/>
      <dgm:t>
        <a:bodyPr/>
        <a:lstStyle/>
        <a:p>
          <a:endParaRPr lang="en-US"/>
        </a:p>
      </dgm:t>
    </dgm:pt>
    <dgm:pt modelId="{71DD4930-FD49-48D8-84C2-1726748E5326}" type="sibTrans" cxnId="{01FC8B73-6618-4C96-8D16-5496A32E6AA6}">
      <dgm:prSet/>
      <dgm:spPr/>
      <dgm:t>
        <a:bodyPr/>
        <a:lstStyle/>
        <a:p>
          <a:endParaRPr lang="en-US"/>
        </a:p>
      </dgm:t>
    </dgm:pt>
    <dgm:pt modelId="{4EB25DD3-117C-42D6-9BCF-578686EB91FB}">
      <dgm:prSet/>
      <dgm:spPr/>
      <dgm:t>
        <a:bodyPr/>
        <a:lstStyle/>
        <a:p>
          <a:r>
            <a:rPr lang="en-US"/>
            <a:t>Need to split with another program: bookkeeper, admin assistant</a:t>
          </a:r>
        </a:p>
      </dgm:t>
    </dgm:pt>
    <dgm:pt modelId="{F551327B-CC28-4C3F-BF66-605D5CFE2AA6}" type="parTrans" cxnId="{989AF0E4-FCC0-4E1E-8CB8-D8F63A21443C}">
      <dgm:prSet/>
      <dgm:spPr/>
      <dgm:t>
        <a:bodyPr/>
        <a:lstStyle/>
        <a:p>
          <a:endParaRPr lang="en-US"/>
        </a:p>
      </dgm:t>
    </dgm:pt>
    <dgm:pt modelId="{C0092074-021D-41ED-9B6C-0D9CD2667413}" type="sibTrans" cxnId="{989AF0E4-FCC0-4E1E-8CB8-D8F63A21443C}">
      <dgm:prSet/>
      <dgm:spPr/>
      <dgm:t>
        <a:bodyPr/>
        <a:lstStyle/>
        <a:p>
          <a:endParaRPr lang="en-US"/>
        </a:p>
      </dgm:t>
    </dgm:pt>
    <dgm:pt modelId="{2573397C-0C65-44A9-8FB0-891F3D112B5F}">
      <dgm:prSet/>
      <dgm:spPr/>
      <dgm:t>
        <a:bodyPr/>
        <a:lstStyle/>
        <a:p>
          <a:r>
            <a:rPr lang="en-US"/>
            <a:t>Location: one central site, up to two remote sites on school and district needs</a:t>
          </a:r>
        </a:p>
      </dgm:t>
    </dgm:pt>
    <dgm:pt modelId="{F519BCEF-F132-4A73-8392-87FC097BA582}" type="parTrans" cxnId="{E88DE449-628E-46F2-89C5-3750D42AB0D7}">
      <dgm:prSet/>
      <dgm:spPr/>
      <dgm:t>
        <a:bodyPr/>
        <a:lstStyle/>
        <a:p>
          <a:endParaRPr lang="en-US"/>
        </a:p>
      </dgm:t>
    </dgm:pt>
    <dgm:pt modelId="{E136AF6E-EA7C-4504-A11C-EFFB7DD9230D}" type="sibTrans" cxnId="{E88DE449-628E-46F2-89C5-3750D42AB0D7}">
      <dgm:prSet/>
      <dgm:spPr/>
      <dgm:t>
        <a:bodyPr/>
        <a:lstStyle/>
        <a:p>
          <a:endParaRPr lang="en-US"/>
        </a:p>
      </dgm:t>
    </dgm:pt>
    <dgm:pt modelId="{D03B7078-D9B3-4B82-B649-9FD3986A749A}" type="pres">
      <dgm:prSet presAssocID="{64D78092-FCA4-4513-BA92-91484F5448EE}" presName="linear" presStyleCnt="0">
        <dgm:presLayoutVars>
          <dgm:animLvl val="lvl"/>
          <dgm:resizeHandles val="exact"/>
        </dgm:presLayoutVars>
      </dgm:prSet>
      <dgm:spPr/>
    </dgm:pt>
    <dgm:pt modelId="{C0B12E84-6347-4FED-A8C6-FD83BF21D7A9}" type="pres">
      <dgm:prSet presAssocID="{CACEA40C-EB12-4AE5-AC67-DC50135F8793}" presName="parentText" presStyleLbl="node1" presStyleIdx="0" presStyleCnt="6">
        <dgm:presLayoutVars>
          <dgm:chMax val="0"/>
          <dgm:bulletEnabled val="1"/>
        </dgm:presLayoutVars>
      </dgm:prSet>
      <dgm:spPr/>
    </dgm:pt>
    <dgm:pt modelId="{0C7B97F8-78BC-423E-B29D-96E9FDB0042E}" type="pres">
      <dgm:prSet presAssocID="{2960E133-AFCC-4208-85A9-6283CD64CC71}" presName="spacer" presStyleCnt="0"/>
      <dgm:spPr/>
    </dgm:pt>
    <dgm:pt modelId="{F2C74087-6F70-4DDC-ABA4-601FD0729256}" type="pres">
      <dgm:prSet presAssocID="{F48F7FE3-648B-4DB5-B47B-2F9158B659B4}" presName="parentText" presStyleLbl="node1" presStyleIdx="1" presStyleCnt="6">
        <dgm:presLayoutVars>
          <dgm:chMax val="0"/>
          <dgm:bulletEnabled val="1"/>
        </dgm:presLayoutVars>
      </dgm:prSet>
      <dgm:spPr/>
    </dgm:pt>
    <dgm:pt modelId="{991723F6-AD89-453B-9B5A-E57024B0E0CC}" type="pres">
      <dgm:prSet presAssocID="{D8B61246-EB8A-441F-8F59-3499ECE4E7F0}" presName="spacer" presStyleCnt="0"/>
      <dgm:spPr/>
    </dgm:pt>
    <dgm:pt modelId="{990C9DEF-1DBA-488C-9A27-DCA609241D5A}" type="pres">
      <dgm:prSet presAssocID="{CB6FEB35-B2F6-4FE2-AB82-D00C7BD1BD23}" presName="parentText" presStyleLbl="node1" presStyleIdx="2" presStyleCnt="6">
        <dgm:presLayoutVars>
          <dgm:chMax val="0"/>
          <dgm:bulletEnabled val="1"/>
        </dgm:presLayoutVars>
      </dgm:prSet>
      <dgm:spPr/>
    </dgm:pt>
    <dgm:pt modelId="{7904AD9C-D979-440B-822E-388FA5A7F9AC}" type="pres">
      <dgm:prSet presAssocID="{39DEC9B9-D501-4729-968E-0AC66D7D0848}" presName="spacer" presStyleCnt="0"/>
      <dgm:spPr/>
    </dgm:pt>
    <dgm:pt modelId="{92F82E81-8A23-4828-AE55-39F78D5C5838}" type="pres">
      <dgm:prSet presAssocID="{C4D33970-AF93-4165-90B1-D111AC5555EE}" presName="parentText" presStyleLbl="node1" presStyleIdx="3" presStyleCnt="6">
        <dgm:presLayoutVars>
          <dgm:chMax val="0"/>
          <dgm:bulletEnabled val="1"/>
        </dgm:presLayoutVars>
      </dgm:prSet>
      <dgm:spPr/>
    </dgm:pt>
    <dgm:pt modelId="{32CF3046-FEB0-4A0E-91AD-26855C365425}" type="pres">
      <dgm:prSet presAssocID="{71DD4930-FD49-48D8-84C2-1726748E5326}" presName="spacer" presStyleCnt="0"/>
      <dgm:spPr/>
    </dgm:pt>
    <dgm:pt modelId="{3F6F9170-75C6-47CB-A34F-689A4D24DC5C}" type="pres">
      <dgm:prSet presAssocID="{4EB25DD3-117C-42D6-9BCF-578686EB91FB}" presName="parentText" presStyleLbl="node1" presStyleIdx="4" presStyleCnt="6">
        <dgm:presLayoutVars>
          <dgm:chMax val="0"/>
          <dgm:bulletEnabled val="1"/>
        </dgm:presLayoutVars>
      </dgm:prSet>
      <dgm:spPr/>
    </dgm:pt>
    <dgm:pt modelId="{3EB43BFD-8A0C-4413-9ECB-E9A37462EF42}" type="pres">
      <dgm:prSet presAssocID="{C0092074-021D-41ED-9B6C-0D9CD2667413}" presName="spacer" presStyleCnt="0"/>
      <dgm:spPr/>
    </dgm:pt>
    <dgm:pt modelId="{EF54FA75-3F1A-49AB-9A48-721E02976D35}" type="pres">
      <dgm:prSet presAssocID="{2573397C-0C65-44A9-8FB0-891F3D112B5F}" presName="parentText" presStyleLbl="node1" presStyleIdx="5" presStyleCnt="6">
        <dgm:presLayoutVars>
          <dgm:chMax val="0"/>
          <dgm:bulletEnabled val="1"/>
        </dgm:presLayoutVars>
      </dgm:prSet>
      <dgm:spPr/>
    </dgm:pt>
  </dgm:ptLst>
  <dgm:cxnLst>
    <dgm:cxn modelId="{8935AB28-3CAB-470A-91CC-31695F3CDF22}" type="presOf" srcId="{64D78092-FCA4-4513-BA92-91484F5448EE}" destId="{D03B7078-D9B3-4B82-B649-9FD3986A749A}" srcOrd="0" destOrd="0" presId="urn:microsoft.com/office/officeart/2005/8/layout/vList2"/>
    <dgm:cxn modelId="{53D3C566-67DB-4FF8-ABFE-64218E026CD3}" type="presOf" srcId="{C4D33970-AF93-4165-90B1-D111AC5555EE}" destId="{92F82E81-8A23-4828-AE55-39F78D5C5838}" srcOrd="0" destOrd="0" presId="urn:microsoft.com/office/officeart/2005/8/layout/vList2"/>
    <dgm:cxn modelId="{E88DE449-628E-46F2-89C5-3750D42AB0D7}" srcId="{64D78092-FCA4-4513-BA92-91484F5448EE}" destId="{2573397C-0C65-44A9-8FB0-891F3D112B5F}" srcOrd="5" destOrd="0" parTransId="{F519BCEF-F132-4A73-8392-87FC097BA582}" sibTransId="{E136AF6E-EA7C-4504-A11C-EFFB7DD9230D}"/>
    <dgm:cxn modelId="{01FC8B73-6618-4C96-8D16-5496A32E6AA6}" srcId="{64D78092-FCA4-4513-BA92-91484F5448EE}" destId="{C4D33970-AF93-4165-90B1-D111AC5555EE}" srcOrd="3" destOrd="0" parTransId="{CD8709C4-D19D-44B0-9E31-FAE8F718DCBD}" sibTransId="{71DD4930-FD49-48D8-84C2-1726748E5326}"/>
    <dgm:cxn modelId="{E2B62190-72FA-4DB2-90E2-AFFFA7423FB6}" type="presOf" srcId="{CACEA40C-EB12-4AE5-AC67-DC50135F8793}" destId="{C0B12E84-6347-4FED-A8C6-FD83BF21D7A9}" srcOrd="0" destOrd="0" presId="urn:microsoft.com/office/officeart/2005/8/layout/vList2"/>
    <dgm:cxn modelId="{4A8903B7-067F-48CE-86EC-51FE4EAFE187}" type="presOf" srcId="{F48F7FE3-648B-4DB5-B47B-2F9158B659B4}" destId="{F2C74087-6F70-4DDC-ABA4-601FD0729256}" srcOrd="0" destOrd="0" presId="urn:microsoft.com/office/officeart/2005/8/layout/vList2"/>
    <dgm:cxn modelId="{8F7A1AD5-740F-4556-9237-87F9D64747F0}" type="presOf" srcId="{CB6FEB35-B2F6-4FE2-AB82-D00C7BD1BD23}" destId="{990C9DEF-1DBA-488C-9A27-DCA609241D5A}" srcOrd="0" destOrd="0" presId="urn:microsoft.com/office/officeart/2005/8/layout/vList2"/>
    <dgm:cxn modelId="{D2AF0BDB-9EA6-4882-9C1D-40429C8C61FE}" srcId="{64D78092-FCA4-4513-BA92-91484F5448EE}" destId="{F48F7FE3-648B-4DB5-B47B-2F9158B659B4}" srcOrd="1" destOrd="0" parTransId="{60657895-B5F2-48DC-A3E4-95991924E489}" sibTransId="{D8B61246-EB8A-441F-8F59-3499ECE4E7F0}"/>
    <dgm:cxn modelId="{53F01CDC-2C23-4095-9EA2-7B5E16EFC9B5}" type="presOf" srcId="{4EB25DD3-117C-42D6-9BCF-578686EB91FB}" destId="{3F6F9170-75C6-47CB-A34F-689A4D24DC5C}" srcOrd="0" destOrd="0" presId="urn:microsoft.com/office/officeart/2005/8/layout/vList2"/>
    <dgm:cxn modelId="{4FE2A0DE-D82A-4E53-8049-10C0CC465B26}" srcId="{64D78092-FCA4-4513-BA92-91484F5448EE}" destId="{CB6FEB35-B2F6-4FE2-AB82-D00C7BD1BD23}" srcOrd="2" destOrd="0" parTransId="{013CD2CF-F86F-47F7-BC0A-A921BE41E398}" sibTransId="{39DEC9B9-D501-4729-968E-0AC66D7D0848}"/>
    <dgm:cxn modelId="{989AF0E4-FCC0-4E1E-8CB8-D8F63A21443C}" srcId="{64D78092-FCA4-4513-BA92-91484F5448EE}" destId="{4EB25DD3-117C-42D6-9BCF-578686EB91FB}" srcOrd="4" destOrd="0" parTransId="{F551327B-CC28-4C3F-BF66-605D5CFE2AA6}" sibTransId="{C0092074-021D-41ED-9B6C-0D9CD2667413}"/>
    <dgm:cxn modelId="{382F5AEC-E00D-49BD-AE11-887BCF8935C4}" srcId="{64D78092-FCA4-4513-BA92-91484F5448EE}" destId="{CACEA40C-EB12-4AE5-AC67-DC50135F8793}" srcOrd="0" destOrd="0" parTransId="{657BFB4F-507B-4130-8C8F-BF3E787A1BE1}" sibTransId="{2960E133-AFCC-4208-85A9-6283CD64CC71}"/>
    <dgm:cxn modelId="{1553B6F1-F6E5-4621-9268-49F2C6193F8B}" type="presOf" srcId="{2573397C-0C65-44A9-8FB0-891F3D112B5F}" destId="{EF54FA75-3F1A-49AB-9A48-721E02976D35}" srcOrd="0" destOrd="0" presId="urn:microsoft.com/office/officeart/2005/8/layout/vList2"/>
    <dgm:cxn modelId="{97A7625F-FD8C-48E4-9B32-393D1067ED67}" type="presParOf" srcId="{D03B7078-D9B3-4B82-B649-9FD3986A749A}" destId="{C0B12E84-6347-4FED-A8C6-FD83BF21D7A9}" srcOrd="0" destOrd="0" presId="urn:microsoft.com/office/officeart/2005/8/layout/vList2"/>
    <dgm:cxn modelId="{637C5E8A-197F-447C-A5D5-673E5EF6361C}" type="presParOf" srcId="{D03B7078-D9B3-4B82-B649-9FD3986A749A}" destId="{0C7B97F8-78BC-423E-B29D-96E9FDB0042E}" srcOrd="1" destOrd="0" presId="urn:microsoft.com/office/officeart/2005/8/layout/vList2"/>
    <dgm:cxn modelId="{4FC68D57-A951-409D-BA7D-85E329B6132F}" type="presParOf" srcId="{D03B7078-D9B3-4B82-B649-9FD3986A749A}" destId="{F2C74087-6F70-4DDC-ABA4-601FD0729256}" srcOrd="2" destOrd="0" presId="urn:microsoft.com/office/officeart/2005/8/layout/vList2"/>
    <dgm:cxn modelId="{D4E5EBDF-9BB6-439C-AC4E-472AE5BB0BAA}" type="presParOf" srcId="{D03B7078-D9B3-4B82-B649-9FD3986A749A}" destId="{991723F6-AD89-453B-9B5A-E57024B0E0CC}" srcOrd="3" destOrd="0" presId="urn:microsoft.com/office/officeart/2005/8/layout/vList2"/>
    <dgm:cxn modelId="{1553011E-281A-4A14-ACC0-F83B26860CC6}" type="presParOf" srcId="{D03B7078-D9B3-4B82-B649-9FD3986A749A}" destId="{990C9DEF-1DBA-488C-9A27-DCA609241D5A}" srcOrd="4" destOrd="0" presId="urn:microsoft.com/office/officeart/2005/8/layout/vList2"/>
    <dgm:cxn modelId="{C3F596C8-7D59-491C-8F66-0EFC4BCF378E}" type="presParOf" srcId="{D03B7078-D9B3-4B82-B649-9FD3986A749A}" destId="{7904AD9C-D979-440B-822E-388FA5A7F9AC}" srcOrd="5" destOrd="0" presId="urn:microsoft.com/office/officeart/2005/8/layout/vList2"/>
    <dgm:cxn modelId="{C191677E-D955-452B-A04E-813E83A19DF5}" type="presParOf" srcId="{D03B7078-D9B3-4B82-B649-9FD3986A749A}" destId="{92F82E81-8A23-4828-AE55-39F78D5C5838}" srcOrd="6" destOrd="0" presId="urn:microsoft.com/office/officeart/2005/8/layout/vList2"/>
    <dgm:cxn modelId="{30CEFE6B-8126-481D-B631-F0A7383EE13E}" type="presParOf" srcId="{D03B7078-D9B3-4B82-B649-9FD3986A749A}" destId="{32CF3046-FEB0-4A0E-91AD-26855C365425}" srcOrd="7" destOrd="0" presId="urn:microsoft.com/office/officeart/2005/8/layout/vList2"/>
    <dgm:cxn modelId="{2B05E207-B46A-44E7-B0BB-64CAC75510E6}" type="presParOf" srcId="{D03B7078-D9B3-4B82-B649-9FD3986A749A}" destId="{3F6F9170-75C6-47CB-A34F-689A4D24DC5C}" srcOrd="8" destOrd="0" presId="urn:microsoft.com/office/officeart/2005/8/layout/vList2"/>
    <dgm:cxn modelId="{8EC6999B-7CBA-4569-A6C3-96D2AE717601}" type="presParOf" srcId="{D03B7078-D9B3-4B82-B649-9FD3986A749A}" destId="{3EB43BFD-8A0C-4413-9ECB-E9A37462EF42}" srcOrd="9" destOrd="0" presId="urn:microsoft.com/office/officeart/2005/8/layout/vList2"/>
    <dgm:cxn modelId="{43E4A1FD-3AF5-463A-9EEC-22C42984F9C1}" type="presParOf" srcId="{D03B7078-D9B3-4B82-B649-9FD3986A749A}" destId="{EF54FA75-3F1A-49AB-9A48-721E02976D3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63553-F98D-4DE7-B757-50CCDB5E228C}">
      <dsp:nvSpPr>
        <dsp:cNvPr id="0" name=""/>
        <dsp:cNvSpPr/>
      </dsp:nvSpPr>
      <dsp:spPr>
        <a:xfrm>
          <a:off x="46" y="155241"/>
          <a:ext cx="4497798" cy="80640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0" kern="1200" dirty="0"/>
            <a:t>Level One support </a:t>
          </a:r>
          <a:endParaRPr lang="en-US" sz="2800" kern="1200" dirty="0"/>
        </a:p>
      </dsp:txBody>
      <dsp:txXfrm>
        <a:off x="46" y="155241"/>
        <a:ext cx="4497798" cy="806400"/>
      </dsp:txXfrm>
    </dsp:sp>
    <dsp:sp modelId="{EBF73DB6-3F87-4C00-90A9-1312798E0222}">
      <dsp:nvSpPr>
        <dsp:cNvPr id="0" name=""/>
        <dsp:cNvSpPr/>
      </dsp:nvSpPr>
      <dsp:spPr>
        <a:xfrm>
          <a:off x="46" y="961641"/>
          <a:ext cx="4497798" cy="230580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a:t>Students earn 1-4 credit(s) to get back on track while still enrolled in school full time</a:t>
          </a:r>
          <a:r>
            <a:rPr lang="en-US" sz="2800" kern="1200" dirty="0">
              <a:latin typeface="Century Gothic" panose="020B0502020202020204"/>
            </a:rPr>
            <a:t>.</a:t>
          </a:r>
          <a:endParaRPr lang="en-US" sz="2800" kern="1200" dirty="0"/>
        </a:p>
      </dsp:txBody>
      <dsp:txXfrm>
        <a:off x="46" y="961641"/>
        <a:ext cx="4497798" cy="2305800"/>
      </dsp:txXfrm>
    </dsp:sp>
    <dsp:sp modelId="{20F4576F-3722-4D95-8E74-FD2C51D6F9CF}">
      <dsp:nvSpPr>
        <dsp:cNvPr id="0" name=""/>
        <dsp:cNvSpPr/>
      </dsp:nvSpPr>
      <dsp:spPr>
        <a:xfrm>
          <a:off x="5127537" y="155241"/>
          <a:ext cx="4497798" cy="806400"/>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0" kern="1200" dirty="0"/>
            <a:t>Level Two support</a:t>
          </a:r>
          <a:endParaRPr lang="en-US" sz="2800" kern="1200" dirty="0"/>
        </a:p>
      </dsp:txBody>
      <dsp:txXfrm>
        <a:off x="5127537" y="155241"/>
        <a:ext cx="4497798" cy="806400"/>
      </dsp:txXfrm>
    </dsp:sp>
    <dsp:sp modelId="{2D113EF3-AD37-4294-B3CC-B7F4D0F4DFB3}">
      <dsp:nvSpPr>
        <dsp:cNvPr id="0" name=""/>
        <dsp:cNvSpPr/>
      </dsp:nvSpPr>
      <dsp:spPr>
        <a:xfrm>
          <a:off x="5127537" y="961641"/>
          <a:ext cx="4497798" cy="2305800"/>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a:t>Students attend Summit full-time to earn 8 or more credits to enable the student to graduate on time.</a:t>
          </a:r>
          <a:endParaRPr lang="en-US" sz="2800" kern="1200" dirty="0"/>
        </a:p>
      </dsp:txBody>
      <dsp:txXfrm>
        <a:off x="5127537" y="961641"/>
        <a:ext cx="4497798" cy="2305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5C823-E36A-4F7E-8B13-0D89EFA9458B}">
      <dsp:nvSpPr>
        <dsp:cNvPr id="0" name=""/>
        <dsp:cNvSpPr/>
      </dsp:nvSpPr>
      <dsp:spPr>
        <a:xfrm>
          <a:off x="0" y="71776"/>
          <a:ext cx="6391275" cy="165496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Level One – 577 students </a:t>
          </a:r>
        </a:p>
      </dsp:txBody>
      <dsp:txXfrm>
        <a:off x="80789" y="152565"/>
        <a:ext cx="6229697" cy="1493386"/>
      </dsp:txXfrm>
    </dsp:sp>
    <dsp:sp modelId="{C439E75B-46A9-4F8A-8C3F-E7431EB2CF88}">
      <dsp:nvSpPr>
        <dsp:cNvPr id="0" name=""/>
        <dsp:cNvSpPr/>
      </dsp:nvSpPr>
      <dsp:spPr>
        <a:xfrm>
          <a:off x="0" y="1795861"/>
          <a:ext cx="6391275" cy="1654964"/>
        </a:xfrm>
        <a:prstGeom prst="roundRect">
          <a:avLst/>
        </a:prstGeom>
        <a:solidFill>
          <a:schemeClr val="accent2">
            <a:hueOff val="56720"/>
            <a:satOff val="6519"/>
            <a:lumOff val="-51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Level Two – </a:t>
          </a:r>
          <a:r>
            <a:rPr lang="en-US" sz="2400" kern="1200">
              <a:latin typeface="Century Gothic" panose="020B0502020202020204"/>
            </a:rPr>
            <a:t>163</a:t>
          </a:r>
          <a:r>
            <a:rPr lang="en-US" sz="2400" kern="1200"/>
            <a:t> students</a:t>
          </a:r>
        </a:p>
      </dsp:txBody>
      <dsp:txXfrm>
        <a:off x="80789" y="1876650"/>
        <a:ext cx="6229697" cy="1493386"/>
      </dsp:txXfrm>
    </dsp:sp>
    <dsp:sp modelId="{33A7664C-2353-4354-997C-2F67A6D9D54E}">
      <dsp:nvSpPr>
        <dsp:cNvPr id="0" name=""/>
        <dsp:cNvSpPr/>
      </dsp:nvSpPr>
      <dsp:spPr>
        <a:xfrm>
          <a:off x="0" y="3519945"/>
          <a:ext cx="6391275" cy="1654964"/>
        </a:xfrm>
        <a:prstGeom prst="roundRect">
          <a:avLst/>
        </a:prstGeom>
        <a:solidFill>
          <a:schemeClr val="accent2">
            <a:hueOff val="113439"/>
            <a:satOff val="13039"/>
            <a:lumOff val="-10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Overall – </a:t>
          </a:r>
          <a:r>
            <a:rPr lang="en-US" sz="2400" kern="1200">
              <a:latin typeface="Century Gothic" panose="020B0502020202020204"/>
            </a:rPr>
            <a:t>740</a:t>
          </a:r>
          <a:r>
            <a:rPr lang="en-US" sz="2400" kern="1200"/>
            <a:t> data </a:t>
          </a:r>
          <a:r>
            <a:rPr lang="en-US" sz="2400" kern="1200">
              <a:latin typeface="Century Gothic" panose="020B0502020202020204"/>
            </a:rPr>
            <a:t>identified</a:t>
          </a:r>
          <a:r>
            <a:rPr lang="en-US" sz="2400" kern="1200"/>
            <a:t> students (more students could be potentially identified through counselors who are having life hardships)</a:t>
          </a:r>
        </a:p>
      </dsp:txBody>
      <dsp:txXfrm>
        <a:off x="80789" y="3600734"/>
        <a:ext cx="6229697" cy="1493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37CA9-B465-4E56-8086-02AC3917E2B1}">
      <dsp:nvSpPr>
        <dsp:cNvPr id="0" name=""/>
        <dsp:cNvSpPr/>
      </dsp:nvSpPr>
      <dsp:spPr>
        <a:xfrm>
          <a:off x="0" y="328793"/>
          <a:ext cx="6391275" cy="10939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Provides schools a program that can assist them with getting students back on track quickly</a:t>
          </a:r>
        </a:p>
      </dsp:txBody>
      <dsp:txXfrm>
        <a:off x="53402" y="382195"/>
        <a:ext cx="6284471" cy="987146"/>
      </dsp:txXfrm>
    </dsp:sp>
    <dsp:sp modelId="{C37545B9-C2EB-48BD-B143-FA6A817F97F5}">
      <dsp:nvSpPr>
        <dsp:cNvPr id="0" name=""/>
        <dsp:cNvSpPr/>
      </dsp:nvSpPr>
      <dsp:spPr>
        <a:xfrm>
          <a:off x="0" y="1422743"/>
          <a:ext cx="6391275"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End of 1st year – 6 total credits (1 Eng / 1 Math)  - </a:t>
          </a:r>
          <a:r>
            <a:rPr lang="en-US" sz="1600" kern="1200">
              <a:solidFill>
                <a:srgbClr val="FF0000"/>
              </a:solidFill>
            </a:rPr>
            <a:t>70 10th graders would be considered off track – Summit Level One</a:t>
          </a:r>
        </a:p>
        <a:p>
          <a:pPr marL="171450" lvl="1" indent="-171450" algn="l" defTabSz="711200">
            <a:lnSpc>
              <a:spcPct val="90000"/>
            </a:lnSpc>
            <a:spcBef>
              <a:spcPct val="0"/>
            </a:spcBef>
            <a:spcAft>
              <a:spcPct val="20000"/>
            </a:spcAft>
            <a:buChar char="•"/>
          </a:pPr>
          <a:r>
            <a:rPr lang="en-US" sz="1600" kern="1200"/>
            <a:t>End of 2nd year – 12 total credits (2 Eng / 2 Math)  </a:t>
          </a:r>
          <a:r>
            <a:rPr lang="en-US" sz="1600" kern="1200">
              <a:solidFill>
                <a:srgbClr val="FF0000"/>
              </a:solidFill>
            </a:rPr>
            <a:t>75 11th graders would be considered off track – Summit Level One</a:t>
          </a:r>
        </a:p>
        <a:p>
          <a:pPr marL="171450" lvl="1" indent="-171450" algn="l" defTabSz="711200">
            <a:lnSpc>
              <a:spcPct val="90000"/>
            </a:lnSpc>
            <a:spcBef>
              <a:spcPct val="0"/>
            </a:spcBef>
            <a:spcAft>
              <a:spcPct val="20000"/>
            </a:spcAft>
            <a:buChar char="•"/>
          </a:pPr>
          <a:r>
            <a:rPr lang="en-US" sz="1600" kern="1200"/>
            <a:t>End of 3rd year –</a:t>
          </a:r>
          <a:r>
            <a:rPr lang="en-US" sz="1600" kern="1200">
              <a:solidFill>
                <a:srgbClr val="FF0000"/>
              </a:solidFill>
            </a:rPr>
            <a:t> 18 total credits (3 Eng / 3 Math) - Summit Level One</a:t>
          </a:r>
        </a:p>
      </dsp:txBody>
      <dsp:txXfrm>
        <a:off x="0" y="1422743"/>
        <a:ext cx="6391275" cy="1904400"/>
      </dsp:txXfrm>
    </dsp:sp>
    <dsp:sp modelId="{8A5856AA-25A3-4E03-80DF-7C6D8C7D876D}">
      <dsp:nvSpPr>
        <dsp:cNvPr id="0" name=""/>
        <dsp:cNvSpPr/>
      </dsp:nvSpPr>
      <dsp:spPr>
        <a:xfrm>
          <a:off x="0" y="3327143"/>
          <a:ext cx="6391275" cy="1093950"/>
        </a:xfrm>
        <a:prstGeom prst="roundRect">
          <a:avLst/>
        </a:prstGeom>
        <a:solidFill>
          <a:schemeClr val="accent2">
            <a:hueOff val="113439"/>
            <a:satOff val="13039"/>
            <a:lumOff val="-10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Starting the 23-24 school year, the program would have one year to get in place prior to the first cohort of students who would be scored.</a:t>
          </a:r>
        </a:p>
      </dsp:txBody>
      <dsp:txXfrm>
        <a:off x="53402" y="3380545"/>
        <a:ext cx="6284471" cy="987146"/>
      </dsp:txXfrm>
    </dsp:sp>
    <dsp:sp modelId="{E948C2DD-7F92-40FC-8D2E-221960B58F12}">
      <dsp:nvSpPr>
        <dsp:cNvPr id="0" name=""/>
        <dsp:cNvSpPr/>
      </dsp:nvSpPr>
      <dsp:spPr>
        <a:xfrm>
          <a:off x="0" y="4421093"/>
          <a:ext cx="639127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SY 2023-24: </a:t>
          </a:r>
          <a:r>
            <a:rPr lang="en-US" sz="1600" kern="1200" err="1"/>
            <a:t>9GR</a:t>
          </a:r>
          <a:r>
            <a:rPr lang="en-US" sz="1600" kern="1200"/>
            <a:t>= 24 1st year On-track graduate will be reported and scored. </a:t>
          </a:r>
        </a:p>
      </dsp:txBody>
      <dsp:txXfrm>
        <a:off x="0" y="4421093"/>
        <a:ext cx="6391275" cy="49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12E84-6347-4FED-A8C6-FD83BF21D7A9}">
      <dsp:nvSpPr>
        <dsp:cNvPr id="0" name=""/>
        <dsp:cNvSpPr/>
      </dsp:nvSpPr>
      <dsp:spPr>
        <a:xfrm>
          <a:off x="0" y="95834"/>
          <a:ext cx="6391275" cy="7945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Director</a:t>
          </a:r>
          <a:r>
            <a:rPr lang="en-US" sz="2000" kern="1200">
              <a:latin typeface="Century Gothic" panose="020B0502020202020204"/>
            </a:rPr>
            <a:t> </a:t>
          </a:r>
          <a:endParaRPr lang="en-US" sz="2000" kern="1200"/>
        </a:p>
      </dsp:txBody>
      <dsp:txXfrm>
        <a:off x="38784" y="134618"/>
        <a:ext cx="6313707" cy="716935"/>
      </dsp:txXfrm>
    </dsp:sp>
    <dsp:sp modelId="{F2C74087-6F70-4DDC-ABA4-601FD0729256}">
      <dsp:nvSpPr>
        <dsp:cNvPr id="0" name=""/>
        <dsp:cNvSpPr/>
      </dsp:nvSpPr>
      <dsp:spPr>
        <a:xfrm>
          <a:off x="0" y="947937"/>
          <a:ext cx="6391275" cy="794503"/>
        </a:xfrm>
        <a:prstGeom prst="roundRect">
          <a:avLst/>
        </a:prstGeom>
        <a:solidFill>
          <a:schemeClr val="accent2">
            <a:hueOff val="22688"/>
            <a:satOff val="2608"/>
            <a:lumOff val="-2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entury Gothic" panose="020B0502020202020204"/>
            </a:rPr>
            <a:t>School </a:t>
          </a:r>
          <a:r>
            <a:rPr lang="en-US" sz="2000" kern="1200"/>
            <a:t>counselor</a:t>
          </a:r>
        </a:p>
      </dsp:txBody>
      <dsp:txXfrm>
        <a:off x="38784" y="986721"/>
        <a:ext cx="6313707" cy="716935"/>
      </dsp:txXfrm>
    </dsp:sp>
    <dsp:sp modelId="{990C9DEF-1DBA-488C-9A27-DCA609241D5A}">
      <dsp:nvSpPr>
        <dsp:cNvPr id="0" name=""/>
        <dsp:cNvSpPr/>
      </dsp:nvSpPr>
      <dsp:spPr>
        <a:xfrm>
          <a:off x="0" y="1800040"/>
          <a:ext cx="6391275" cy="794503"/>
        </a:xfrm>
        <a:prstGeom prst="roundRect">
          <a:avLst/>
        </a:prstGeom>
        <a:solidFill>
          <a:schemeClr val="accent2">
            <a:hueOff val="45376"/>
            <a:satOff val="5216"/>
            <a:lumOff val="-4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4 full time teachers – one for each core subject – 2 teachers would serve as lead teachers at sites</a:t>
          </a:r>
        </a:p>
      </dsp:txBody>
      <dsp:txXfrm>
        <a:off x="38784" y="1838824"/>
        <a:ext cx="6313707" cy="716935"/>
      </dsp:txXfrm>
    </dsp:sp>
    <dsp:sp modelId="{92F82E81-8A23-4828-AE55-39F78D5C5838}">
      <dsp:nvSpPr>
        <dsp:cNvPr id="0" name=""/>
        <dsp:cNvSpPr/>
      </dsp:nvSpPr>
      <dsp:spPr>
        <a:xfrm>
          <a:off x="0" y="2652143"/>
          <a:ext cx="6391275" cy="794503"/>
        </a:xfrm>
        <a:prstGeom prst="roundRect">
          <a:avLst/>
        </a:prstGeom>
        <a:solidFill>
          <a:schemeClr val="accent2">
            <a:hueOff val="68064"/>
            <a:satOff val="7823"/>
            <a:lumOff val="-6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Extra duty pay for additional teachers</a:t>
          </a:r>
        </a:p>
      </dsp:txBody>
      <dsp:txXfrm>
        <a:off x="38784" y="2690927"/>
        <a:ext cx="6313707" cy="716935"/>
      </dsp:txXfrm>
    </dsp:sp>
    <dsp:sp modelId="{3F6F9170-75C6-47CB-A34F-689A4D24DC5C}">
      <dsp:nvSpPr>
        <dsp:cNvPr id="0" name=""/>
        <dsp:cNvSpPr/>
      </dsp:nvSpPr>
      <dsp:spPr>
        <a:xfrm>
          <a:off x="0" y="3504246"/>
          <a:ext cx="6391275" cy="794503"/>
        </a:xfrm>
        <a:prstGeom prst="roundRect">
          <a:avLst/>
        </a:prstGeom>
        <a:solidFill>
          <a:schemeClr val="accent2">
            <a:hueOff val="90751"/>
            <a:satOff val="10431"/>
            <a:lumOff val="-8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Need to split with another program: bookkeeper, admin assistant</a:t>
          </a:r>
        </a:p>
      </dsp:txBody>
      <dsp:txXfrm>
        <a:off x="38784" y="3543030"/>
        <a:ext cx="6313707" cy="716935"/>
      </dsp:txXfrm>
    </dsp:sp>
    <dsp:sp modelId="{EF54FA75-3F1A-49AB-9A48-721E02976D35}">
      <dsp:nvSpPr>
        <dsp:cNvPr id="0" name=""/>
        <dsp:cNvSpPr/>
      </dsp:nvSpPr>
      <dsp:spPr>
        <a:xfrm>
          <a:off x="0" y="4356349"/>
          <a:ext cx="6391275" cy="794503"/>
        </a:xfrm>
        <a:prstGeom prst="roundRect">
          <a:avLst/>
        </a:prstGeom>
        <a:solidFill>
          <a:schemeClr val="accent2">
            <a:hueOff val="113439"/>
            <a:satOff val="13039"/>
            <a:lumOff val="-10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Location: one central site, up to two remote sites on school and district needs</a:t>
          </a:r>
        </a:p>
      </dsp:txBody>
      <dsp:txXfrm>
        <a:off x="38784" y="4395133"/>
        <a:ext cx="6313707"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39465" y="0"/>
            <a:ext cx="3013763" cy="467072"/>
          </a:xfrm>
          <a:prstGeom prst="rect">
            <a:avLst/>
          </a:prstGeom>
        </p:spPr>
        <p:txBody>
          <a:bodyPr vert="horz" lIns="93251" tIns="46625" rIns="93251" bIns="46625" rtlCol="0"/>
          <a:lstStyle>
            <a:lvl1pPr algn="r">
              <a:defRPr sz="1200"/>
            </a:lvl1pPr>
          </a:lstStyle>
          <a:p>
            <a:fld id="{C7770A60-4AB9-4A23-B3B4-A49C01D00142}" type="datetimeFigureOut">
              <a:rPr lang="en-US" smtClean="0"/>
              <a:t>3/23/2023</a:t>
            </a:fld>
            <a:endParaRPr lang="en-US"/>
          </a:p>
        </p:txBody>
      </p:sp>
      <p:sp>
        <p:nvSpPr>
          <p:cNvPr id="4" name="Footer Placeholder 3"/>
          <p:cNvSpPr>
            <a:spLocks noGrp="1"/>
          </p:cNvSpPr>
          <p:nvPr>
            <p:ph type="ftr" sz="quarter" idx="2"/>
          </p:nvPr>
        </p:nvSpPr>
        <p:spPr>
          <a:xfrm>
            <a:off x="0" y="8842029"/>
            <a:ext cx="3013763" cy="467071"/>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842029"/>
            <a:ext cx="3013763" cy="467071"/>
          </a:xfrm>
          <a:prstGeom prst="rect">
            <a:avLst/>
          </a:prstGeom>
        </p:spPr>
        <p:txBody>
          <a:bodyPr vert="horz" lIns="93251" tIns="46625" rIns="93251" bIns="46625" rtlCol="0" anchor="b"/>
          <a:lstStyle>
            <a:lvl1pPr algn="r">
              <a:defRPr sz="1200"/>
            </a:lvl1pPr>
          </a:lstStyle>
          <a:p>
            <a:fld id="{C6C4AC4C-31E2-45D1-8074-6A04FC5E3D22}" type="slidenum">
              <a:rPr lang="en-US" smtClean="0"/>
              <a:t>‹#›</a:t>
            </a:fld>
            <a:endParaRPr lang="en-US"/>
          </a:p>
        </p:txBody>
      </p:sp>
    </p:spTree>
    <p:extLst>
      <p:ext uri="{BB962C8B-B14F-4D97-AF65-F5344CB8AC3E}">
        <p14:creationId xmlns:p14="http://schemas.microsoft.com/office/powerpoint/2010/main" val="34890774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1926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782029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389498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012071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982832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81423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078495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684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890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3738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9717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168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4133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3584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299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7075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3422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5586B75A-687E-405C-8A0B-8D00578BA2C3}" type="datetimeFigureOut">
              <a:rPr lang="en-US" smtClean="0"/>
              <a:pPr/>
              <a:t>3/23/2023</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432088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6">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Picture 4" descr="A picture containing text, wall, indoor, different&#10;&#10;Description automatically generated">
            <a:extLst>
              <a:ext uri="{FF2B5EF4-FFF2-40B4-BE49-F238E27FC236}">
                <a16:creationId xmlns:a16="http://schemas.microsoft.com/office/drawing/2014/main" id="{7915EF15-42AD-73F7-80DC-7CF5E9055E88}"/>
              </a:ext>
            </a:extLst>
          </p:cNvPr>
          <p:cNvPicPr>
            <a:picLocks noChangeAspect="1"/>
          </p:cNvPicPr>
          <p:nvPr/>
        </p:nvPicPr>
        <p:blipFill rotWithShape="1">
          <a:blip r:embed="rId3">
            <a:duotone>
              <a:prstClr val="black"/>
              <a:schemeClr val="tx2">
                <a:tint val="45000"/>
                <a:satMod val="400000"/>
              </a:schemeClr>
            </a:duotone>
            <a:alphaModFix amt="15000"/>
          </a:blip>
          <a:srcRect l="2874" r="6216" b="40144"/>
          <a:stretch/>
        </p:blipFill>
        <p:spPr>
          <a:xfrm>
            <a:off x="-2152762" y="570163"/>
            <a:ext cx="11243734" cy="5922433"/>
          </a:xfrm>
          <a:prstGeom prst="rect">
            <a:avLst/>
          </a:prstGeom>
        </p:spPr>
      </p:pic>
      <p:sp>
        <p:nvSpPr>
          <p:cNvPr id="2" name="Title 1">
            <a:extLst>
              <a:ext uri="{FF2B5EF4-FFF2-40B4-BE49-F238E27FC236}">
                <a16:creationId xmlns:a16="http://schemas.microsoft.com/office/drawing/2014/main" id="{03BEDF24-0AC5-A2A9-CA20-05DE5883E40D}"/>
              </a:ext>
            </a:extLst>
          </p:cNvPr>
          <p:cNvSpPr>
            <a:spLocks noGrp="1"/>
          </p:cNvSpPr>
          <p:nvPr>
            <p:ph type="title"/>
          </p:nvPr>
        </p:nvSpPr>
        <p:spPr>
          <a:xfrm>
            <a:off x="1154953" y="973668"/>
            <a:ext cx="8761413" cy="706964"/>
          </a:xfrm>
        </p:spPr>
        <p:txBody>
          <a:bodyPr>
            <a:normAutofit/>
          </a:bodyPr>
          <a:lstStyle/>
          <a:p>
            <a:endParaRPr lang="en-US"/>
          </a:p>
        </p:txBody>
      </p:sp>
      <p:sp>
        <p:nvSpPr>
          <p:cNvPr id="21" name="Rectangle 20">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Content Placeholder 2">
            <a:extLst>
              <a:ext uri="{FF2B5EF4-FFF2-40B4-BE49-F238E27FC236}">
                <a16:creationId xmlns:a16="http://schemas.microsoft.com/office/drawing/2014/main" id="{1B86A25F-0649-D425-19B9-EE18FA442656}"/>
              </a:ext>
            </a:extLst>
          </p:cNvPr>
          <p:cNvSpPr>
            <a:spLocks noGrp="1"/>
          </p:cNvSpPr>
          <p:nvPr>
            <p:ph idx="1"/>
          </p:nvPr>
        </p:nvSpPr>
        <p:spPr>
          <a:xfrm>
            <a:off x="1154954" y="1820333"/>
            <a:ext cx="8825659" cy="4199467"/>
          </a:xfrm>
        </p:spPr>
        <p:txBody>
          <a:bodyPr anchor="ctr">
            <a:normAutofit/>
          </a:bodyPr>
          <a:lstStyle/>
          <a:p>
            <a:endParaRPr lang="en-US">
              <a:solidFill>
                <a:schemeClr val="bg1"/>
              </a:solidFill>
            </a:endParaRPr>
          </a:p>
        </p:txBody>
      </p:sp>
    </p:spTree>
    <p:extLst>
      <p:ext uri="{BB962C8B-B14F-4D97-AF65-F5344CB8AC3E}">
        <p14:creationId xmlns:p14="http://schemas.microsoft.com/office/powerpoint/2010/main" val="128872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64" name="Rectangle 63">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Oval 64">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Oval 65">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7" name="Oval 66">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8" name="Oval 67">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9" name="Oval 68">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1"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2"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3"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8D09DC4-246E-AD32-A33A-48ECC603E843}"/>
              </a:ext>
            </a:extLst>
          </p:cNvPr>
          <p:cNvSpPr>
            <a:spLocks noGrp="1"/>
          </p:cNvSpPr>
          <p:nvPr>
            <p:ph type="title"/>
          </p:nvPr>
        </p:nvSpPr>
        <p:spPr>
          <a:xfrm>
            <a:off x="1154955" y="973668"/>
            <a:ext cx="3133726" cy="1020232"/>
          </a:xfrm>
        </p:spPr>
        <p:txBody>
          <a:bodyPr vert="horz" lIns="91440" tIns="45720" rIns="91440" bIns="45720" rtlCol="0" anchor="ctr">
            <a:normAutofit/>
          </a:bodyPr>
          <a:lstStyle/>
          <a:p>
            <a:pPr>
              <a:lnSpc>
                <a:spcPct val="90000"/>
              </a:lnSpc>
            </a:pPr>
            <a:r>
              <a:rPr lang="en-US" sz="2500"/>
              <a:t>Level Two – Potential Students </a:t>
            </a:r>
          </a:p>
        </p:txBody>
      </p:sp>
      <p:sp>
        <p:nvSpPr>
          <p:cNvPr id="7" name="TextBox 6">
            <a:extLst>
              <a:ext uri="{FF2B5EF4-FFF2-40B4-BE49-F238E27FC236}">
                <a16:creationId xmlns:a16="http://schemas.microsoft.com/office/drawing/2014/main" id="{58C3F776-1D2D-868E-6497-88E7F3673796}"/>
              </a:ext>
            </a:extLst>
          </p:cNvPr>
          <p:cNvSpPr txBox="1"/>
          <p:nvPr/>
        </p:nvSpPr>
        <p:spPr>
          <a:xfrm>
            <a:off x="1154955" y="2120900"/>
            <a:ext cx="3133726" cy="38989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Bef>
                <a:spcPts val="1000"/>
              </a:spcBef>
              <a:buClr>
                <a:schemeClr val="accent1"/>
              </a:buClr>
              <a:buSzPct val="80000"/>
              <a:buFont typeface="Wingdings 3" charset="2"/>
              <a:buChar char=""/>
            </a:pPr>
            <a:r>
              <a:rPr lang="en-US">
                <a:solidFill>
                  <a:schemeClr val="bg1"/>
                </a:solidFill>
              </a:rPr>
              <a:t>It is important to note that between Aug 15, 2022 – Jan 23, 2023 that 60 students who would have been eligible for Summit transferred out – 16 Adult Ed and 44 Drop out/homeschool letter.</a:t>
            </a:r>
          </a:p>
        </p:txBody>
      </p:sp>
      <p:pic>
        <p:nvPicPr>
          <p:cNvPr id="6" name="Picture 7" descr="Chart, bar chart&#10;&#10;Description automatically generated">
            <a:extLst>
              <a:ext uri="{FF2B5EF4-FFF2-40B4-BE49-F238E27FC236}">
                <a16:creationId xmlns:a16="http://schemas.microsoft.com/office/drawing/2014/main" id="{A5CFD06C-366D-67C5-63AD-CD5C77307A6C}"/>
              </a:ext>
            </a:extLst>
          </p:cNvPr>
          <p:cNvPicPr>
            <a:picLocks noGrp="1" noChangeAspect="1"/>
          </p:cNvPicPr>
          <p:nvPr>
            <p:ph idx="1"/>
          </p:nvPr>
        </p:nvPicPr>
        <p:blipFill>
          <a:blip r:embed="rId3"/>
          <a:stretch>
            <a:fillRect/>
          </a:stretch>
        </p:blipFill>
        <p:spPr>
          <a:xfrm>
            <a:off x="5194607" y="1503551"/>
            <a:ext cx="6391533" cy="3850898"/>
          </a:xfrm>
          <a:prstGeom prst="rect">
            <a:avLst/>
          </a:prstGeom>
        </p:spPr>
      </p:pic>
      <p:sp>
        <p:nvSpPr>
          <p:cNvPr id="75" name="Rectangle 74">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31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609DCC4B-8631-B6B8-A0CE-B00073D3E957}"/>
              </a:ext>
            </a:extLst>
          </p:cNvPr>
          <p:cNvSpPr>
            <a:spLocks noGrp="1"/>
          </p:cNvSpPr>
          <p:nvPr>
            <p:ph type="title"/>
          </p:nvPr>
        </p:nvSpPr>
        <p:spPr>
          <a:xfrm>
            <a:off x="1154955" y="973667"/>
            <a:ext cx="2942210" cy="4833745"/>
          </a:xfrm>
        </p:spPr>
        <p:txBody>
          <a:bodyPr>
            <a:normAutofit/>
          </a:bodyPr>
          <a:lstStyle/>
          <a:p>
            <a:r>
              <a:rPr lang="en-US">
                <a:solidFill>
                  <a:srgbClr val="EBEBEB"/>
                </a:solidFill>
              </a:rPr>
              <a:t>Overall Potential Students</a:t>
            </a:r>
            <a:br>
              <a:rPr lang="en-US">
                <a:solidFill>
                  <a:srgbClr val="EBEBEB"/>
                </a:solidFill>
              </a:rPr>
            </a:br>
            <a:r>
              <a:rPr lang="en-US">
                <a:solidFill>
                  <a:srgbClr val="EBEBEB"/>
                </a:solidFill>
              </a:rPr>
              <a:t>at the beginning of 2022-23 school year</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1ACA5759-BFBE-3C9A-7D2D-359ED260319C}"/>
              </a:ext>
            </a:extLst>
          </p:cNvPr>
          <p:cNvGraphicFramePr>
            <a:graphicFrameLocks noGrp="1"/>
          </p:cNvGraphicFramePr>
          <p:nvPr>
            <p:ph idx="1"/>
            <p:extLst>
              <p:ext uri="{D42A27DB-BD31-4B8C-83A1-F6EECF244321}">
                <p14:modId xmlns:p14="http://schemas.microsoft.com/office/powerpoint/2010/main" val="190718459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64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0FC68-E1ED-9479-CEFA-256065D9B6EA}"/>
              </a:ext>
            </a:extLst>
          </p:cNvPr>
          <p:cNvSpPr>
            <a:spLocks noGrp="1"/>
          </p:cNvSpPr>
          <p:nvPr>
            <p:ph idx="4294967295"/>
          </p:nvPr>
        </p:nvSpPr>
        <p:spPr>
          <a:xfrm>
            <a:off x="0" y="2120900"/>
            <a:ext cx="3133725" cy="3898900"/>
          </a:xfrm>
        </p:spPr>
        <p:txBody>
          <a:bodyPr vert="horz" lIns="91440" tIns="45720" rIns="91440" bIns="45720" rtlCol="0" anchor="t">
            <a:normAutofit/>
          </a:bodyPr>
          <a:lstStyle/>
          <a:p>
            <a:pPr marL="0" indent="0">
              <a:buNone/>
            </a:pPr>
            <a:r>
              <a:rPr lang="en-US" sz="4400">
                <a:solidFill>
                  <a:schemeClr val="accent1"/>
                </a:solidFill>
              </a:rPr>
              <a:t>Student success</a:t>
            </a:r>
            <a:endParaRPr lang="en-US"/>
          </a:p>
          <a:p>
            <a:endParaRPr lang="en-US">
              <a:solidFill>
                <a:schemeClr val="bg1"/>
              </a:solidFill>
            </a:endParaRPr>
          </a:p>
        </p:txBody>
      </p:sp>
      <p:pic>
        <p:nvPicPr>
          <p:cNvPr id="5" name="Picture 5">
            <a:extLst>
              <a:ext uri="{FF2B5EF4-FFF2-40B4-BE49-F238E27FC236}">
                <a16:creationId xmlns:a16="http://schemas.microsoft.com/office/drawing/2014/main" id="{0448D3CF-DF90-B4FF-292F-4D0FE604AC71}"/>
              </a:ext>
            </a:extLst>
          </p:cNvPr>
          <p:cNvPicPr>
            <a:picLocks noChangeAspect="1"/>
          </p:cNvPicPr>
          <p:nvPr/>
        </p:nvPicPr>
        <p:blipFill rotWithShape="1">
          <a:blip r:embed="rId2"/>
          <a:srcRect l="6516" t="5899" r="8294" b="7338"/>
          <a:stretch/>
        </p:blipFill>
        <p:spPr>
          <a:xfrm>
            <a:off x="2351315" y="145523"/>
            <a:ext cx="7826804" cy="6576000"/>
          </a:xfrm>
          <a:prstGeom prst="rect">
            <a:avLst/>
          </a:prstGeom>
        </p:spPr>
      </p:pic>
      <p:sp>
        <p:nvSpPr>
          <p:cNvPr id="2" name="Title 1">
            <a:extLst>
              <a:ext uri="{FF2B5EF4-FFF2-40B4-BE49-F238E27FC236}">
                <a16:creationId xmlns:a16="http://schemas.microsoft.com/office/drawing/2014/main" id="{4C6CEAB6-0FD1-048A-D660-95942770A880}"/>
              </a:ext>
            </a:extLst>
          </p:cNvPr>
          <p:cNvSpPr>
            <a:spLocks noGrp="1"/>
          </p:cNvSpPr>
          <p:nvPr>
            <p:ph type="title" idx="4294967295"/>
          </p:nvPr>
        </p:nvSpPr>
        <p:spPr>
          <a:xfrm>
            <a:off x="152400" y="243795"/>
            <a:ext cx="3133725" cy="1020762"/>
          </a:xfrm>
        </p:spPr>
        <p:txBody>
          <a:bodyPr>
            <a:normAutofit/>
          </a:bodyPr>
          <a:lstStyle/>
          <a:p>
            <a:pPr>
              <a:lnSpc>
                <a:spcPct val="90000"/>
              </a:lnSpc>
            </a:pPr>
            <a:r>
              <a:rPr lang="en-US" sz="2800"/>
              <a:t>Impacts of the Summit Program </a:t>
            </a:r>
          </a:p>
        </p:txBody>
      </p:sp>
    </p:spTree>
    <p:extLst>
      <p:ext uri="{BB962C8B-B14F-4D97-AF65-F5344CB8AC3E}">
        <p14:creationId xmlns:p14="http://schemas.microsoft.com/office/powerpoint/2010/main" val="373976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C6CEAB6-0FD1-048A-D660-95942770A880}"/>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Impacts of the Summit Program </a:t>
            </a:r>
          </a:p>
        </p:txBody>
      </p:sp>
      <p:sp>
        <p:nvSpPr>
          <p:cNvPr id="3" name="Content Placeholder 2">
            <a:extLst>
              <a:ext uri="{FF2B5EF4-FFF2-40B4-BE49-F238E27FC236}">
                <a16:creationId xmlns:a16="http://schemas.microsoft.com/office/drawing/2014/main" id="{8ED0FC68-E1ED-9479-CEFA-256065D9B6EA}"/>
              </a:ext>
            </a:extLst>
          </p:cNvPr>
          <p:cNvSpPr>
            <a:spLocks noGrp="1"/>
          </p:cNvSpPr>
          <p:nvPr>
            <p:ph idx="1"/>
          </p:nvPr>
        </p:nvSpPr>
        <p:spPr>
          <a:xfrm>
            <a:off x="5290077" y="437513"/>
            <a:ext cx="5502614" cy="5954325"/>
          </a:xfrm>
        </p:spPr>
        <p:txBody>
          <a:bodyPr vert="horz" lIns="91440" tIns="45720" rIns="91440" bIns="45720" rtlCol="0" anchor="ctr">
            <a:normAutofit/>
          </a:bodyPr>
          <a:lstStyle/>
          <a:p>
            <a:r>
              <a:rPr lang="en-US" sz="2000" dirty="0"/>
              <a:t>Increases the district graduation rate</a:t>
            </a:r>
          </a:p>
          <a:p>
            <a:pPr lvl="1"/>
            <a:r>
              <a:rPr lang="en-US" sz="2000" dirty="0"/>
              <a:t>Summit has shown an increase in graduation rate with participating schools.</a:t>
            </a:r>
          </a:p>
          <a:p>
            <a:pPr lvl="2"/>
            <a:r>
              <a:rPr lang="en-US" sz="2000" dirty="0"/>
              <a:t>In 2021, 3.7% of Aiken High and 3.7% of South Aiken High's graduation rate were Summit students.</a:t>
            </a:r>
          </a:p>
          <a:p>
            <a:pPr lvl="2"/>
            <a:r>
              <a:rPr lang="en-US" sz="2000" dirty="0"/>
              <a:t>In 2022, 2.6</a:t>
            </a:r>
            <a:r>
              <a:rPr lang="en-US" sz="2000" dirty="0">
                <a:ea typeface="+mn-lt"/>
                <a:cs typeface="+mn-lt"/>
              </a:rPr>
              <a:t>% of Aiken High and 2.6% of South Aiken High's graduation rate were Summit students.</a:t>
            </a:r>
            <a:endParaRPr lang="en-US" sz="2000" dirty="0"/>
          </a:p>
          <a:p>
            <a:pPr lvl="1"/>
            <a:r>
              <a:rPr lang="en-US" sz="2000" dirty="0"/>
              <a:t>Changes in homeschool withdrawals will have a negative impact on the district graduation rate</a:t>
            </a:r>
          </a:p>
          <a:p>
            <a:pPr marL="457200" lvl="1" indent="0">
              <a:buNone/>
            </a:pPr>
            <a:endParaRPr lang="en-US" sz="2000" dirty="0"/>
          </a:p>
          <a:p>
            <a:endParaRPr lang="en-US" sz="2000" dirty="0"/>
          </a:p>
        </p:txBody>
      </p:sp>
    </p:spTree>
    <p:extLst>
      <p:ext uri="{BB962C8B-B14F-4D97-AF65-F5344CB8AC3E}">
        <p14:creationId xmlns:p14="http://schemas.microsoft.com/office/powerpoint/2010/main" val="310843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C6CEAB6-0FD1-048A-D660-95942770A880}"/>
              </a:ext>
            </a:extLst>
          </p:cNvPr>
          <p:cNvSpPr>
            <a:spLocks noGrp="1"/>
          </p:cNvSpPr>
          <p:nvPr>
            <p:ph type="title"/>
          </p:nvPr>
        </p:nvSpPr>
        <p:spPr>
          <a:xfrm>
            <a:off x="1154955" y="973667"/>
            <a:ext cx="2942210" cy="4833745"/>
          </a:xfrm>
        </p:spPr>
        <p:txBody>
          <a:bodyPr>
            <a:normAutofit/>
          </a:bodyPr>
          <a:lstStyle/>
          <a:p>
            <a:r>
              <a:rPr lang="en-US">
                <a:solidFill>
                  <a:srgbClr val="EBEBEB"/>
                </a:solidFill>
              </a:rPr>
              <a:t>Additional Impacts of the Summit Program </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A545918-AFD8-1816-3DBA-013E4496B799}"/>
              </a:ext>
            </a:extLst>
          </p:cNvPr>
          <p:cNvGraphicFramePr>
            <a:graphicFrameLocks noGrp="1"/>
          </p:cNvGraphicFramePr>
          <p:nvPr>
            <p:ph idx="1"/>
            <p:extLst>
              <p:ext uri="{D42A27DB-BD31-4B8C-83A1-F6EECF244321}">
                <p14:modId xmlns:p14="http://schemas.microsoft.com/office/powerpoint/2010/main" val="352031951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42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0" name="Rectangle 39">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Oval 5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8" name="Rectangle 5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B202B42-0448-238E-7E92-DBAE64239999}"/>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a:solidFill>
                  <a:srgbClr val="EBEBEB"/>
                </a:solidFill>
              </a:rPr>
              <a:t>Program Design</a:t>
            </a:r>
            <a:br>
              <a:rPr lang="en-US" sz="3600"/>
            </a:br>
            <a:r>
              <a:rPr lang="en-US" sz="3600">
                <a:solidFill>
                  <a:srgbClr val="EBEBEB"/>
                </a:solidFill>
              </a:rPr>
              <a:t> </a:t>
            </a:r>
          </a:p>
        </p:txBody>
      </p:sp>
      <p:sp>
        <p:nvSpPr>
          <p:cNvPr id="64" name="Rectangle 6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5" name="Text Placeholder 2">
            <a:extLst>
              <a:ext uri="{FF2B5EF4-FFF2-40B4-BE49-F238E27FC236}">
                <a16:creationId xmlns:a16="http://schemas.microsoft.com/office/drawing/2014/main" id="{E91A6D1B-9357-3854-5AA0-2D6CD8DBE9FF}"/>
              </a:ext>
            </a:extLst>
          </p:cNvPr>
          <p:cNvGraphicFramePr/>
          <p:nvPr>
            <p:extLst>
              <p:ext uri="{D42A27DB-BD31-4B8C-83A1-F6EECF244321}">
                <p14:modId xmlns:p14="http://schemas.microsoft.com/office/powerpoint/2010/main" val="192989109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83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B72E-6835-0A0B-7461-643D771636A6}"/>
              </a:ext>
            </a:extLst>
          </p:cNvPr>
          <p:cNvSpPr>
            <a:spLocks noGrp="1"/>
          </p:cNvSpPr>
          <p:nvPr>
            <p:ph type="title"/>
          </p:nvPr>
        </p:nvSpPr>
        <p:spPr/>
        <p:txBody>
          <a:bodyPr/>
          <a:lstStyle/>
          <a:p>
            <a:r>
              <a:rPr lang="en-US"/>
              <a:t>Program Design</a:t>
            </a:r>
          </a:p>
        </p:txBody>
      </p:sp>
      <p:sp>
        <p:nvSpPr>
          <p:cNvPr id="3" name="Text Placeholder 2">
            <a:extLst>
              <a:ext uri="{FF2B5EF4-FFF2-40B4-BE49-F238E27FC236}">
                <a16:creationId xmlns:a16="http://schemas.microsoft.com/office/drawing/2014/main" id="{2A9B4120-8C8F-692C-F8F9-F230CC0C1BD2}"/>
              </a:ext>
            </a:extLst>
          </p:cNvPr>
          <p:cNvSpPr>
            <a:spLocks noGrp="1"/>
          </p:cNvSpPr>
          <p:nvPr>
            <p:ph type="body" sz="half" idx="2"/>
          </p:nvPr>
        </p:nvSpPr>
        <p:spPr>
          <a:xfrm>
            <a:off x="794007" y="3234045"/>
            <a:ext cx="10264992" cy="2865966"/>
          </a:xfrm>
        </p:spPr>
        <p:txBody>
          <a:bodyPr>
            <a:normAutofit fontScale="85000" lnSpcReduction="10000"/>
          </a:bodyPr>
          <a:lstStyle/>
          <a:p>
            <a:endParaRPr lang="en-US">
              <a:solidFill>
                <a:srgbClr val="FF0000"/>
              </a:solidFill>
            </a:endParaRPr>
          </a:p>
          <a:p>
            <a:r>
              <a:rPr lang="en-US" dirty="0"/>
              <a:t>One main location for level one and two students to attend. </a:t>
            </a:r>
            <a:r>
              <a:rPr lang="en-US" dirty="0">
                <a:ea typeface="+mn-lt"/>
                <a:cs typeface="+mn-lt"/>
              </a:rPr>
              <a:t> </a:t>
            </a:r>
          </a:p>
          <a:p>
            <a:r>
              <a:rPr lang="en-US" dirty="0">
                <a:ea typeface="+mn-lt"/>
                <a:cs typeface="+mn-lt"/>
              </a:rPr>
              <a:t>Lead Summit teachers would travel to different school locations Monday – Thursday from 4 to 7. Locations would be based on high schools that have the most need for  Summit level one support. </a:t>
            </a:r>
            <a:endParaRPr lang="en-US" dirty="0"/>
          </a:p>
          <a:p>
            <a:r>
              <a:rPr lang="en-US" dirty="0"/>
              <a:t>Summit teachers would be available 12 to 7. </a:t>
            </a:r>
          </a:p>
          <a:p>
            <a:r>
              <a:rPr lang="en-US" dirty="0"/>
              <a:t>Level one students would attend 4 to 7 on assigned days.</a:t>
            </a:r>
          </a:p>
          <a:p>
            <a:r>
              <a:rPr lang="en-US" dirty="0"/>
              <a:t>Level two students would be able to attend their assigned hours Monday – Thursday from 12 to 7 and Fridays from 12 – 3. </a:t>
            </a:r>
          </a:p>
          <a:p>
            <a:r>
              <a:rPr lang="en-US" dirty="0">
                <a:ea typeface="+mn-lt"/>
                <a:cs typeface="+mn-lt"/>
              </a:rPr>
              <a:t>The ideal location would allow the program to use existing transportation routes.</a:t>
            </a:r>
            <a:endParaRPr lang="en-US" dirty="0"/>
          </a:p>
          <a:p>
            <a:endParaRPr lang="en-US"/>
          </a:p>
        </p:txBody>
      </p:sp>
    </p:spTree>
    <p:extLst>
      <p:ext uri="{BB962C8B-B14F-4D97-AF65-F5344CB8AC3E}">
        <p14:creationId xmlns:p14="http://schemas.microsoft.com/office/powerpoint/2010/main" val="378464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46" name="Rectangle 45">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Oval 46">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4"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5"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3BEDF24-0AC5-A2A9-CA20-05DE5883E40D}"/>
              </a:ext>
            </a:extLst>
          </p:cNvPr>
          <p:cNvSpPr>
            <a:spLocks noGrp="1"/>
          </p:cNvSpPr>
          <p:nvPr>
            <p:ph type="title"/>
          </p:nvPr>
        </p:nvSpPr>
        <p:spPr>
          <a:xfrm>
            <a:off x="1154955" y="973668"/>
            <a:ext cx="3133726" cy="1020232"/>
          </a:xfrm>
        </p:spPr>
        <p:txBody>
          <a:bodyPr>
            <a:normAutofit/>
          </a:bodyPr>
          <a:lstStyle/>
          <a:p>
            <a:endParaRPr lang="en-US"/>
          </a:p>
        </p:txBody>
      </p:sp>
      <p:sp>
        <p:nvSpPr>
          <p:cNvPr id="40" name="Content Placeholder 2">
            <a:extLst>
              <a:ext uri="{FF2B5EF4-FFF2-40B4-BE49-F238E27FC236}">
                <a16:creationId xmlns:a16="http://schemas.microsoft.com/office/drawing/2014/main" id="{1B86A25F-0649-D425-19B9-EE18FA442656}"/>
              </a:ext>
            </a:extLst>
          </p:cNvPr>
          <p:cNvSpPr>
            <a:spLocks noGrp="1"/>
          </p:cNvSpPr>
          <p:nvPr>
            <p:ph idx="1"/>
          </p:nvPr>
        </p:nvSpPr>
        <p:spPr>
          <a:xfrm>
            <a:off x="1154955" y="2120900"/>
            <a:ext cx="3133726" cy="3898900"/>
          </a:xfrm>
        </p:spPr>
        <p:txBody>
          <a:bodyPr>
            <a:normAutofit/>
          </a:bodyPr>
          <a:lstStyle/>
          <a:p>
            <a:endParaRPr lang="en-US">
              <a:solidFill>
                <a:schemeClr val="bg1"/>
              </a:solidFill>
            </a:endParaRPr>
          </a:p>
        </p:txBody>
      </p:sp>
      <p:pic>
        <p:nvPicPr>
          <p:cNvPr id="5" name="Picture 4" descr="A picture containing text, wall, indoor, different&#10;&#10;Description automatically generated">
            <a:extLst>
              <a:ext uri="{FF2B5EF4-FFF2-40B4-BE49-F238E27FC236}">
                <a16:creationId xmlns:a16="http://schemas.microsoft.com/office/drawing/2014/main" id="{7915EF15-42AD-73F7-80DC-7CF5E9055E88}"/>
              </a:ext>
            </a:extLst>
          </p:cNvPr>
          <p:cNvPicPr>
            <a:picLocks noChangeAspect="1"/>
          </p:cNvPicPr>
          <p:nvPr/>
        </p:nvPicPr>
        <p:blipFill rotWithShape="1">
          <a:blip r:embed="rId3"/>
          <a:srcRect r="2616" b="1"/>
          <a:stretch/>
        </p:blipFill>
        <p:spPr>
          <a:xfrm>
            <a:off x="5194607" y="803751"/>
            <a:ext cx="6391533" cy="5250498"/>
          </a:xfrm>
          <a:prstGeom prst="rect">
            <a:avLst/>
          </a:prstGeom>
        </p:spPr>
      </p:pic>
      <p:sp>
        <p:nvSpPr>
          <p:cNvPr id="57" name="Rectangle 56">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descr="Text&#10;&#10;Description automatically generated">
            <a:extLst>
              <a:ext uri="{FF2B5EF4-FFF2-40B4-BE49-F238E27FC236}">
                <a16:creationId xmlns:a16="http://schemas.microsoft.com/office/drawing/2014/main" id="{04D2DB8C-AEB4-E768-F197-9D07C224B5B1}"/>
              </a:ext>
            </a:extLst>
          </p:cNvPr>
          <p:cNvPicPr>
            <a:picLocks noChangeAspect="1"/>
          </p:cNvPicPr>
          <p:nvPr/>
        </p:nvPicPr>
        <p:blipFill rotWithShape="1">
          <a:blip r:embed="rId4"/>
          <a:srcRect r="929" b="1"/>
          <a:stretch/>
        </p:blipFill>
        <p:spPr>
          <a:xfrm>
            <a:off x="1153623" y="2139650"/>
            <a:ext cx="2983692" cy="3911221"/>
          </a:xfrm>
          <a:prstGeom prst="roundRect">
            <a:avLst>
              <a:gd name="adj" fmla="val 1858"/>
            </a:avLst>
          </a:prstGeom>
          <a:effectLst/>
        </p:spPr>
      </p:pic>
      <p:pic>
        <p:nvPicPr>
          <p:cNvPr id="7" name="Picture 6" descr="A picture containing logo&#10;&#10;Description automatically generated">
            <a:extLst>
              <a:ext uri="{FF2B5EF4-FFF2-40B4-BE49-F238E27FC236}">
                <a16:creationId xmlns:a16="http://schemas.microsoft.com/office/drawing/2014/main" id="{0C7E0ADF-D364-B61F-F1D3-14D00DC84277}"/>
              </a:ext>
            </a:extLst>
          </p:cNvPr>
          <p:cNvPicPr>
            <a:picLocks noChangeAspect="1"/>
          </p:cNvPicPr>
          <p:nvPr/>
        </p:nvPicPr>
        <p:blipFill>
          <a:blip r:embed="rId5"/>
          <a:stretch>
            <a:fillRect/>
          </a:stretch>
        </p:blipFill>
        <p:spPr>
          <a:xfrm>
            <a:off x="1164502" y="775828"/>
            <a:ext cx="3109797" cy="1219244"/>
          </a:xfrm>
          <a:prstGeom prst="rect">
            <a:avLst/>
          </a:prstGeom>
        </p:spPr>
      </p:pic>
    </p:spTree>
    <p:extLst>
      <p:ext uri="{BB962C8B-B14F-4D97-AF65-F5344CB8AC3E}">
        <p14:creationId xmlns:p14="http://schemas.microsoft.com/office/powerpoint/2010/main" val="24844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73666" y="1144378"/>
            <a:ext cx="3161016" cy="4590717"/>
          </a:xfrm>
        </p:spPr>
        <p:txBody>
          <a:bodyPr>
            <a:normAutofit/>
          </a:bodyPr>
          <a:lstStyle/>
          <a:p>
            <a:r>
              <a:rPr lang="en-US" sz="3200" cap="none">
                <a:solidFill>
                  <a:schemeClr val="accent6">
                    <a:lumMod val="60000"/>
                    <a:lumOff val="40000"/>
                  </a:schemeClr>
                </a:solidFill>
                <a:latin typeface="Bookman Old Style" panose="02050604050505020204" pitchFamily="18" charset="0"/>
              </a:rPr>
              <a:t>A non-traditional personalized learning opportunity for students to reach their full potential. </a:t>
            </a:r>
          </a:p>
        </p:txBody>
      </p:sp>
      <p:grpSp>
        <p:nvGrpSpPr>
          <p:cNvPr id="8" name="Group 7">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 name="Rectangle 8">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Rectangle 3"/>
          <p:cNvSpPr/>
          <p:nvPr/>
        </p:nvSpPr>
        <p:spPr>
          <a:xfrm>
            <a:off x="595618" y="482368"/>
            <a:ext cx="7675172" cy="5889072"/>
          </a:xfrm>
          <a:prstGeom prst="rect">
            <a:avLst/>
          </a:prstGeom>
          <a:solidFill>
            <a:srgbClr val="5368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duotone>
              <a:prstClr val="black"/>
              <a:srgbClr val="536878">
                <a:tint val="45000"/>
                <a:satMod val="400000"/>
              </a:srgbClr>
            </a:duotone>
          </a:blip>
          <a:stretch>
            <a:fillRect/>
          </a:stretch>
        </p:blipFill>
        <p:spPr>
          <a:xfrm>
            <a:off x="1313860" y="1326752"/>
            <a:ext cx="6542857" cy="3885714"/>
          </a:xfrm>
          <a:prstGeom prst="rect">
            <a:avLst/>
          </a:prstGeom>
        </p:spPr>
      </p:pic>
    </p:spTree>
    <p:extLst>
      <p:ext uri="{BB962C8B-B14F-4D97-AF65-F5344CB8AC3E}">
        <p14:creationId xmlns:p14="http://schemas.microsoft.com/office/powerpoint/2010/main" val="317369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F48B-22B8-4AEB-8809-98E3AC605BF5}"/>
              </a:ext>
            </a:extLst>
          </p:cNvPr>
          <p:cNvSpPr>
            <a:spLocks noGrp="1"/>
          </p:cNvSpPr>
          <p:nvPr>
            <p:ph type="title"/>
          </p:nvPr>
        </p:nvSpPr>
        <p:spPr/>
        <p:txBody>
          <a:bodyPr/>
          <a:lstStyle/>
          <a:p>
            <a:pPr algn="ctr"/>
            <a:r>
              <a:rPr lang="en-US" sz="6000">
                <a:latin typeface="Baskerville Old Face" panose="02020602080505020303" pitchFamily="18" charset="0"/>
              </a:rPr>
              <a:t>WHAT IS SUMMIT?</a:t>
            </a:r>
          </a:p>
        </p:txBody>
      </p:sp>
      <p:sp>
        <p:nvSpPr>
          <p:cNvPr id="3" name="Text Placeholder 2">
            <a:extLst>
              <a:ext uri="{FF2B5EF4-FFF2-40B4-BE49-F238E27FC236}">
                <a16:creationId xmlns:a16="http://schemas.microsoft.com/office/drawing/2014/main" id="{0C0865B5-762D-46B2-A4D6-1CC2C8DAA4E0}"/>
              </a:ext>
            </a:extLst>
          </p:cNvPr>
          <p:cNvSpPr>
            <a:spLocks noGrp="1"/>
          </p:cNvSpPr>
          <p:nvPr>
            <p:ph type="body" sz="half" idx="2"/>
          </p:nvPr>
        </p:nvSpPr>
        <p:spPr>
          <a:xfrm>
            <a:off x="5156462" y="3426643"/>
            <a:ext cx="6881567" cy="3235751"/>
          </a:xfrm>
        </p:spPr>
        <p:txBody>
          <a:bodyPr>
            <a:normAutofit/>
          </a:bodyPr>
          <a:lstStyle/>
          <a:p>
            <a:r>
              <a:rPr lang="en-US" sz="2400"/>
              <a:t>The Summit program is a non-traditional, personalized learning opportunity for students to reach their full potential. It is designed for students who have attempted at least 1 (one) year of high school by providing them with a personalized and flexible learning opportunity aimed at earning a high school diploma.</a:t>
            </a:r>
          </a:p>
        </p:txBody>
      </p:sp>
      <p:pic>
        <p:nvPicPr>
          <p:cNvPr id="4" name="Picture 3">
            <a:extLst>
              <a:ext uri="{FF2B5EF4-FFF2-40B4-BE49-F238E27FC236}">
                <a16:creationId xmlns:a16="http://schemas.microsoft.com/office/drawing/2014/main" id="{21CAC6A2-38A6-4E23-A6B6-260CE5C77B76}"/>
              </a:ext>
            </a:extLst>
          </p:cNvPr>
          <p:cNvPicPr>
            <a:picLocks noChangeAspect="1"/>
          </p:cNvPicPr>
          <p:nvPr/>
        </p:nvPicPr>
        <p:blipFill>
          <a:blip r:embed="rId2">
            <a:duotone>
              <a:prstClr val="black"/>
              <a:srgbClr val="536878">
                <a:tint val="45000"/>
                <a:satMod val="400000"/>
              </a:srgbClr>
            </a:duotone>
          </a:blip>
          <a:stretch>
            <a:fillRect/>
          </a:stretch>
        </p:blipFill>
        <p:spPr>
          <a:xfrm>
            <a:off x="518474" y="3737279"/>
            <a:ext cx="4402318" cy="2614477"/>
          </a:xfrm>
          <a:prstGeom prst="rect">
            <a:avLst/>
          </a:prstGeom>
        </p:spPr>
      </p:pic>
    </p:spTree>
    <p:extLst>
      <p:ext uri="{BB962C8B-B14F-4D97-AF65-F5344CB8AC3E}">
        <p14:creationId xmlns:p14="http://schemas.microsoft.com/office/powerpoint/2010/main" val="310763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B9B-1E1B-4C2D-9D90-F54F1812CBB2}"/>
              </a:ext>
            </a:extLst>
          </p:cNvPr>
          <p:cNvSpPr>
            <a:spLocks noGrp="1"/>
          </p:cNvSpPr>
          <p:nvPr>
            <p:ph type="title"/>
          </p:nvPr>
        </p:nvSpPr>
        <p:spPr/>
        <p:txBody>
          <a:bodyPr/>
          <a:lstStyle/>
          <a:p>
            <a:pPr algn="ctr"/>
            <a:r>
              <a:rPr lang="en-US" sz="5400"/>
              <a:t>Student Success</a:t>
            </a:r>
          </a:p>
        </p:txBody>
      </p:sp>
      <p:sp>
        <p:nvSpPr>
          <p:cNvPr id="3" name="Text Placeholder 2">
            <a:extLst>
              <a:ext uri="{FF2B5EF4-FFF2-40B4-BE49-F238E27FC236}">
                <a16:creationId xmlns:a16="http://schemas.microsoft.com/office/drawing/2014/main" id="{E5F3AF25-722A-4C45-A8F7-96F0D36A9677}"/>
              </a:ext>
            </a:extLst>
          </p:cNvPr>
          <p:cNvSpPr>
            <a:spLocks noGrp="1"/>
          </p:cNvSpPr>
          <p:nvPr>
            <p:ph type="body" idx="1"/>
          </p:nvPr>
        </p:nvSpPr>
        <p:spPr/>
        <p:txBody>
          <a:bodyPr/>
          <a:lstStyle/>
          <a:p>
            <a:pPr algn="ctr"/>
            <a:r>
              <a:rPr lang="en-US"/>
              <a:t>Personalized Plans</a:t>
            </a:r>
          </a:p>
        </p:txBody>
      </p:sp>
      <p:pic>
        <p:nvPicPr>
          <p:cNvPr id="13" name="Picture Placeholder 12">
            <a:extLst>
              <a:ext uri="{FF2B5EF4-FFF2-40B4-BE49-F238E27FC236}">
                <a16:creationId xmlns:a16="http://schemas.microsoft.com/office/drawing/2014/main" id="{C546FD58-F3A2-4D92-9B06-ECF295A891D4}"/>
              </a:ext>
            </a:extLst>
          </p:cNvPr>
          <p:cNvPicPr>
            <a:picLocks noGrp="1" noChangeAspect="1"/>
          </p:cNvPicPr>
          <p:nvPr>
            <p:ph type="pic" idx="15"/>
          </p:nvPr>
        </p:nvPicPr>
        <p:blipFill>
          <a:blip r:embed="rId2"/>
          <a:srcRect t="5619" b="5619"/>
          <a:stretch>
            <a:fillRect/>
          </a:stretch>
        </p:blipFill>
        <p:spPr/>
      </p:pic>
      <p:sp>
        <p:nvSpPr>
          <p:cNvPr id="5" name="Text Placeholder 4">
            <a:extLst>
              <a:ext uri="{FF2B5EF4-FFF2-40B4-BE49-F238E27FC236}">
                <a16:creationId xmlns:a16="http://schemas.microsoft.com/office/drawing/2014/main" id="{7B1FEF2C-B482-4B3C-8292-D4C8FC682C05}"/>
              </a:ext>
            </a:extLst>
          </p:cNvPr>
          <p:cNvSpPr>
            <a:spLocks noGrp="1"/>
          </p:cNvSpPr>
          <p:nvPr>
            <p:ph type="body" sz="half" idx="18"/>
          </p:nvPr>
        </p:nvSpPr>
        <p:spPr/>
        <p:txBody>
          <a:bodyPr>
            <a:normAutofit lnSpcReduction="10000"/>
          </a:bodyPr>
          <a:lstStyle/>
          <a:p>
            <a:pPr algn="ctr"/>
            <a:r>
              <a:rPr lang="en-US"/>
              <a:t>Students will be enrolled in self-paced web-based courses based on their graduation needs. </a:t>
            </a:r>
          </a:p>
        </p:txBody>
      </p:sp>
      <p:sp>
        <p:nvSpPr>
          <p:cNvPr id="6" name="Text Placeholder 5">
            <a:extLst>
              <a:ext uri="{FF2B5EF4-FFF2-40B4-BE49-F238E27FC236}">
                <a16:creationId xmlns:a16="http://schemas.microsoft.com/office/drawing/2014/main" id="{87A59C38-2052-44C1-A00C-94911C47D3AB}"/>
              </a:ext>
            </a:extLst>
          </p:cNvPr>
          <p:cNvSpPr>
            <a:spLocks noGrp="1"/>
          </p:cNvSpPr>
          <p:nvPr>
            <p:ph type="body" sz="quarter" idx="3"/>
          </p:nvPr>
        </p:nvSpPr>
        <p:spPr/>
        <p:txBody>
          <a:bodyPr/>
          <a:lstStyle/>
          <a:p>
            <a:pPr algn="ctr"/>
            <a:r>
              <a:rPr lang="en-US"/>
              <a:t>Teacher Support</a:t>
            </a:r>
          </a:p>
        </p:txBody>
      </p:sp>
      <p:pic>
        <p:nvPicPr>
          <p:cNvPr id="15" name="Picture Placeholder 14">
            <a:extLst>
              <a:ext uri="{FF2B5EF4-FFF2-40B4-BE49-F238E27FC236}">
                <a16:creationId xmlns:a16="http://schemas.microsoft.com/office/drawing/2014/main" id="{603DA53A-3632-4EBD-858F-498292F4EED2}"/>
              </a:ext>
            </a:extLst>
          </p:cNvPr>
          <p:cNvPicPr>
            <a:picLocks noGrp="1" noChangeAspect="1"/>
          </p:cNvPicPr>
          <p:nvPr>
            <p:ph type="pic" idx="21"/>
          </p:nvPr>
        </p:nvPicPr>
        <p:blipFill>
          <a:blip r:embed="rId3"/>
          <a:srcRect t="10551" b="10551"/>
          <a:stretch>
            <a:fillRect/>
          </a:stretch>
        </p:blipFill>
        <p:spPr/>
      </p:pic>
      <p:sp>
        <p:nvSpPr>
          <p:cNvPr id="8" name="Text Placeholder 7">
            <a:extLst>
              <a:ext uri="{FF2B5EF4-FFF2-40B4-BE49-F238E27FC236}">
                <a16:creationId xmlns:a16="http://schemas.microsoft.com/office/drawing/2014/main" id="{68CC91E6-5D69-499F-A755-542CC32CE586}"/>
              </a:ext>
            </a:extLst>
          </p:cNvPr>
          <p:cNvSpPr>
            <a:spLocks noGrp="1"/>
          </p:cNvSpPr>
          <p:nvPr>
            <p:ph type="body" sz="half" idx="19"/>
          </p:nvPr>
        </p:nvSpPr>
        <p:spPr/>
        <p:txBody>
          <a:bodyPr>
            <a:normAutofit fontScale="92500" lnSpcReduction="10000"/>
          </a:bodyPr>
          <a:lstStyle/>
          <a:p>
            <a:pPr algn="ctr"/>
            <a:r>
              <a:rPr lang="en-US"/>
              <a:t>Teachers will be available for in-person or virtual support Monday through Thursday at assigned locations. </a:t>
            </a:r>
          </a:p>
        </p:txBody>
      </p:sp>
      <p:sp>
        <p:nvSpPr>
          <p:cNvPr id="9" name="Text Placeholder 8">
            <a:extLst>
              <a:ext uri="{FF2B5EF4-FFF2-40B4-BE49-F238E27FC236}">
                <a16:creationId xmlns:a16="http://schemas.microsoft.com/office/drawing/2014/main" id="{B0087768-7436-4020-8686-0A3F3F390062}"/>
              </a:ext>
            </a:extLst>
          </p:cNvPr>
          <p:cNvSpPr>
            <a:spLocks noGrp="1"/>
          </p:cNvSpPr>
          <p:nvPr>
            <p:ph type="body" sz="quarter" idx="13"/>
          </p:nvPr>
        </p:nvSpPr>
        <p:spPr>
          <a:xfrm>
            <a:off x="7983434" y="4532847"/>
            <a:ext cx="3177902" cy="651154"/>
          </a:xfrm>
        </p:spPr>
        <p:txBody>
          <a:bodyPr/>
          <a:lstStyle/>
          <a:p>
            <a:pPr algn="ctr"/>
            <a:r>
              <a:rPr lang="en-US" sz="2350"/>
              <a:t>On-Time Graduation</a:t>
            </a:r>
          </a:p>
        </p:txBody>
      </p:sp>
      <p:pic>
        <p:nvPicPr>
          <p:cNvPr id="17" name="Picture Placeholder 16">
            <a:extLst>
              <a:ext uri="{FF2B5EF4-FFF2-40B4-BE49-F238E27FC236}">
                <a16:creationId xmlns:a16="http://schemas.microsoft.com/office/drawing/2014/main" id="{CC075D0E-4FD7-45FF-8186-A872620C1E5A}"/>
              </a:ext>
            </a:extLst>
          </p:cNvPr>
          <p:cNvPicPr>
            <a:picLocks noGrp="1" noChangeAspect="1"/>
          </p:cNvPicPr>
          <p:nvPr>
            <p:ph type="pic" idx="22"/>
          </p:nvPr>
        </p:nvPicPr>
        <p:blipFill>
          <a:blip r:embed="rId4"/>
          <a:srcRect t="5619" b="5619"/>
          <a:stretch>
            <a:fillRect/>
          </a:stretch>
        </p:blipFill>
        <p:spPr/>
      </p:pic>
      <p:sp>
        <p:nvSpPr>
          <p:cNvPr id="11" name="Text Placeholder 10">
            <a:extLst>
              <a:ext uri="{FF2B5EF4-FFF2-40B4-BE49-F238E27FC236}">
                <a16:creationId xmlns:a16="http://schemas.microsoft.com/office/drawing/2014/main" id="{E4F57803-A3CE-43E9-9DD6-CBAF42691C39}"/>
              </a:ext>
            </a:extLst>
          </p:cNvPr>
          <p:cNvSpPr>
            <a:spLocks noGrp="1"/>
          </p:cNvSpPr>
          <p:nvPr>
            <p:ph type="body" sz="half" idx="20"/>
          </p:nvPr>
        </p:nvSpPr>
        <p:spPr>
          <a:xfrm>
            <a:off x="7982777" y="5184000"/>
            <a:ext cx="3301107" cy="1169666"/>
          </a:xfrm>
        </p:spPr>
        <p:txBody>
          <a:bodyPr>
            <a:normAutofit fontScale="92500" lnSpcReduction="10000"/>
          </a:bodyPr>
          <a:lstStyle/>
          <a:p>
            <a:pPr algn="ctr"/>
            <a:r>
              <a:rPr lang="en-US"/>
              <a:t>Students enrolled in Summit will be able to earn more credits in one year  than in a traditional high school program. This opportunity provides students with the ability to catch up on credits and graduate on time.</a:t>
            </a:r>
          </a:p>
        </p:txBody>
      </p:sp>
    </p:spTree>
    <p:extLst>
      <p:ext uri="{BB962C8B-B14F-4D97-AF65-F5344CB8AC3E}">
        <p14:creationId xmlns:p14="http://schemas.microsoft.com/office/powerpoint/2010/main" val="40257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06" y="2420471"/>
            <a:ext cx="10690412" cy="3599329"/>
          </a:xfrm>
        </p:spPr>
        <p:txBody>
          <a:bodyPr vert="horz" lIns="91440" tIns="45720" rIns="91440" bIns="45720" rtlCol="0" anchor="t">
            <a:normAutofit/>
          </a:bodyPr>
          <a:lstStyle/>
          <a:p>
            <a:pPr marL="0" indent="0" algn="ctr">
              <a:buNone/>
            </a:pPr>
            <a:r>
              <a:rPr lang="en-US" sz="2800">
                <a:solidFill>
                  <a:schemeClr val="tx1"/>
                </a:solidFill>
              </a:rPr>
              <a:t>Students who are eligible are those who:</a:t>
            </a:r>
          </a:p>
          <a:p>
            <a:r>
              <a:rPr lang="en-US" sz="2000">
                <a:ea typeface="+mn-lt"/>
                <a:cs typeface="+mn-lt"/>
              </a:rPr>
              <a:t>Are off-grade level  </a:t>
            </a:r>
          </a:p>
          <a:p>
            <a:r>
              <a:rPr lang="en-US" sz="2000">
                <a:ea typeface="+mn-lt"/>
                <a:cs typeface="+mn-lt"/>
              </a:rPr>
              <a:t>Are over age for their grade level </a:t>
            </a:r>
          </a:p>
          <a:p>
            <a:r>
              <a:rPr lang="en-US" sz="2000">
                <a:ea typeface="+mn-lt"/>
                <a:cs typeface="+mn-lt"/>
              </a:rPr>
              <a:t>Have lack of interest or motivation in academic work </a:t>
            </a:r>
          </a:p>
          <a:p>
            <a:r>
              <a:rPr lang="en-US" sz="2000">
                <a:ea typeface="+mn-lt"/>
                <a:cs typeface="+mn-lt"/>
              </a:rPr>
              <a:t>Have feelings of being disconnected from the school environment </a:t>
            </a:r>
          </a:p>
          <a:p>
            <a:r>
              <a:rPr lang="en-US" sz="2000">
                <a:ea typeface="+mn-lt"/>
                <a:cs typeface="+mn-lt"/>
              </a:rPr>
              <a:t>Have family obligations, work obligations, or medical issues outside of the school that impose on their ability to meet mandatory attendance requirements.  </a:t>
            </a:r>
          </a:p>
          <a:p>
            <a:endParaRPr lang="en-US" sz="2000">
              <a:solidFill>
                <a:srgbClr val="404040"/>
              </a:solidFill>
            </a:endParaRPr>
          </a:p>
          <a:p>
            <a:pPr marL="0" lvl="0" indent="0">
              <a:buNone/>
            </a:pPr>
            <a:endParaRPr lang="en-US" sz="2000"/>
          </a:p>
          <a:p>
            <a:pPr lvl="0"/>
            <a:endParaRPr lang="en-US" sz="2000"/>
          </a:p>
          <a:p>
            <a:pPr lvl="0"/>
            <a:endParaRPr lang="en-US"/>
          </a:p>
        </p:txBody>
      </p:sp>
      <p:pic>
        <p:nvPicPr>
          <p:cNvPr id="4" name="Picture 3"/>
          <p:cNvPicPr>
            <a:picLocks noChangeAspect="1"/>
          </p:cNvPicPr>
          <p:nvPr/>
        </p:nvPicPr>
        <p:blipFill>
          <a:blip r:embed="rId2"/>
          <a:stretch>
            <a:fillRect/>
          </a:stretch>
        </p:blipFill>
        <p:spPr>
          <a:xfrm>
            <a:off x="4736435" y="564467"/>
            <a:ext cx="2535353" cy="1505145"/>
          </a:xfrm>
          <a:prstGeom prst="rect">
            <a:avLst/>
          </a:prstGeom>
        </p:spPr>
      </p:pic>
    </p:spTree>
    <p:extLst>
      <p:ext uri="{BB962C8B-B14F-4D97-AF65-F5344CB8AC3E}">
        <p14:creationId xmlns:p14="http://schemas.microsoft.com/office/powerpoint/2010/main" val="116798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0F4E546F-5B66-92F3-EC52-BD613CC5A973}"/>
              </a:ext>
            </a:extLst>
          </p:cNvPr>
          <p:cNvSpPr>
            <a:spLocks noGrp="1"/>
          </p:cNvSpPr>
          <p:nvPr>
            <p:ph type="title"/>
          </p:nvPr>
        </p:nvSpPr>
        <p:spPr>
          <a:xfrm>
            <a:off x="1154954" y="973669"/>
            <a:ext cx="8825659" cy="706964"/>
          </a:xfrm>
        </p:spPr>
        <p:txBody>
          <a:bodyPr>
            <a:normAutofit/>
          </a:bodyPr>
          <a:lstStyle/>
          <a:p>
            <a:r>
              <a:rPr lang="en-US">
                <a:solidFill>
                  <a:srgbClr val="FFFFFF"/>
                </a:solidFill>
              </a:rPr>
              <a:t>Summit</a:t>
            </a:r>
          </a:p>
        </p:txBody>
      </p:sp>
      <p:sp>
        <p:nvSpPr>
          <p:cNvPr id="58" name="Rectangle 57">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0" name="Content Placeholder 2">
            <a:extLst>
              <a:ext uri="{FF2B5EF4-FFF2-40B4-BE49-F238E27FC236}">
                <a16:creationId xmlns:a16="http://schemas.microsoft.com/office/drawing/2014/main" id="{3F2E3B35-AE20-ECF1-2281-2E4591F5223E}"/>
              </a:ext>
            </a:extLst>
          </p:cNvPr>
          <p:cNvGraphicFramePr>
            <a:graphicFrameLocks noGrp="1"/>
          </p:cNvGraphicFramePr>
          <p:nvPr>
            <p:ph idx="1"/>
            <p:extLst>
              <p:ext uri="{D42A27DB-BD31-4B8C-83A1-F6EECF244321}">
                <p14:modId xmlns:p14="http://schemas.microsoft.com/office/powerpoint/2010/main" val="20329768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1998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4842630B-43CE-512E-B88F-8DC30736F0C3}"/>
              </a:ext>
            </a:extLst>
          </p:cNvPr>
          <p:cNvSpPr>
            <a:spLocks noGrp="1"/>
          </p:cNvSpPr>
          <p:nvPr>
            <p:ph type="title"/>
          </p:nvPr>
        </p:nvSpPr>
        <p:spPr>
          <a:xfrm>
            <a:off x="1683171" y="838200"/>
            <a:ext cx="8825659" cy="977902"/>
          </a:xfrm>
        </p:spPr>
        <p:txBody>
          <a:bodyPr>
            <a:normAutofit/>
          </a:bodyPr>
          <a:lstStyle/>
          <a:p>
            <a:pPr algn="ctr"/>
            <a:r>
              <a:rPr lang="en-US">
                <a:solidFill>
                  <a:srgbClr val="EBEBEB"/>
                </a:solidFill>
              </a:rPr>
              <a:t>Level One Part Time Support</a:t>
            </a:r>
          </a:p>
        </p:txBody>
      </p:sp>
      <p:sp>
        <p:nvSpPr>
          <p:cNvPr id="3" name="Content Placeholder 2">
            <a:extLst>
              <a:ext uri="{FF2B5EF4-FFF2-40B4-BE49-F238E27FC236}">
                <a16:creationId xmlns:a16="http://schemas.microsoft.com/office/drawing/2014/main" id="{E94273DD-E62C-26D6-1E40-553D3D567B55}"/>
              </a:ext>
            </a:extLst>
          </p:cNvPr>
          <p:cNvSpPr>
            <a:spLocks noGrp="1"/>
          </p:cNvSpPr>
          <p:nvPr>
            <p:ph idx="1"/>
          </p:nvPr>
        </p:nvSpPr>
        <p:spPr>
          <a:xfrm>
            <a:off x="1683171" y="2757942"/>
            <a:ext cx="8825659" cy="3261857"/>
          </a:xfrm>
        </p:spPr>
        <p:txBody>
          <a:bodyPr vert="horz" lIns="91440" tIns="45720" rIns="91440" bIns="45720" rtlCol="0" anchor="t">
            <a:normAutofit/>
          </a:bodyPr>
          <a:lstStyle/>
          <a:p>
            <a:pPr marL="0" indent="0">
              <a:lnSpc>
                <a:spcPct val="90000"/>
              </a:lnSpc>
              <a:buNone/>
            </a:pPr>
            <a:r>
              <a:rPr lang="en-US" sz="2000" dirty="0">
                <a:solidFill>
                  <a:srgbClr val="404040"/>
                </a:solidFill>
                <a:ea typeface="+mn-lt"/>
                <a:cs typeface="+mn-lt"/>
              </a:rPr>
              <a:t>Students in their 2nd or 3rd year of high school who are off grade level attend one evening a week to earn additional credits throughout the school year to get back on grade level and on track while the student still attends their home school during the school day. </a:t>
            </a:r>
          </a:p>
          <a:p>
            <a:pPr marL="1485900" lvl="1" indent="-342900">
              <a:lnSpc>
                <a:spcPct val="90000"/>
              </a:lnSpc>
            </a:pPr>
            <a:r>
              <a:rPr lang="en-US" sz="2000" dirty="0">
                <a:solidFill>
                  <a:srgbClr val="404040"/>
                </a:solidFill>
              </a:rPr>
              <a:t>Students would be monitored on both their progress in their Summit course(s) as well as day courses. </a:t>
            </a:r>
          </a:p>
          <a:p>
            <a:pPr marL="1485900" lvl="1" indent="-342900">
              <a:lnSpc>
                <a:spcPct val="90000"/>
              </a:lnSpc>
            </a:pPr>
            <a:r>
              <a:rPr lang="en-US" sz="2000" dirty="0">
                <a:solidFill>
                  <a:srgbClr val="404040"/>
                </a:solidFill>
              </a:rPr>
              <a:t>Students would be required to have check-ins and complete goal setting workshops.</a:t>
            </a:r>
          </a:p>
          <a:p>
            <a:pPr marL="1485900" lvl="1" indent="-342900">
              <a:lnSpc>
                <a:spcPct val="90000"/>
              </a:lnSpc>
            </a:pPr>
            <a:r>
              <a:rPr lang="en-US" sz="2000" dirty="0">
                <a:solidFill>
                  <a:srgbClr val="404040"/>
                </a:solidFill>
              </a:rPr>
              <a:t>Students ideally would earn 1-4 credits.</a:t>
            </a:r>
          </a:p>
          <a:p>
            <a:pPr lvl="1" indent="-342900">
              <a:lnSpc>
                <a:spcPct val="90000"/>
              </a:lnSpc>
            </a:pPr>
            <a:endParaRPr lang="en-US" sz="2000">
              <a:solidFill>
                <a:srgbClr val="404040"/>
              </a:solidFill>
            </a:endParaRPr>
          </a:p>
        </p:txBody>
      </p:sp>
    </p:spTree>
    <p:extLst>
      <p:ext uri="{BB962C8B-B14F-4D97-AF65-F5344CB8AC3E}">
        <p14:creationId xmlns:p14="http://schemas.microsoft.com/office/powerpoint/2010/main" val="25805019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EF0B0C38-1259-4AEC-B522-265C67B7E1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59" name="Rectangle 58">
              <a:extLst>
                <a:ext uri="{FF2B5EF4-FFF2-40B4-BE49-F238E27FC236}">
                  <a16:creationId xmlns:a16="http://schemas.microsoft.com/office/drawing/2014/main" id="{DF920FA7-F746-4E88-8DF5-E0F327F87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a:extLst>
                <a:ext uri="{FF2B5EF4-FFF2-40B4-BE49-F238E27FC236}">
                  <a16:creationId xmlns:a16="http://schemas.microsoft.com/office/drawing/2014/main" id="{9928A430-0B4B-469C-A5BF-259B1B88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a:extLst>
                <a:ext uri="{FF2B5EF4-FFF2-40B4-BE49-F238E27FC236}">
                  <a16:creationId xmlns:a16="http://schemas.microsoft.com/office/drawing/2014/main" id="{C14068A5-EB61-44D9-8AEE-2053AB6DCC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a:extLst>
                <a:ext uri="{FF2B5EF4-FFF2-40B4-BE49-F238E27FC236}">
                  <a16:creationId xmlns:a16="http://schemas.microsoft.com/office/drawing/2014/main" id="{FA83CADC-6A30-4966-97A2-7890A1BAE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Freeform 5">
              <a:extLst>
                <a:ext uri="{FF2B5EF4-FFF2-40B4-BE49-F238E27FC236}">
                  <a16:creationId xmlns:a16="http://schemas.microsoft.com/office/drawing/2014/main" id="{E8B22A6D-1F5E-4819-9D42-B2DB82B6B4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5" name="Rectangle 64">
            <a:extLst>
              <a:ext uri="{FF2B5EF4-FFF2-40B4-BE49-F238E27FC236}">
                <a16:creationId xmlns:a16="http://schemas.microsoft.com/office/drawing/2014/main" id="{19A1B461-788F-4C1B-B9FD-002300488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F5AC87AD-DBCB-4785-85EB-52357CC98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Oval 68">
            <a:extLst>
              <a:ext uri="{FF2B5EF4-FFF2-40B4-BE49-F238E27FC236}">
                <a16:creationId xmlns:a16="http://schemas.microsoft.com/office/drawing/2014/main" id="{F0B1E167-7C46-49B2-81B1-85553209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Oval 70">
            <a:extLst>
              <a:ext uri="{FF2B5EF4-FFF2-40B4-BE49-F238E27FC236}">
                <a16:creationId xmlns:a16="http://schemas.microsoft.com/office/drawing/2014/main" id="{E7D26D0E-8E73-4C52-A25A-FA4F892FD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Freeform 5">
            <a:extLst>
              <a:ext uri="{FF2B5EF4-FFF2-40B4-BE49-F238E27FC236}">
                <a16:creationId xmlns:a16="http://schemas.microsoft.com/office/drawing/2014/main" id="{BD18F43C-1686-41A2-B5B7-ACCA3D0D7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5" name="Freeform 5">
            <a:extLst>
              <a:ext uri="{FF2B5EF4-FFF2-40B4-BE49-F238E27FC236}">
                <a16:creationId xmlns:a16="http://schemas.microsoft.com/office/drawing/2014/main" id="{600719C4-94EF-484D-B445-651DB46C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77" name="Freeform 5">
            <a:extLst>
              <a:ext uri="{FF2B5EF4-FFF2-40B4-BE49-F238E27FC236}">
                <a16:creationId xmlns:a16="http://schemas.microsoft.com/office/drawing/2014/main" id="{D4F6EF1C-3A3C-4A43-8589-36603CB36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8D09DC4-246E-AD32-A33A-48ECC603E843}"/>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5600"/>
              <a:t>Level One – Potential Students </a:t>
            </a:r>
          </a:p>
        </p:txBody>
      </p:sp>
      <p:pic>
        <p:nvPicPr>
          <p:cNvPr id="6" name="Picture 6" descr="Chart, bar chart&#10;&#10;Description automatically generated">
            <a:extLst>
              <a:ext uri="{FF2B5EF4-FFF2-40B4-BE49-F238E27FC236}">
                <a16:creationId xmlns:a16="http://schemas.microsoft.com/office/drawing/2014/main" id="{CA4C968D-E05C-F999-0127-467B8E168BBE}"/>
              </a:ext>
            </a:extLst>
          </p:cNvPr>
          <p:cNvPicPr>
            <a:picLocks noGrp="1" noChangeAspect="1"/>
          </p:cNvPicPr>
          <p:nvPr>
            <p:ph idx="1"/>
          </p:nvPr>
        </p:nvPicPr>
        <p:blipFill>
          <a:blip r:embed="rId3"/>
          <a:stretch>
            <a:fillRect/>
          </a:stretch>
        </p:blipFill>
        <p:spPr>
          <a:xfrm>
            <a:off x="561110" y="556609"/>
            <a:ext cx="5448111" cy="3274662"/>
          </a:xfrm>
          <a:prstGeom prst="roundRect">
            <a:avLst>
              <a:gd name="adj" fmla="val 1858"/>
            </a:avLst>
          </a:prstGeom>
          <a:effectLst/>
        </p:spPr>
      </p:pic>
      <p:pic>
        <p:nvPicPr>
          <p:cNvPr id="7" name="Picture 7" descr="Chart, bar chart&#10;&#10;Description automatically generated">
            <a:extLst>
              <a:ext uri="{FF2B5EF4-FFF2-40B4-BE49-F238E27FC236}">
                <a16:creationId xmlns:a16="http://schemas.microsoft.com/office/drawing/2014/main" id="{16C3877E-D9B5-5289-60BB-9A51C623F48E}"/>
              </a:ext>
            </a:extLst>
          </p:cNvPr>
          <p:cNvPicPr>
            <a:picLocks noChangeAspect="1"/>
          </p:cNvPicPr>
          <p:nvPr/>
        </p:nvPicPr>
        <p:blipFill>
          <a:blip r:embed="rId4"/>
          <a:stretch>
            <a:fillRect/>
          </a:stretch>
        </p:blipFill>
        <p:spPr>
          <a:xfrm>
            <a:off x="6172946" y="579253"/>
            <a:ext cx="5370123" cy="3227787"/>
          </a:xfrm>
          <a:prstGeom prst="roundRect">
            <a:avLst>
              <a:gd name="adj" fmla="val 1858"/>
            </a:avLst>
          </a:prstGeom>
          <a:effectLst/>
        </p:spPr>
      </p:pic>
      <p:sp>
        <p:nvSpPr>
          <p:cNvPr id="79" name="Rectangle 78">
            <a:extLst>
              <a:ext uri="{FF2B5EF4-FFF2-40B4-BE49-F238E27FC236}">
                <a16:creationId xmlns:a16="http://schemas.microsoft.com/office/drawing/2014/main" id="{C93481BC-7012-48F5-8642-E151171C8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997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9902-573E-D786-3C04-6F2948A6F79D}"/>
              </a:ext>
            </a:extLst>
          </p:cNvPr>
          <p:cNvSpPr>
            <a:spLocks noGrp="1"/>
          </p:cNvSpPr>
          <p:nvPr>
            <p:ph type="title"/>
          </p:nvPr>
        </p:nvSpPr>
        <p:spPr/>
        <p:txBody>
          <a:bodyPr/>
          <a:lstStyle/>
          <a:p>
            <a:r>
              <a:rPr lang="en-US"/>
              <a:t>Level 2 Full time Support</a:t>
            </a:r>
          </a:p>
        </p:txBody>
      </p:sp>
      <p:sp>
        <p:nvSpPr>
          <p:cNvPr id="3" name="Content Placeholder 2">
            <a:extLst>
              <a:ext uri="{FF2B5EF4-FFF2-40B4-BE49-F238E27FC236}">
                <a16:creationId xmlns:a16="http://schemas.microsoft.com/office/drawing/2014/main" id="{7ED9F535-7176-CF67-AEEC-2AD9CC04A873}"/>
              </a:ext>
            </a:extLst>
          </p:cNvPr>
          <p:cNvSpPr>
            <a:spLocks noGrp="1"/>
          </p:cNvSpPr>
          <p:nvPr>
            <p:ph idx="1"/>
          </p:nvPr>
        </p:nvSpPr>
        <p:spPr>
          <a:xfrm>
            <a:off x="519956" y="2603500"/>
            <a:ext cx="11317976" cy="3416300"/>
          </a:xfrm>
        </p:spPr>
        <p:txBody>
          <a:bodyPr vert="horz" lIns="91440" tIns="45720" rIns="91440" bIns="45720" rtlCol="0" anchor="t">
            <a:normAutofit/>
          </a:bodyPr>
          <a:lstStyle/>
          <a:p>
            <a:r>
              <a:rPr lang="en-US"/>
              <a:t>Students who are in their 3rd or 4th year of high school who are off grade level. Students would  attend Summit full time. Students have educational contracts that outline the graduation credits necessary so that the students only focus on one or two courses at a time. Based</a:t>
            </a:r>
            <a:r>
              <a:rPr lang="en-US">
                <a:ea typeface="+mn-lt"/>
                <a:cs typeface="+mn-lt"/>
              </a:rPr>
              <a:t> on individual needs, students are assigned in-class hours. Students’ assigned hours fluctuate depending on the student’s needs and progress at the time.</a:t>
            </a:r>
            <a:r>
              <a:rPr lang="en-US"/>
              <a:t> </a:t>
            </a:r>
            <a:endParaRPr lang="en-US">
              <a:ea typeface="+mn-lt"/>
              <a:cs typeface="+mn-lt"/>
            </a:endParaRPr>
          </a:p>
          <a:p>
            <a:pPr marL="1485900" lvl="1"/>
            <a:r>
              <a:rPr lang="en-US">
                <a:ea typeface="+mn-lt"/>
                <a:cs typeface="+mn-lt"/>
              </a:rPr>
              <a:t>Students are monitored weekly based on their progress in courses, their attendance and any other identified issues.</a:t>
            </a:r>
          </a:p>
          <a:p>
            <a:pPr marL="1485900" lvl="1"/>
            <a:r>
              <a:rPr lang="en-US">
                <a:ea typeface="+mn-lt"/>
                <a:cs typeface="+mn-lt"/>
              </a:rPr>
              <a:t> Students and parents are communicated with weekly on student progress and any/all concerns.</a:t>
            </a:r>
          </a:p>
          <a:p>
            <a:pPr marL="1485900" lvl="1"/>
            <a:r>
              <a:rPr lang="en-US">
                <a:ea typeface="+mn-lt"/>
                <a:cs typeface="+mn-lt"/>
              </a:rPr>
              <a:t> Counselors are available throughout the week to assist students with goal setting based on academic, career, and social/emotional data. Counselors also assist with conducting the students’ IGP meetings and completing work-based learning paperwork.</a:t>
            </a:r>
            <a:endParaRPr lang="en-US"/>
          </a:p>
        </p:txBody>
      </p:sp>
    </p:spTree>
    <p:extLst>
      <p:ext uri="{BB962C8B-B14F-4D97-AF65-F5344CB8AC3E}">
        <p14:creationId xmlns:p14="http://schemas.microsoft.com/office/powerpoint/2010/main" val="1966467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C9856B946D84380E6D08509BAFD51" ma:contentTypeVersion="14" ma:contentTypeDescription="Create a new document." ma:contentTypeScope="" ma:versionID="c85ecd82ebe3515c60dd186f12d2e658">
  <xsd:schema xmlns:xsd="http://www.w3.org/2001/XMLSchema" xmlns:xs="http://www.w3.org/2001/XMLSchema" xmlns:p="http://schemas.microsoft.com/office/2006/metadata/properties" xmlns:ns1="http://schemas.microsoft.com/sharepoint/v3" xmlns:ns3="c559c64c-b02c-4ccd-ac32-39e9f88f680a" xmlns:ns4="c834ccc6-91a6-4fcc-a311-6559dd6d0c3d" targetNamespace="http://schemas.microsoft.com/office/2006/metadata/properties" ma:root="true" ma:fieldsID="196b549318bfca0982f230a4a24b0dfd" ns1:_="" ns3:_="" ns4:_="">
    <xsd:import namespace="http://schemas.microsoft.com/sharepoint/v3"/>
    <xsd:import namespace="c559c64c-b02c-4ccd-ac32-39e9f88f680a"/>
    <xsd:import namespace="c834ccc6-91a6-4fcc-a311-6559dd6d0c3d"/>
    <xsd:element name="properties">
      <xsd:complexType>
        <xsd:sequence>
          <xsd:element name="documentManagement">
            <xsd:complexType>
              <xsd:all>
                <xsd:element ref="ns3:SharedWithUsers" minOccurs="0"/>
                <xsd:element ref="ns3:SharingHintHash" minOccurs="0"/>
                <xsd:element ref="ns3:SharedWithDetails"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9c64c-b02c-4ccd-ac32-39e9f88f68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4ccc6-91a6-4fcc-a311-6559dd6d0c3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58C54-86A3-444A-91E1-800FCB7A2218}">
  <ds:schemaRefs>
    <ds:schemaRef ds:uri="http://schemas.microsoft.com/sharepoint/v3/contenttype/forms"/>
  </ds:schemaRefs>
</ds:datastoreItem>
</file>

<file path=customXml/itemProps2.xml><?xml version="1.0" encoding="utf-8"?>
<ds:datastoreItem xmlns:ds="http://schemas.openxmlformats.org/officeDocument/2006/customXml" ds:itemID="{5BAD6E2A-8276-41B9-B3A4-9677F0A6513E}">
  <ds:schemaRefs>
    <ds:schemaRef ds:uri="http://schemas.microsoft.com/office/2006/documentManagement/types"/>
    <ds:schemaRef ds:uri="http://schemas.microsoft.com/office/2006/metadata/properties"/>
    <ds:schemaRef ds:uri="c559c64c-b02c-4ccd-ac32-39e9f88f680a"/>
    <ds:schemaRef ds:uri="c834ccc6-91a6-4fcc-a311-6559dd6d0c3d"/>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87818823-FC1C-4661-A1BC-622CFA2A8AF1}">
  <ds:schemaRefs>
    <ds:schemaRef ds:uri="c559c64c-b02c-4ccd-ac32-39e9f88f680a"/>
    <ds:schemaRef ds:uri="c834ccc6-91a6-4fcc-a311-6559dd6d0c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1</TotalTime>
  <Words>1044</Words>
  <Application>Microsoft Office PowerPoint</Application>
  <PresentationFormat>Widescreen</PresentationFormat>
  <Paragraphs>70</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Baskerville Old Face</vt:lpstr>
      <vt:lpstr>Bookman Old Style</vt:lpstr>
      <vt:lpstr>Calibri</vt:lpstr>
      <vt:lpstr>Century Gothic</vt:lpstr>
      <vt:lpstr>Wingdings 3</vt:lpstr>
      <vt:lpstr>Ion Boardroom</vt:lpstr>
      <vt:lpstr>PowerPoint Presentation</vt:lpstr>
      <vt:lpstr>PowerPoint Presentation</vt:lpstr>
      <vt:lpstr>WHAT IS SUMMIT?</vt:lpstr>
      <vt:lpstr>Student Success</vt:lpstr>
      <vt:lpstr>PowerPoint Presentation</vt:lpstr>
      <vt:lpstr>Summit</vt:lpstr>
      <vt:lpstr>Level One Part Time Support</vt:lpstr>
      <vt:lpstr>Level One – Potential Students </vt:lpstr>
      <vt:lpstr>Level 2 Full time Support</vt:lpstr>
      <vt:lpstr>Level Two – Potential Students </vt:lpstr>
      <vt:lpstr>Overall Potential Students at the beginning of 2022-23 school year</vt:lpstr>
      <vt:lpstr>Impacts of the Summit Program </vt:lpstr>
      <vt:lpstr>Impacts of the Summit Program </vt:lpstr>
      <vt:lpstr>Additional Impacts of the Summit Program </vt:lpstr>
      <vt:lpstr>Program Design  </vt:lpstr>
      <vt:lpstr>Program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Kolmar</dc:creator>
  <cp:lastModifiedBy>Kim Chriswell</cp:lastModifiedBy>
  <cp:revision>23</cp:revision>
  <cp:lastPrinted>2019-01-08T12:58:18Z</cp:lastPrinted>
  <dcterms:created xsi:type="dcterms:W3CDTF">2018-03-19T00:20:51Z</dcterms:created>
  <dcterms:modified xsi:type="dcterms:W3CDTF">2023-03-23T19:33:15Z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0x0101003CDC9856B946D84380E6D08509BAFD51</vt:lpwstr>
  </property>
</Properties>
</file>