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3"/>
  </p:notesMasterIdLst>
  <p:handoutMasterIdLst>
    <p:handoutMasterId r:id="rId34"/>
  </p:handoutMasterIdLst>
  <p:sldIdLst>
    <p:sldId id="300" r:id="rId2"/>
    <p:sldId id="1081" r:id="rId3"/>
    <p:sldId id="1083" r:id="rId4"/>
    <p:sldId id="1084" r:id="rId5"/>
    <p:sldId id="1085" r:id="rId6"/>
    <p:sldId id="1086" r:id="rId7"/>
    <p:sldId id="1113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  <p:sldId id="1095" r:id="rId17"/>
    <p:sldId id="1096" r:id="rId18"/>
    <p:sldId id="1097" r:id="rId19"/>
    <p:sldId id="1098" r:id="rId20"/>
    <p:sldId id="1099" r:id="rId21"/>
    <p:sldId id="1100" r:id="rId22"/>
    <p:sldId id="1101" r:id="rId23"/>
    <p:sldId id="1102" r:id="rId24"/>
    <p:sldId id="1103" r:id="rId25"/>
    <p:sldId id="1104" r:id="rId26"/>
    <p:sldId id="1105" r:id="rId27"/>
    <p:sldId id="1106" r:id="rId28"/>
    <p:sldId id="1117" r:id="rId29"/>
    <p:sldId id="1115" r:id="rId30"/>
    <p:sldId id="1116" r:id="rId31"/>
    <p:sldId id="298" r:id="rId32"/>
  </p:sldIdLst>
  <p:sldSz cx="9144000" cy="6858000" type="screen4x3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744"/>
    <a:srgbClr val="1A7D03"/>
    <a:srgbClr val="169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gibbons\Documents\Board%20Presentation%2010.30.20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gibbons\Documents\Board%20Presentation%2010.30.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gibbons\Documents\Board%20Presentation%2010.30.2024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gibbons\Documents\Board%20Presentation%2010.30.2024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Sheet2!$E$2:$E$6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Average</c:v>
                </c:pt>
                <c:pt idx="3">
                  <c:v>Below Average</c:v>
                </c:pt>
                <c:pt idx="4">
                  <c:v>Unsatisfactory</c:v>
                </c:pt>
              </c:strCache>
            </c:strRef>
          </c:cat>
          <c:val>
            <c:numRef>
              <c:f>Sheet2!$F$2:$F$6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21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3-4F45-A5D9-452FAF324E74}"/>
            </c:ext>
          </c:extLst>
        </c:ser>
        <c:ser>
          <c:idx val="1"/>
          <c:order val="1"/>
          <c:tx>
            <c:strRef>
              <c:f>Sheet2!$G$1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Sheet2!$E$2:$E$6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Average</c:v>
                </c:pt>
                <c:pt idx="3">
                  <c:v>Below Average</c:v>
                </c:pt>
                <c:pt idx="4">
                  <c:v>Unsatisfactory</c:v>
                </c:pt>
              </c:strCache>
            </c:strRef>
          </c:cat>
          <c:val>
            <c:numRef>
              <c:f>Sheet2!$G$2:$G$6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22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3-4F45-A5D9-452FAF324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425088"/>
        <c:axId val="236428928"/>
      </c:barChart>
      <c:catAx>
        <c:axId val="23642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28928"/>
        <c:crosses val="autoZero"/>
        <c:auto val="1"/>
        <c:lblAlgn val="ctr"/>
        <c:lblOffset val="100"/>
        <c:noMultiLvlLbl val="0"/>
      </c:catAx>
      <c:valAx>
        <c:axId val="2364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2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Sheet3!$B$11</c:f>
              <c:strCache>
                <c:ptCount val="1"/>
                <c:pt idx="0">
                  <c:v>C or Higher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EEE244-49C8-45A9-A380-B06F64A683F9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B7-46B0-8442-06A99843F2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55E8F4D-44B7-4529-9DBD-CC9733AD9848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B7-46B0-8442-06A99843F2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5C96C5F-2DE1-497B-9DD5-D8A1B05C40CE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B7-46B0-8442-06A99843F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Sheet3!$A$12:$A$14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Sheet3!$B$12:$B$14</c:f>
              <c:numCache>
                <c:formatCode>General</c:formatCode>
                <c:ptCount val="3"/>
                <c:pt idx="0">
                  <c:v>36.5</c:v>
                </c:pt>
                <c:pt idx="1">
                  <c:v>36.5</c:v>
                </c:pt>
                <c:pt idx="2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B7-46B0-8442-06A99843F206}"/>
            </c:ext>
          </c:extLst>
        </c:ser>
        <c:ser>
          <c:idx val="1"/>
          <c:order val="1"/>
          <c:tx>
            <c:strRef>
              <c:f>Sheet3!$C$11</c:f>
              <c:strCache>
                <c:ptCount val="1"/>
                <c:pt idx="0">
                  <c:v>PASS Rate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2DB25BE-56EB-4F3E-8A82-2B90D300AC0A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FB7-46B0-8442-06A99843F2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007FF67-3CB6-4589-A357-8CB84A39E287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B7-46B0-8442-06A99843F20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228D08-D444-4CDF-93CA-E2F541960AAA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FB7-46B0-8442-06A99843F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Sheet3!$A$12:$A$14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Sheet3!$C$12:$C$14</c:f>
              <c:numCache>
                <c:formatCode>General</c:formatCode>
                <c:ptCount val="3"/>
                <c:pt idx="0">
                  <c:v>52.3</c:v>
                </c:pt>
                <c:pt idx="1">
                  <c:v>56.9</c:v>
                </c:pt>
                <c:pt idx="2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B7-46B0-8442-06A99843F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4156048"/>
        <c:axId val="1804410176"/>
      </c:barChart>
      <c:catAx>
        <c:axId val="196415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4410176"/>
        <c:crosses val="autoZero"/>
        <c:auto val="1"/>
        <c:lblAlgn val="ctr"/>
        <c:lblOffset val="100"/>
        <c:noMultiLvlLbl val="0"/>
      </c:catAx>
      <c:valAx>
        <c:axId val="1804410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6415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Sheet3!$B$16</c:f>
              <c:strCache>
                <c:ptCount val="1"/>
                <c:pt idx="0">
                  <c:v>C or Higher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265AB6C-8A28-4D3B-9BC9-86C9A82ABE88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EB6-4A9A-9FCE-A2A3F00271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C8FE6DC-887B-48BB-83F6-173408235657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B6-4A9A-9FCE-A2A3F00271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89618F8-8DD8-4ED3-AED3-934D57F90CF0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EB6-4A9A-9FCE-A2A3F0027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Sheet3!$A$17:$A$19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Sheet3!$B$17:$B$19</c:f>
              <c:numCache>
                <c:formatCode>General</c:formatCode>
                <c:ptCount val="3"/>
                <c:pt idx="0">
                  <c:v>27.7</c:v>
                </c:pt>
                <c:pt idx="1">
                  <c:v>39.299999999999997</c:v>
                </c:pt>
                <c:pt idx="2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B6-4A9A-9FCE-A2A3F00271A6}"/>
            </c:ext>
          </c:extLst>
        </c:ser>
        <c:ser>
          <c:idx val="1"/>
          <c:order val="1"/>
          <c:tx>
            <c:strRef>
              <c:f>Sheet3!$C$16</c:f>
              <c:strCache>
                <c:ptCount val="1"/>
                <c:pt idx="0">
                  <c:v>PASS Rate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18A0143-640E-42E9-BC53-C6809334B944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EB6-4A9A-9FCE-A2A3F00271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85D3BD-3D86-4A2A-8936-A224FD6B2D80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B6-4A9A-9FCE-A2A3F00271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25EF175-821B-4613-AABF-09DDF00A1D71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EB6-4A9A-9FCE-A2A3F0027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Sheet3!$A$17:$A$19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Sheet3!$C$17:$C$19</c:f>
              <c:numCache>
                <c:formatCode>General</c:formatCode>
                <c:ptCount val="3"/>
                <c:pt idx="0">
                  <c:v>48.7</c:v>
                </c:pt>
                <c:pt idx="1">
                  <c:v>54.4</c:v>
                </c:pt>
                <c:pt idx="2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B6-4A9A-9FCE-A2A3F0027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5051664"/>
        <c:axId val="1805054544"/>
      </c:barChart>
      <c:catAx>
        <c:axId val="180505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054544"/>
        <c:crosses val="autoZero"/>
        <c:auto val="1"/>
        <c:lblAlgn val="ctr"/>
        <c:lblOffset val="100"/>
        <c:noMultiLvlLbl val="0"/>
      </c:catAx>
      <c:valAx>
        <c:axId val="1805054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505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69272282821843E-2"/>
          <c:y val="4.4541738956976391E-2"/>
          <c:w val="0.9239307277171781"/>
          <c:h val="0.838090289446748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C-48B4-BD48-A0FB5769A0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Sheet1!$A$66:$A$67</c:f>
              <c:strCache>
                <c:ptCount val="2"/>
                <c:pt idx="0">
                  <c:v>Aiken County</c:v>
                </c:pt>
                <c:pt idx="1">
                  <c:v>South Carolina</c:v>
                </c:pt>
              </c:strCache>
            </c:strRef>
          </c:cat>
          <c:val>
            <c:numRef>
              <c:f>Sheet1!$B$66:$B$67</c:f>
              <c:numCache>
                <c:formatCode>General</c:formatCode>
                <c:ptCount val="2"/>
                <c:pt idx="0">
                  <c:v>7.03</c:v>
                </c:pt>
                <c:pt idx="1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C-48B4-BD48-A0FB5769A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818200"/>
        <c:axId val="878820168"/>
      </c:barChart>
      <c:catAx>
        <c:axId val="87881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820168"/>
        <c:crosses val="autoZero"/>
        <c:auto val="1"/>
        <c:lblAlgn val="ctr"/>
        <c:lblOffset val="100"/>
        <c:noMultiLvlLbl val="0"/>
      </c:catAx>
      <c:valAx>
        <c:axId val="878820168"/>
        <c:scaling>
          <c:orientation val="minMax"/>
          <c:max val="8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88182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Aiken County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Sheet1!$B$16:$E$17</c:f>
              <c:strCache>
                <c:ptCount val="4"/>
                <c:pt idx="0">
                  <c:v>College Ready</c:v>
                </c:pt>
                <c:pt idx="1">
                  <c:v>Career Ready</c:v>
                </c:pt>
                <c:pt idx="2">
                  <c:v>College or Career Ready</c:v>
                </c:pt>
                <c:pt idx="3">
                  <c:v>College and Career Ready</c:v>
                </c:pt>
              </c:strCache>
            </c:strRef>
          </c:cat>
          <c:val>
            <c:numRef>
              <c:f>Sheet1!$B$18:$E$18</c:f>
              <c:numCache>
                <c:formatCode>0.0%</c:formatCode>
                <c:ptCount val="4"/>
                <c:pt idx="0">
                  <c:v>0.27100000000000002</c:v>
                </c:pt>
                <c:pt idx="1">
                  <c:v>0.67100000000000004</c:v>
                </c:pt>
                <c:pt idx="2">
                  <c:v>0.68400000000000005</c:v>
                </c:pt>
                <c:pt idx="3">
                  <c:v>0.25800000000000001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A-433C-B60F-C493AB446B41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South Carolina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Sheet1!$B$16:$E$17</c:f>
              <c:strCache>
                <c:ptCount val="4"/>
                <c:pt idx="0">
                  <c:v>College Ready</c:v>
                </c:pt>
                <c:pt idx="1">
                  <c:v>Career Ready</c:v>
                </c:pt>
                <c:pt idx="2">
                  <c:v>College or Career Ready</c:v>
                </c:pt>
                <c:pt idx="3">
                  <c:v>College and Career Ready</c:v>
                </c:pt>
              </c:strCache>
            </c:strRef>
          </c:cat>
          <c:val>
            <c:numRef>
              <c:f>Sheet1!$B$19:$E$19</c:f>
              <c:numCache>
                <c:formatCode>0.0%</c:formatCode>
                <c:ptCount val="4"/>
                <c:pt idx="0">
                  <c:v>0.32500000000000001</c:v>
                </c:pt>
                <c:pt idx="1">
                  <c:v>0.69599999999999995</c:v>
                </c:pt>
                <c:pt idx="2">
                  <c:v>0.71499999999999997</c:v>
                </c:pt>
                <c:pt idx="3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A-433C-B60F-C493AB446B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0227544"/>
        <c:axId val="751360232"/>
      </c:barChart>
      <c:catAx>
        <c:axId val="47022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360232"/>
        <c:crosses val="autoZero"/>
        <c:auto val="1"/>
        <c:lblAlgn val="ctr"/>
        <c:lblOffset val="100"/>
        <c:noMultiLvlLbl val="0"/>
      </c:catAx>
      <c:valAx>
        <c:axId val="751360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70227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567917395052756E-2"/>
          <c:y val="5.9556538264489652E-2"/>
          <c:w val="0.96396705448725595"/>
          <c:h val="0.74790655250881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Sheet4!$A$11</c:f>
              <c:strCache>
                <c:ptCount val="1"/>
                <c:pt idx="0">
                  <c:v>District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3A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2DB-4906-8427-D4F139259A8B}"/>
              </c:ext>
            </c:extLst>
          </c:dPt>
          <c:dPt>
            <c:idx val="1"/>
            <c:invertIfNegative val="0"/>
            <c:bubble3D val="0"/>
            <c:spPr>
              <a:solidFill>
                <a:srgbClr val="63A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DB-4906-8427-D4F139259A8B}"/>
              </c:ext>
            </c:extLst>
          </c:dPt>
          <c:dPt>
            <c:idx val="2"/>
            <c:invertIfNegative val="0"/>
            <c:bubble3D val="0"/>
            <c:spPr>
              <a:solidFill>
                <a:srgbClr val="63A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DB-4906-8427-D4F139259A8B}"/>
              </c:ext>
            </c:extLst>
          </c:dPt>
          <c:dPt>
            <c:idx val="3"/>
            <c:invertIfNegative val="0"/>
            <c:bubble3D val="0"/>
            <c:spPr>
              <a:solidFill>
                <a:srgbClr val="63A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DB-4906-8427-D4F139259A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Sheet4!$B$10:$E$10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Sheet4!$B$11:$E$11</c:f>
              <c:numCache>
                <c:formatCode>0.0%</c:formatCode>
                <c:ptCount val="4"/>
                <c:pt idx="0">
                  <c:v>0.90500000000000003</c:v>
                </c:pt>
                <c:pt idx="1">
                  <c:v>0.89900000000000002</c:v>
                </c:pt>
                <c:pt idx="2">
                  <c:v>0.88700000000000001</c:v>
                </c:pt>
                <c:pt idx="3">
                  <c:v>0.84499999999999997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B-4906-8427-D4F139259A8B}"/>
            </c:ext>
          </c:extLst>
        </c:ser>
        <c:ser>
          <c:idx val="1"/>
          <c:order val="1"/>
          <c:tx>
            <c:strRef>
              <c:f>Sheet4!$A$12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Sheet4!$B$10:$E$10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Sheet4!$B$12:$E$12</c:f>
              <c:numCache>
                <c:formatCode>0.0%</c:formatCode>
                <c:ptCount val="4"/>
                <c:pt idx="0">
                  <c:v>0.83299999999999996</c:v>
                </c:pt>
                <c:pt idx="1">
                  <c:v>0.83799999999999997</c:v>
                </c:pt>
                <c:pt idx="2">
                  <c:v>0.83799999999999997</c:v>
                </c:pt>
                <c:pt idx="3">
                  <c:v>0.85399999999999998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DB-4906-8427-D4F139259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793008"/>
        <c:axId val="1682795408"/>
      </c:barChart>
      <c:catAx>
        <c:axId val="168279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795408"/>
        <c:crosses val="autoZero"/>
        <c:auto val="1"/>
        <c:lblAlgn val="ctr"/>
        <c:lblOffset val="100"/>
        <c:noMultiLvlLbl val="0"/>
      </c:catAx>
      <c:valAx>
        <c:axId val="1682795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8279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EC-4B88-B366-ACE73917493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6B2-4823-AED7-8EF8A34B60D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38.7%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95028129972733"/>
                      <c:h val="6.55423136197793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54EC-4B88-B366-ACE7391749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38.5%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834958528076993E-2"/>
                      <c:h val="6.55423136197793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76B2-4823-AED7-8EF8A34B60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Sheet1!$A$62:$A$63</c:f>
              <c:strCache>
                <c:ptCount val="2"/>
                <c:pt idx="0">
                  <c:v>Aiken County</c:v>
                </c:pt>
                <c:pt idx="1">
                  <c:v>South Carolina</c:v>
                </c:pt>
              </c:strCache>
            </c:strRef>
          </c:cat>
          <c:val>
            <c:numRef>
              <c:f>Sheet1!$B$62:$B$63</c:f>
              <c:numCache>
                <c:formatCode>0.00%</c:formatCode>
                <c:ptCount val="2"/>
                <c:pt idx="0">
                  <c:v>0.38700000000000001</c:v>
                </c:pt>
                <c:pt idx="1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C-4B88-B366-ACE739174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972944"/>
        <c:axId val="876973272"/>
      </c:barChart>
      <c:catAx>
        <c:axId val="87697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973272"/>
        <c:crosses val="autoZero"/>
        <c:auto val="1"/>
        <c:lblAlgn val="ctr"/>
        <c:lblOffset val="100"/>
        <c:noMultiLvlLbl val="0"/>
      </c:catAx>
      <c:valAx>
        <c:axId val="876973272"/>
        <c:scaling>
          <c:orientation val="minMax"/>
          <c:max val="0.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6972944"/>
        <c:crosses val="autoZero"/>
        <c:crossBetween val="between"/>
        <c:majorUnit val="0.25"/>
        <c:min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5E-4CB3-BE0C-B1DF763CDA3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AFAEAE-8596-4371-9EF2-3D71281CC91C}" type="VALUE">
                      <a:rPr lang="en-US" sz="1400" b="1" smtClean="0"/>
                      <a:pPr>
                        <a:defRPr sz="1400" b="1"/>
                      </a:pPr>
                      <a:t>[VALUE]</a:t>
                    </a:fld>
                    <a:r>
                      <a:rPr lang="en-US" sz="1400" b="1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30A-47E7-97E8-188AE20C43A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F21662-38CE-4143-981C-8FB59CA91967}" type="VALUE">
                      <a:rPr lang="en-US" sz="1400" b="1" smtClean="0"/>
                      <a:pPr>
                        <a:defRPr sz="1400" b="1"/>
                      </a:pPr>
                      <a:t>[VALUE]</a:t>
                    </a:fld>
                    <a:r>
                      <a:rPr lang="en-US" sz="1400" b="1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5E-4CB3-BE0C-B1DF763CDA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Sheet1!$A$70:$A$71</c:f>
              <c:strCache>
                <c:ptCount val="2"/>
                <c:pt idx="0">
                  <c:v>Aiken County</c:v>
                </c:pt>
                <c:pt idx="1">
                  <c:v>South Carolina</c:v>
                </c:pt>
              </c:strCache>
            </c:strRef>
          </c:cat>
          <c:val>
            <c:numRef>
              <c:f>Sheet1!$B$70:$B$71</c:f>
              <c:numCache>
                <c:formatCode>General</c:formatCode>
                <c:ptCount val="2"/>
                <c:pt idx="0">
                  <c:v>28.8</c:v>
                </c:pt>
                <c:pt idx="1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E-4CB3-BE0C-B1DF763CDA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6106280"/>
        <c:axId val="876106936"/>
      </c:barChart>
      <c:catAx>
        <c:axId val="87610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106936"/>
        <c:crosses val="autoZero"/>
        <c:auto val="1"/>
        <c:lblAlgn val="ctr"/>
        <c:lblOffset val="100"/>
        <c:noMultiLvlLbl val="0"/>
      </c:catAx>
      <c:valAx>
        <c:axId val="876106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6106280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State-wide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Sheet1!$F$2:$F$6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Average</c:v>
                </c:pt>
                <c:pt idx="3">
                  <c:v>Below Average</c:v>
                </c:pt>
                <c:pt idx="4">
                  <c:v>Unsatisfactory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282</c:v>
                </c:pt>
                <c:pt idx="1">
                  <c:v>304</c:v>
                </c:pt>
                <c:pt idx="2">
                  <c:v>442</c:v>
                </c:pt>
                <c:pt idx="3">
                  <c:v>155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3-4924-AB37-94AC8733D583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Sheet1!$F$2:$F$6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Average</c:v>
                </c:pt>
                <c:pt idx="3">
                  <c:v>Below Average</c:v>
                </c:pt>
                <c:pt idx="4">
                  <c:v>Unsatisfactory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232</c:v>
                </c:pt>
                <c:pt idx="1">
                  <c:v>317</c:v>
                </c:pt>
                <c:pt idx="2">
                  <c:v>477</c:v>
                </c:pt>
                <c:pt idx="3">
                  <c:v>186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A3-4924-AB37-94AC8733D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7648"/>
        <c:axId val="16444608"/>
      </c:barChart>
      <c:catAx>
        <c:axId val="442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4608"/>
        <c:crosses val="autoZero"/>
        <c:auto val="1"/>
        <c:lblAlgn val="ctr"/>
        <c:lblOffset val="100"/>
        <c:noMultiLvlLbl val="0"/>
      </c:catAx>
      <c:valAx>
        <c:axId val="1644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Aiken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Sheet2!$E$2:$E$6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Average</c:v>
                </c:pt>
                <c:pt idx="3">
                  <c:v>Below Average</c:v>
                </c:pt>
                <c:pt idx="4">
                  <c:v>Unsatisfactory</c:v>
                </c:pt>
              </c:strCache>
            </c:strRef>
          </c:cat>
          <c:val>
            <c:numRef>
              <c:f>Sheet2!$F$2:$F$6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21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8-46AE-9856-8058A0368FB1}"/>
            </c:ext>
          </c:extLst>
        </c:ser>
        <c:ser>
          <c:idx val="1"/>
          <c:order val="1"/>
          <c:tx>
            <c:strRef>
              <c:f>Sheet2!$G$1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Sheet2!$E$2:$E$6</c:f>
              <c:strCache>
                <c:ptCount val="5"/>
                <c:pt idx="0">
                  <c:v>Excellent</c:v>
                </c:pt>
                <c:pt idx="1">
                  <c:v>Good</c:v>
                </c:pt>
                <c:pt idx="2">
                  <c:v>Average</c:v>
                </c:pt>
                <c:pt idx="3">
                  <c:v>Below Average</c:v>
                </c:pt>
                <c:pt idx="4">
                  <c:v>Unsatisfactory</c:v>
                </c:pt>
              </c:strCache>
            </c:strRef>
          </c:cat>
          <c:val>
            <c:numRef>
              <c:f>Sheet2!$G$2:$G$6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22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F8-46AE-9856-8058A0368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425088"/>
        <c:axId val="236428928"/>
      </c:barChart>
      <c:catAx>
        <c:axId val="23642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28928"/>
        <c:crosses val="autoZero"/>
        <c:auto val="1"/>
        <c:lblAlgn val="ctr"/>
        <c:lblOffset val="100"/>
        <c:noMultiLvlLbl val="0"/>
      </c:catAx>
      <c:valAx>
        <c:axId val="2364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42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Aiken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975-4904-AEB5-AC4752C447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B10DDBC-1C68-45CA-B30E-F7B749D09F6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975-4904-AEB5-AC4752C447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8DA14EC-5A81-4A01-B6F4-A435172BAC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975-4904-AEB5-AC4752C44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Sheet1!$A$8:$A$10</c:f>
              <c:strCache>
                <c:ptCount val="3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</c:strCache>
            </c:strRef>
          </c:cat>
          <c:val>
            <c:numRef>
              <c:f>Sheet1!$B$8:$B$10</c:f>
              <c:numCache>
                <c:formatCode>General</c:formatCode>
                <c:ptCount val="3"/>
                <c:pt idx="0">
                  <c:v>51</c:v>
                </c:pt>
                <c:pt idx="1">
                  <c:v>55.4</c:v>
                </c:pt>
                <c:pt idx="2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5-4904-AEB5-AC4752C447DF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B01029-D65F-4C4C-9FBF-0F8BC19F08B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75-4904-AEB5-AC4752C447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3EEBAA-2A0A-4964-A00F-DE402DE7C51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975-4904-AEB5-AC4752C447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2021D54-C468-4BCA-9DCE-3D913645326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975-4904-AEB5-AC4752C44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Sheet1!$A$8:$A$10</c:f>
              <c:strCache>
                <c:ptCount val="3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</c:strCache>
            </c:strRef>
          </c:cat>
          <c:val>
            <c:numRef>
              <c:f>Sheet1!$C$8:$C$10</c:f>
              <c:numCache>
                <c:formatCode>General</c:formatCode>
                <c:ptCount val="3"/>
                <c:pt idx="0">
                  <c:v>53.8</c:v>
                </c:pt>
                <c:pt idx="1">
                  <c:v>57.2</c:v>
                </c:pt>
                <c:pt idx="2">
                  <c:v>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5-4904-AEB5-AC4752C44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102479"/>
        <c:axId val="355089039"/>
      </c:barChart>
      <c:catAx>
        <c:axId val="35510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089039"/>
        <c:crosses val="autoZero"/>
        <c:auto val="1"/>
        <c:lblAlgn val="ctr"/>
        <c:lblOffset val="100"/>
        <c:noMultiLvlLbl val="0"/>
      </c:catAx>
      <c:valAx>
        <c:axId val="355089039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51024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44699116370126E-2"/>
          <c:y val="5.1917068136585559E-2"/>
          <c:w val="0.96942400965987496"/>
          <c:h val="0.71432206114964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Aiken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1F-425C-B7BD-266CF32FF2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F-425C-B7BD-266CF32FF2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F-425C-B7BD-266CF32FF2D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46.8%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C1F-425C-B7BD-266CF32FF2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43.2%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C1F-425C-B7BD-266CF32FF2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35.1%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C1F-425C-B7BD-266CF32FF2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46.8</c:v>
                </c:pt>
                <c:pt idx="1">
                  <c:v>43.2</c:v>
                </c:pt>
                <c:pt idx="2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1F-425C-B7BD-266CF32FF2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54.6%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22F-4F14-9D46-B6DDE72A33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22F-4F14-9D46-B6DDE72A33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45.7%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22F-4F14-9D46-B6DDE72A33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Grade 3</c:v>
                </c:pt>
                <c:pt idx="1">
                  <c:v>Grade 4</c:v>
                </c:pt>
                <c:pt idx="2">
                  <c:v>Grade 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54.6</c:v>
                </c:pt>
                <c:pt idx="1">
                  <c:v>51</c:v>
                </c:pt>
                <c:pt idx="2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1F-425C-B7BD-266CF32FF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6893647"/>
        <c:axId val="266884527"/>
      </c:barChart>
      <c:catAx>
        <c:axId val="26689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884527"/>
        <c:crosses val="autoZero"/>
        <c:auto val="1"/>
        <c:lblAlgn val="ctr"/>
        <c:lblOffset val="100"/>
        <c:noMultiLvlLbl val="0"/>
      </c:catAx>
      <c:valAx>
        <c:axId val="2668845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6893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48231390534946"/>
          <c:y val="0.82149102223149262"/>
          <c:w val="0.4068443688015726"/>
          <c:h val="0.17850900468042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Sheet2!$B$7</c:f>
              <c:strCache>
                <c:ptCount val="1"/>
                <c:pt idx="0">
                  <c:v>Aiken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484F5E7-2814-480D-971B-06B1BB2EF2C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B1A-460F-9E0A-BBFBEDBB5C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B5C94B-7C3D-494C-937B-2ADCF93FACE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B1A-460F-9E0A-BBFBEDBB5C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6BE4261-FD92-409E-8463-B552278F37E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1A-460F-9E0A-BBFBEDBB5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Sheet2!$A$8:$A$10</c:f>
              <c:strCache>
                <c:ptCount val="3"/>
                <c:pt idx="0">
                  <c:v>Grade 6</c:v>
                </c:pt>
                <c:pt idx="1">
                  <c:v>Grade 7</c:v>
                </c:pt>
                <c:pt idx="2">
                  <c:v>Grade 8</c:v>
                </c:pt>
              </c:strCache>
            </c:strRef>
          </c:cat>
          <c:val>
            <c:numRef>
              <c:f>Sheet2!$B$8:$B$10</c:f>
              <c:numCache>
                <c:formatCode>General</c:formatCode>
                <c:ptCount val="3"/>
                <c:pt idx="0">
                  <c:v>47.3</c:v>
                </c:pt>
                <c:pt idx="1">
                  <c:v>44.7</c:v>
                </c:pt>
                <c:pt idx="2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8-400D-B746-D1C2546E6A76}"/>
            </c:ext>
          </c:extLst>
        </c:ser>
        <c:ser>
          <c:idx val="1"/>
          <c:order val="1"/>
          <c:tx>
            <c:strRef>
              <c:f>Sheet2!$C$7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D086EFD-840F-4871-9604-8F06515339D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1A-460F-9E0A-BBFBEDBB5C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350E427-7F61-4264-BC7D-375BC0DB3F8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1A-460F-9E0A-BBFBEDBB5C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8CACFC-E74F-438D-B5DB-95878066E5A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1A-460F-9E0A-BBFBEDBB5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Sheet2!$A$8:$A$10</c:f>
              <c:strCache>
                <c:ptCount val="3"/>
                <c:pt idx="0">
                  <c:v>Grade 6</c:v>
                </c:pt>
                <c:pt idx="1">
                  <c:v>Grade 7</c:v>
                </c:pt>
                <c:pt idx="2">
                  <c:v>Grade 8</c:v>
                </c:pt>
              </c:strCache>
            </c:strRef>
          </c:cat>
          <c:val>
            <c:numRef>
              <c:f>Sheet2!$C$8:$C$10</c:f>
              <c:numCache>
                <c:formatCode>General</c:formatCode>
                <c:ptCount val="3"/>
                <c:pt idx="0">
                  <c:v>53.7</c:v>
                </c:pt>
                <c:pt idx="1">
                  <c:v>50.3</c:v>
                </c:pt>
                <c:pt idx="2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48-400D-B746-D1C2546E6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105359"/>
        <c:axId val="583926623"/>
      </c:barChart>
      <c:catAx>
        <c:axId val="35510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926623"/>
        <c:crosses val="autoZero"/>
        <c:auto val="1"/>
        <c:lblAlgn val="ctr"/>
        <c:lblOffset val="100"/>
        <c:noMultiLvlLbl val="0"/>
      </c:catAx>
      <c:valAx>
        <c:axId val="5839266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510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42126133820458E-2"/>
          <c:y val="0.12254789988724543"/>
          <c:w val="0.93967880254053471"/>
          <c:h val="0.63408482246225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Aiken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4C3BEE1-7294-421D-8FDC-F566C6B8633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3ED-40DB-BAA7-8B0FAF009D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3671009-E1C8-4D46-9D9E-895E50274ED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3ED-40DB-BAA7-8B0FAF009D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83AB404-9BAD-4D99-B17F-F4DAC6D58CF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3ED-40DB-BAA7-8B0FAF009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</c:f>
              <c:strCache>
                <c:ptCount val="3"/>
                <c:pt idx="0">
                  <c:v>Grade 6</c:v>
                </c:pt>
                <c:pt idx="1">
                  <c:v>Grade 7</c:v>
                </c:pt>
                <c:pt idx="2">
                  <c:v>Grade 8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22.5</c:v>
                </c:pt>
                <c:pt idx="1">
                  <c:v>24.9</c:v>
                </c:pt>
                <c:pt idx="2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B-4A9C-A040-EC78090C1A21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614850B-C477-4AD9-BA95-566A64793E6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ED-40DB-BAA7-8B0FAF009D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0EC477B-4A4A-4B17-B663-B075D41F392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ED-40DB-BAA7-8B0FAF009D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7C284D0-923D-453E-B7CD-7FBA507DA2E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ED-40DB-BAA7-8B0FAF009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Sheet2!$A$2:$A$4</c:f>
              <c:strCache>
                <c:ptCount val="3"/>
                <c:pt idx="0">
                  <c:v>Grade 6</c:v>
                </c:pt>
                <c:pt idx="1">
                  <c:v>Grade 7</c:v>
                </c:pt>
                <c:pt idx="2">
                  <c:v>Grade 8</c:v>
                </c:pt>
              </c:strCache>
            </c:strRef>
          </c:cat>
          <c:val>
            <c:numRef>
              <c:f>Sheet2!$C$2:$C$4</c:f>
              <c:numCache>
                <c:formatCode>General</c:formatCode>
                <c:ptCount val="3"/>
                <c:pt idx="0">
                  <c:v>38.4</c:v>
                </c:pt>
                <c:pt idx="1">
                  <c:v>33.700000000000003</c:v>
                </c:pt>
                <c:pt idx="2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B-4A9C-A040-EC78090C1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099119"/>
        <c:axId val="355099599"/>
      </c:barChart>
      <c:catAx>
        <c:axId val="35509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099599"/>
        <c:crosses val="autoZero"/>
        <c:auto val="1"/>
        <c:lblAlgn val="ctr"/>
        <c:lblOffset val="100"/>
        <c:noMultiLvlLbl val="0"/>
      </c:catAx>
      <c:valAx>
        <c:axId val="3550995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50991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C or Higher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A909692-1FAC-44EE-ABF3-D61E8E9FD28A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A76-4A18-8104-357FD0A6DF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27E52E6-A1A3-46B9-98B4-5DAF8FEF91A5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76-4A18-8104-357FD0A6DF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530E504-3CA4-446B-A6BB-23B616F80B82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A76-4A18-8104-357FD0A6DF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Sheet3!$B$2:$B$4</c:f>
              <c:numCache>
                <c:formatCode>General</c:formatCode>
                <c:ptCount val="3"/>
                <c:pt idx="0">
                  <c:v>30.7</c:v>
                </c:pt>
                <c:pt idx="1">
                  <c:v>34.6</c:v>
                </c:pt>
                <c:pt idx="2">
                  <c:v>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76-4A18-8104-357FD0A6DF5A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PASS Rate</c:v>
                </c:pt>
              </c:strCache>
            </c:strRef>
          </c:tx>
          <c:spPr>
            <a:solidFill>
              <a:srgbClr val="37A76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CA797BA-C377-430C-B4B9-F9D8F91107B2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A76-4A18-8104-357FD0A6DF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092BDE4-9073-4769-AF35-54FB482AA84B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A76-4A18-8104-357FD0A6DF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958A2C2-2D13-45A4-B1BD-CD88DBB09F61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A76-4A18-8104-357FD0A6DF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Sheet3!$C$2:$C$4</c:f>
              <c:numCache>
                <c:formatCode>General</c:formatCode>
                <c:ptCount val="3"/>
                <c:pt idx="0">
                  <c:v>55.8</c:v>
                </c:pt>
                <c:pt idx="1">
                  <c:v>58.4</c:v>
                </c:pt>
                <c:pt idx="2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76-4A18-8104-357FD0A6D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7906416"/>
        <c:axId val="1957907856"/>
      </c:barChart>
      <c:catAx>
        <c:axId val="195790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907856"/>
        <c:crosses val="autoZero"/>
        <c:auto val="1"/>
        <c:lblAlgn val="ctr"/>
        <c:lblOffset val="100"/>
        <c:noMultiLvlLbl val="0"/>
      </c:catAx>
      <c:valAx>
        <c:axId val="1957907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79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Sheet3!$B$6</c:f>
              <c:strCache>
                <c:ptCount val="1"/>
                <c:pt idx="0">
                  <c:v>C or Higher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00DDF79-FD55-4DD8-B0F5-B027A125087D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047-4C5B-9635-B417F2EF81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EC5CC4-10CE-49FE-8D20-EE237098409B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47-4C5B-9635-B417F2EF81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69B9DC4-9ED9-4300-B6B7-22F1302FD134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047-4C5B-9635-B417F2EF8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Sheet3!$A$7:$A$9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Sheet3!$B$7:$B$9</c:f>
              <c:numCache>
                <c:formatCode>General</c:formatCode>
                <c:ptCount val="3"/>
                <c:pt idx="0">
                  <c:v>64.7</c:v>
                </c:pt>
                <c:pt idx="1">
                  <c:v>69.599999999999994</c:v>
                </c:pt>
                <c:pt idx="2">
                  <c:v>64.599999999999994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47-4C5B-9635-B417F2EF8119}"/>
            </c:ext>
          </c:extLst>
        </c:ser>
        <c:ser>
          <c:idx val="1"/>
          <c:order val="1"/>
          <c:tx>
            <c:strRef>
              <c:f>Sheet3!$C$6</c:f>
              <c:strCache>
                <c:ptCount val="1"/>
                <c:pt idx="0">
                  <c:v>PASS Rate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2504F9B-4A74-4633-925A-AC143B03C3D3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047-4C5B-9635-B417F2EF81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127E21-3A7E-40BC-A24A-C9AE349F6A8F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47-4C5B-9635-B417F2EF81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A5048E-6452-437B-9969-2D6C45930FED}" type="VALUE">
                      <a:rPr lang="en-US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047-4C5B-9635-B417F2EF8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Sheet3!$A$7:$A$9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Sheet3!$C$7:$C$9</c:f>
              <c:numCache>
                <c:formatCode>General</c:formatCode>
                <c:ptCount val="3"/>
                <c:pt idx="0">
                  <c:v>82.7</c:v>
                </c:pt>
                <c:pt idx="1">
                  <c:v>86</c:v>
                </c:pt>
                <c:pt idx="2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47-4C5B-9635-B417F2EF8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7961664"/>
        <c:axId val="1957960224"/>
      </c:barChart>
      <c:catAx>
        <c:axId val="195796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960224"/>
        <c:crosses val="autoZero"/>
        <c:auto val="1"/>
        <c:lblAlgn val="ctr"/>
        <c:lblOffset val="100"/>
        <c:noMultiLvlLbl val="0"/>
      </c:catAx>
      <c:valAx>
        <c:axId val="1957960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796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5" y="0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/>
          <a:lstStyle>
            <a:lvl1pPr algn="r">
              <a:defRPr sz="1200"/>
            </a:lvl1pPr>
          </a:lstStyle>
          <a:p>
            <a:fld id="{3D7E318C-45AB-4135-ABCB-46D59D8CC806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5998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5" y="8835998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 anchor="b"/>
          <a:lstStyle>
            <a:lvl1pPr algn="r">
              <a:defRPr sz="1200"/>
            </a:lvl1pPr>
          </a:lstStyle>
          <a:p>
            <a:fld id="{323F59F7-D568-44BB-AAF0-08289A88C5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5" y="0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/>
          <a:lstStyle>
            <a:lvl1pPr algn="r">
              <a:defRPr sz="1200"/>
            </a:lvl1pPr>
          </a:lstStyle>
          <a:p>
            <a:fld id="{298867A4-DEAC-4D46-A6D8-E634381C73E3}" type="datetimeFigureOut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2" tIns="46622" rIns="93242" bIns="466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8806"/>
            <a:ext cx="5613400" cy="4186238"/>
          </a:xfrm>
          <a:prstGeom prst="rect">
            <a:avLst/>
          </a:prstGeom>
        </p:spPr>
        <p:txBody>
          <a:bodyPr vert="horz" lIns="93242" tIns="46622" rIns="93242" bIns="466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5" y="8835998"/>
            <a:ext cx="3040592" cy="465138"/>
          </a:xfrm>
          <a:prstGeom prst="rect">
            <a:avLst/>
          </a:prstGeom>
        </p:spPr>
        <p:txBody>
          <a:bodyPr vert="horz" lIns="93242" tIns="46622" rIns="93242" bIns="46622" rtlCol="0" anchor="b"/>
          <a:lstStyle>
            <a:lvl1pPr algn="r">
              <a:defRPr sz="1200"/>
            </a:lvl1pPr>
          </a:lstStyle>
          <a:p>
            <a:fld id="{39D04B07-70A5-4E49-9DB6-306BA61BC4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</a:t>
            </a:r>
            <a:r>
              <a:rPr lang="en-US" baseline="0" dirty="0"/>
              <a:t> begin presentations with the logo.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2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81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25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09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25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42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46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66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Implemented student specific goal sheets in tested grades 3-8  based on curricular strand needs of individual students.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This ensures differentiated support that is needed in our Tier 1 teaching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This would begin in the freshman year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dirty="0"/>
              <a:t>to ensure that transfers are properly documented and that students are meeting on-track indicators.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dirty="0"/>
              <a:t>Provide constructive feedback for leadership and instructional coaching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54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04B07-70A5-4E49-9DB6-306BA61BC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418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01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</a:t>
            </a:r>
            <a:r>
              <a:rPr lang="en-US" baseline="0" dirty="0"/>
              <a:t> end presentations with the logo.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9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0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7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6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7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3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2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C5FAF-75CC-E542-9527-BC74D26612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3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47EB-8116-45F6-8B11-A4B162AEFB8A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62017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F7F-6807-4A8F-A931-61A0E7554D5E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5338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27DD-1D09-4648-83F7-6D212662A3D1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4795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B1A5-2F93-48CC-AA7E-6B50DBC3FD24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6146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A23A-5753-4BB3-8FEB-658D08CFA62F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6356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9A89-88B8-4294-933C-D03A7C610854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8703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9E43-3F19-4464-8ED8-BF77D1273DA4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9515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8C63-3A7D-442E-886A-B1BC4B5A89F5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5945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4AC8-23AC-4257-8B41-FCD02F05A4E9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5892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D8661E4-FE41-41F1-96A1-453F020A094E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5816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AD34-9A6B-4221-A665-E11910C51C70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7255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8202F1-2E0B-4239-80FB-76DF0497E437}" type="datetime1">
              <a:rPr lang="en-US" smtClean="0"/>
              <a:pPr/>
              <a:t>11/18/2024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8B96DB-C5BB-48C9-8AB1-92DA957701D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1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pixabay.com/en/post-it-memo-pin-stamp-304723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5317"/>
            <a:ext cx="748665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26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BBFE-7552-4B16-B548-E22FE41F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30" y="942025"/>
            <a:ext cx="7860936" cy="81835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Six Aiken County Public Schools Improved Absolute Ratings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97266-2CF8-41DC-A215-EFF0D5596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2374739"/>
            <a:ext cx="6186488" cy="3143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5550" dirty="0"/>
          </a:p>
          <a:p>
            <a:pPr marL="0" indent="0">
              <a:buNone/>
            </a:pPr>
            <a:endParaRPr lang="en-US" sz="5550" dirty="0"/>
          </a:p>
          <a:p>
            <a:pPr marL="0" indent="0">
              <a:buNone/>
            </a:pPr>
            <a:endParaRPr lang="en-US" sz="5550" dirty="0"/>
          </a:p>
          <a:p>
            <a:pPr>
              <a:buFont typeface="Wingdings" panose="05000000000000000000" pitchFamily="2" charset="2"/>
              <a:buChar char="§"/>
            </a:pPr>
            <a:endParaRPr lang="en-US" sz="3300" dirty="0"/>
          </a:p>
          <a:p>
            <a:pPr>
              <a:buFont typeface="Wingdings" panose="05000000000000000000" pitchFamily="2" charset="2"/>
              <a:buChar char="§"/>
            </a:pPr>
            <a:endParaRPr lang="en-US" sz="1950" dirty="0"/>
          </a:p>
          <a:p>
            <a:pPr marL="0" indent="0">
              <a:buNone/>
            </a:pPr>
            <a:endParaRPr lang="en-US" sz="1950" dirty="0"/>
          </a:p>
          <a:p>
            <a:pPr marL="0" indent="0">
              <a:buNone/>
            </a:pPr>
            <a:r>
              <a:rPr lang="en-US" sz="195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950" dirty="0"/>
          </a:p>
          <a:p>
            <a:pPr>
              <a:buFont typeface="Wingdings" panose="05000000000000000000" pitchFamily="2" charset="2"/>
              <a:buChar char="§"/>
            </a:pPr>
            <a:endParaRPr lang="en-US" sz="1950" dirty="0"/>
          </a:p>
          <a:p>
            <a:pPr>
              <a:buFont typeface="Wingdings" panose="05000000000000000000" pitchFamily="2" charset="2"/>
              <a:buChar char="§"/>
            </a:pPr>
            <a:endParaRPr lang="en-US" sz="1950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75FF33-09A8-B071-4B66-4F8B1660E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00125"/>
              </p:ext>
            </p:extLst>
          </p:nvPr>
        </p:nvGraphicFramePr>
        <p:xfrm>
          <a:off x="801383" y="2332436"/>
          <a:ext cx="7652483" cy="261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464">
                  <a:extLst>
                    <a:ext uri="{9D8B030D-6E8A-4147-A177-3AD203B41FA5}">
                      <a16:colId xmlns:a16="http://schemas.microsoft.com/office/drawing/2014/main" val="965068067"/>
                    </a:ext>
                  </a:extLst>
                </a:gridCol>
                <a:gridCol w="2190556">
                  <a:extLst>
                    <a:ext uri="{9D8B030D-6E8A-4147-A177-3AD203B41FA5}">
                      <a16:colId xmlns:a16="http://schemas.microsoft.com/office/drawing/2014/main" val="67397702"/>
                    </a:ext>
                  </a:extLst>
                </a:gridCol>
                <a:gridCol w="1993463">
                  <a:extLst>
                    <a:ext uri="{9D8B030D-6E8A-4147-A177-3AD203B41FA5}">
                      <a16:colId xmlns:a16="http://schemas.microsoft.com/office/drawing/2014/main" val="302308687"/>
                    </a:ext>
                  </a:extLst>
                </a:gridCol>
              </a:tblGrid>
              <a:tr h="3133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SCHOOL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2022-2023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2023-2024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52983875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r>
                        <a:rPr lang="en-US" sz="2000" dirty="0"/>
                        <a:t>Chukker Creek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EXCELLENT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6668260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r>
                        <a:rPr lang="en-US" sz="2000" dirty="0"/>
                        <a:t>Clearwater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Below Average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4582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r>
                        <a:rPr lang="en-US" sz="2000" dirty="0"/>
                        <a:t>East Aiken School of the Arts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2431612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r>
                        <a:rPr lang="en-US" sz="2000" dirty="0"/>
                        <a:t>Hammond Hill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7790415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r>
                        <a:rPr lang="en-US" sz="2000" dirty="0"/>
                        <a:t>Millbrook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Good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7509300"/>
                  </a:ext>
                </a:extLst>
              </a:tr>
              <a:tr h="313304">
                <a:tc>
                  <a:txBody>
                    <a:bodyPr/>
                    <a:lstStyle/>
                    <a:p>
                      <a:r>
                        <a:rPr lang="en-US" sz="2000" dirty="0"/>
                        <a:t>Ridge Spring-Monetta Middle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Below Average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57456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9A0DB24-0E17-F9F9-56CF-8D870AA25521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F7ADB-3A16-2463-5015-71510CDB5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5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BBFE-7552-4B16-B548-E22FE41F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92" y="1801208"/>
            <a:ext cx="7567748" cy="8183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11 Aiken County Public Schools Received Excellent Climate Proficiency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27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97266-2CF8-41DC-A215-EFF0D5596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2374739"/>
            <a:ext cx="6186488" cy="3143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550" dirty="0"/>
          </a:p>
          <a:p>
            <a:pPr marL="0" indent="0">
              <a:buNone/>
            </a:pPr>
            <a:endParaRPr lang="en-US" sz="5550" dirty="0"/>
          </a:p>
          <a:p>
            <a:pPr marL="0" indent="0">
              <a:buNone/>
            </a:pPr>
            <a:endParaRPr lang="en-US" sz="5550" dirty="0"/>
          </a:p>
          <a:p>
            <a:pPr>
              <a:buFont typeface="Wingdings" panose="05000000000000000000" pitchFamily="2" charset="2"/>
              <a:buChar char="§"/>
            </a:pPr>
            <a:endParaRPr lang="en-US" sz="3300" dirty="0"/>
          </a:p>
          <a:p>
            <a:pPr marL="0" indent="0">
              <a:buNone/>
            </a:pPr>
            <a:endParaRPr lang="en-US" sz="2100" dirty="0"/>
          </a:p>
          <a:p>
            <a:pPr>
              <a:buFont typeface="Wingdings" panose="05000000000000000000" pitchFamily="2" charset="2"/>
              <a:buChar char="§"/>
            </a:pPr>
            <a:endParaRPr lang="en-US" sz="1950" dirty="0"/>
          </a:p>
          <a:p>
            <a:pPr>
              <a:buFont typeface="Wingdings" panose="05000000000000000000" pitchFamily="2" charset="2"/>
              <a:buChar char="§"/>
            </a:pPr>
            <a:endParaRPr lang="en-US" sz="1950" dirty="0"/>
          </a:p>
          <a:p>
            <a:pPr>
              <a:buFont typeface="Wingdings" panose="05000000000000000000" pitchFamily="2" charset="2"/>
              <a:buChar char="§"/>
            </a:pPr>
            <a:endParaRPr lang="en-US" sz="1950" dirty="0"/>
          </a:p>
          <a:p>
            <a:pPr>
              <a:buFont typeface="Wingdings" panose="05000000000000000000" pitchFamily="2" charset="2"/>
              <a:buChar char="§"/>
            </a:pPr>
            <a:endParaRPr lang="en-US" sz="1950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75FF33-09A8-B071-4B66-4F8B1660E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60469"/>
              </p:ext>
            </p:extLst>
          </p:nvPr>
        </p:nvGraphicFramePr>
        <p:xfrm>
          <a:off x="905692" y="2210387"/>
          <a:ext cx="7693778" cy="350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200">
                  <a:extLst>
                    <a:ext uri="{9D8B030D-6E8A-4147-A177-3AD203B41FA5}">
                      <a16:colId xmlns:a16="http://schemas.microsoft.com/office/drawing/2014/main" val="965068067"/>
                    </a:ext>
                  </a:extLst>
                </a:gridCol>
                <a:gridCol w="2426584">
                  <a:extLst>
                    <a:ext uri="{9D8B030D-6E8A-4147-A177-3AD203B41FA5}">
                      <a16:colId xmlns:a16="http://schemas.microsoft.com/office/drawing/2014/main" val="67397702"/>
                    </a:ext>
                  </a:extLst>
                </a:gridCol>
                <a:gridCol w="2654994">
                  <a:extLst>
                    <a:ext uri="{9D8B030D-6E8A-4147-A177-3AD203B41FA5}">
                      <a16:colId xmlns:a16="http://schemas.microsoft.com/office/drawing/2014/main" val="302308687"/>
                    </a:ext>
                  </a:extLst>
                </a:gridCol>
              </a:tblGrid>
              <a:tr h="3891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Elementary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Middle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High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52983875"/>
                  </a:ext>
                </a:extLst>
              </a:tr>
              <a:tr h="389116">
                <a:tc>
                  <a:txBody>
                    <a:bodyPr/>
                    <a:lstStyle/>
                    <a:p>
                      <a:r>
                        <a:rPr lang="en-US" sz="1600" b="1" dirty="0"/>
                        <a:t>Aiken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North Augusta Middle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Aiken Scholars Academy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6668260"/>
                  </a:ext>
                </a:extLst>
              </a:tr>
              <a:tr h="389116">
                <a:tc>
                  <a:txBody>
                    <a:bodyPr/>
                    <a:lstStyle/>
                    <a:p>
                      <a:r>
                        <a:rPr lang="en-US" sz="1600" b="1" dirty="0"/>
                        <a:t>Belvedere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Paul Knox Middle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4582"/>
                  </a:ext>
                </a:extLst>
              </a:tr>
              <a:tr h="389116">
                <a:tc>
                  <a:txBody>
                    <a:bodyPr/>
                    <a:lstStyle/>
                    <a:p>
                      <a:r>
                        <a:rPr lang="en-US" sz="1600" b="1" dirty="0"/>
                        <a:t>Byrd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2431612"/>
                  </a:ext>
                </a:extLst>
              </a:tr>
              <a:tr h="389116">
                <a:tc>
                  <a:txBody>
                    <a:bodyPr/>
                    <a:lstStyle/>
                    <a:p>
                      <a:r>
                        <a:rPr lang="en-US" sz="1600" b="1" dirty="0"/>
                        <a:t>East Aiken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7790415"/>
                  </a:ext>
                </a:extLst>
              </a:tr>
              <a:tr h="389116">
                <a:tc>
                  <a:txBody>
                    <a:bodyPr/>
                    <a:lstStyle/>
                    <a:p>
                      <a:r>
                        <a:rPr lang="en-US" sz="1600" b="1" dirty="0"/>
                        <a:t>Graniteville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7509300"/>
                  </a:ext>
                </a:extLst>
              </a:tr>
              <a:tr h="389116">
                <a:tc>
                  <a:txBody>
                    <a:bodyPr/>
                    <a:lstStyle/>
                    <a:p>
                      <a:r>
                        <a:rPr lang="en-US" sz="1600" b="1" dirty="0"/>
                        <a:t>J.D. Lever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5745695"/>
                  </a:ext>
                </a:extLst>
              </a:tr>
              <a:tr h="389116">
                <a:tc>
                  <a:txBody>
                    <a:bodyPr/>
                    <a:lstStyle/>
                    <a:p>
                      <a:r>
                        <a:rPr lang="en-US" sz="1600" b="1" dirty="0"/>
                        <a:t>North Aiken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96668255"/>
                  </a:ext>
                </a:extLst>
              </a:tr>
              <a:tr h="389116">
                <a:tc>
                  <a:txBody>
                    <a:bodyPr/>
                    <a:lstStyle/>
                    <a:p>
                      <a:r>
                        <a:rPr lang="en-US" sz="1600" b="1" dirty="0"/>
                        <a:t>Warrenville Elementary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345573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D266FF-413E-0A24-50AF-155CC1E41B6E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B44AC-A795-3285-6A06-8A253C96E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54A1AB-52B0-4973-BD47-EE3F8878D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72266"/>
              </p:ext>
            </p:extLst>
          </p:nvPr>
        </p:nvGraphicFramePr>
        <p:xfrm>
          <a:off x="503434" y="1890666"/>
          <a:ext cx="8178229" cy="37190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94061">
                  <a:extLst>
                    <a:ext uri="{9D8B030D-6E8A-4147-A177-3AD203B41FA5}">
                      <a16:colId xmlns:a16="http://schemas.microsoft.com/office/drawing/2014/main" val="1107438256"/>
                    </a:ext>
                  </a:extLst>
                </a:gridCol>
                <a:gridCol w="1372278">
                  <a:extLst>
                    <a:ext uri="{9D8B030D-6E8A-4147-A177-3AD203B41FA5}">
                      <a16:colId xmlns:a16="http://schemas.microsoft.com/office/drawing/2014/main" val="1816215849"/>
                    </a:ext>
                  </a:extLst>
                </a:gridCol>
                <a:gridCol w="204030">
                  <a:extLst>
                    <a:ext uri="{9D8B030D-6E8A-4147-A177-3AD203B41FA5}">
                      <a16:colId xmlns:a16="http://schemas.microsoft.com/office/drawing/2014/main" val="2764976860"/>
                    </a:ext>
                  </a:extLst>
                </a:gridCol>
                <a:gridCol w="2064782">
                  <a:extLst>
                    <a:ext uri="{9D8B030D-6E8A-4147-A177-3AD203B41FA5}">
                      <a16:colId xmlns:a16="http://schemas.microsoft.com/office/drawing/2014/main" val="722358055"/>
                    </a:ext>
                  </a:extLst>
                </a:gridCol>
                <a:gridCol w="1943078">
                  <a:extLst>
                    <a:ext uri="{9D8B030D-6E8A-4147-A177-3AD203B41FA5}">
                      <a16:colId xmlns:a16="http://schemas.microsoft.com/office/drawing/2014/main" val="2959147059"/>
                    </a:ext>
                  </a:extLst>
                </a:gridCol>
              </a:tblGrid>
              <a:tr h="30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633380"/>
                  </a:ext>
                </a:extLst>
              </a:tr>
              <a:tr h="30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Aiken Elementary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Hammond Hill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Good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863827"/>
                  </a:ext>
                </a:extLst>
              </a:tr>
              <a:tr h="30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Belvedere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Good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JD Lever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339347"/>
                  </a:ext>
                </a:extLst>
              </a:tr>
              <a:tr h="30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Byrd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Average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Jefferson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955015"/>
                  </a:ext>
                </a:extLst>
              </a:tr>
              <a:tr h="30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Chukker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EXCELLENT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Millbrook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Good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306574"/>
                  </a:ext>
                </a:extLst>
              </a:tr>
              <a:tr h="30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Clearwater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Mossy Creek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936449"/>
                  </a:ext>
                </a:extLst>
              </a:tr>
              <a:tr h="30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Cyril B Busbee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Below 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North Aiken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76204"/>
                  </a:ext>
                </a:extLst>
              </a:tr>
              <a:tr h="30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East Aiken School of the Arts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Good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North Augusta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124919"/>
                  </a:ext>
                </a:extLst>
              </a:tr>
              <a:tr h="30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Gloverville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Good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Oakwood-Windsor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Average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351150"/>
                  </a:ext>
                </a:extLst>
              </a:tr>
              <a:tr h="30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Graniteville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Redcliffe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204482"/>
                  </a:ext>
                </a:extLst>
              </a:tr>
              <a:tr h="30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Greendale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Average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Ridge Spring-Monetta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Unsatisfactory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23110"/>
                  </a:ext>
                </a:extLst>
              </a:tr>
              <a:tr h="32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Warrenville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Good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528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3D68FC-B107-4AB8-87E9-F998ACADA2F2}"/>
              </a:ext>
            </a:extLst>
          </p:cNvPr>
          <p:cNvSpPr txBox="1"/>
          <p:nvPr/>
        </p:nvSpPr>
        <p:spPr>
          <a:xfrm>
            <a:off x="1366702" y="387676"/>
            <a:ext cx="656510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2024 Report Card Absolute Ratings</a:t>
            </a:r>
          </a:p>
          <a:p>
            <a:pPr algn="ctr"/>
            <a:r>
              <a:rPr lang="en-US" sz="3600" b="1" dirty="0">
                <a:latin typeface="+mj-lt"/>
              </a:rPr>
              <a:t>Elementary Schools</a:t>
            </a:r>
          </a:p>
          <a:p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DF8EB-2B9D-825B-1C40-F75A5324A428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47825-5F1F-C2AD-ADB3-42BA709036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5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A6018D-2D45-CF4F-B585-B12A62B47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01866"/>
              </p:ext>
            </p:extLst>
          </p:nvPr>
        </p:nvGraphicFramePr>
        <p:xfrm>
          <a:off x="534256" y="1900719"/>
          <a:ext cx="7695344" cy="4071858"/>
        </p:xfrm>
        <a:graphic>
          <a:graphicData uri="http://schemas.openxmlformats.org/drawingml/2006/table">
            <a:tbl>
              <a:tblPr/>
              <a:tblGrid>
                <a:gridCol w="5154380">
                  <a:extLst>
                    <a:ext uri="{9D8B030D-6E8A-4147-A177-3AD203B41FA5}">
                      <a16:colId xmlns:a16="http://schemas.microsoft.com/office/drawing/2014/main" val="3440701813"/>
                    </a:ext>
                  </a:extLst>
                </a:gridCol>
                <a:gridCol w="2540964">
                  <a:extLst>
                    <a:ext uri="{9D8B030D-6E8A-4147-A177-3AD203B41FA5}">
                      <a16:colId xmlns:a16="http://schemas.microsoft.com/office/drawing/2014/main" val="1894983769"/>
                    </a:ext>
                  </a:extLst>
                </a:gridCol>
              </a:tblGrid>
              <a:tr h="2621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573033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A.L.  Corbett Middle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503602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Aiken Intermediate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Average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26850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Highland Springs Middle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18274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 STEM Magnet Middle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440641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Langley-Bath-Clearwater Middle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Average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61909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Leavelle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McCampbell Middle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Average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28476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M.B.  Kennedy Middle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517447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Ellenton Middle STEAM Magnet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02195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Augusta Middle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28468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Knox Middle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80702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Ridge Spring-Monetta Middle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959313"/>
                  </a:ext>
                </a:extLst>
              </a:tr>
              <a:tr h="313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Schofield Middle School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Average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9068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898B54-7A49-1C4F-9250-2126210EEE45}"/>
              </a:ext>
            </a:extLst>
          </p:cNvPr>
          <p:cNvSpPr txBox="1"/>
          <p:nvPr/>
        </p:nvSpPr>
        <p:spPr>
          <a:xfrm>
            <a:off x="1384447" y="453812"/>
            <a:ext cx="6580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2024 Report Card Absolute Ratings</a:t>
            </a:r>
          </a:p>
          <a:p>
            <a:pPr algn="ctr"/>
            <a:r>
              <a:rPr lang="en-US" sz="3600" b="1" dirty="0">
                <a:latin typeface="+mj-lt"/>
              </a:rPr>
              <a:t>Middle Schools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8D599-46EA-465D-BA79-687FACF8391B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723B5-8407-A5F2-95AB-091FC8513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A6018D-2D45-CF4F-B585-B12A62B47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64802"/>
              </p:ext>
            </p:extLst>
          </p:nvPr>
        </p:nvGraphicFramePr>
        <p:xfrm>
          <a:off x="632338" y="1935208"/>
          <a:ext cx="7843842" cy="3334707"/>
        </p:xfrm>
        <a:graphic>
          <a:graphicData uri="http://schemas.openxmlformats.org/drawingml/2006/table">
            <a:tbl>
              <a:tblPr/>
              <a:tblGrid>
                <a:gridCol w="4805268">
                  <a:extLst>
                    <a:ext uri="{9D8B030D-6E8A-4147-A177-3AD203B41FA5}">
                      <a16:colId xmlns:a16="http://schemas.microsoft.com/office/drawing/2014/main" val="3440701813"/>
                    </a:ext>
                  </a:extLst>
                </a:gridCol>
                <a:gridCol w="3038574">
                  <a:extLst>
                    <a:ext uri="{9D8B030D-6E8A-4147-A177-3AD203B41FA5}">
                      <a16:colId xmlns:a16="http://schemas.microsoft.com/office/drawing/2014/main" val="1894983769"/>
                    </a:ext>
                  </a:extLst>
                </a:gridCol>
              </a:tblGrid>
              <a:tr h="349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386829"/>
                  </a:ext>
                </a:extLst>
              </a:tr>
              <a:tr h="349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Aiken High School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503602"/>
                  </a:ext>
                </a:extLst>
              </a:tr>
              <a:tr h="349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Aiken Scholars Academy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40641"/>
                  </a:ext>
                </a:extLst>
              </a:tr>
              <a:tr h="349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Midland Valley High School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Average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61909"/>
                  </a:ext>
                </a:extLst>
              </a:tr>
              <a:tr h="349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Augusta High School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928476"/>
                  </a:ext>
                </a:extLst>
              </a:tr>
              <a:tr h="349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Ridge Spring-Monetta High School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517447"/>
                  </a:ext>
                </a:extLst>
              </a:tr>
              <a:tr h="349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 Bluff High School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Average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2195"/>
                  </a:ext>
                </a:extLst>
              </a:tr>
              <a:tr h="349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Aiken High School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228468"/>
                  </a:ext>
                </a:extLst>
              </a:tr>
              <a:tr h="3496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Wagener-Salley High School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680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898B54-7A49-1C4F-9250-2126210EEE45}"/>
              </a:ext>
            </a:extLst>
          </p:cNvPr>
          <p:cNvSpPr txBox="1"/>
          <p:nvPr/>
        </p:nvSpPr>
        <p:spPr>
          <a:xfrm>
            <a:off x="1027416" y="530422"/>
            <a:ext cx="6924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2024 Report Card Absolute Ratings</a:t>
            </a:r>
          </a:p>
          <a:p>
            <a:pPr algn="ctr"/>
            <a:r>
              <a:rPr lang="en-US" sz="3600" b="1" dirty="0">
                <a:latin typeface="+mj-lt"/>
              </a:rPr>
              <a:t>High Schools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21DA1-5C42-02C8-CF2A-D0B33DC10FD6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EF6E4-620A-8281-2DEA-F04ED892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9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EAF2-C827-C44C-8343-F0E60819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4" y="380144"/>
            <a:ext cx="7498080" cy="1489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Elementary Academic Achievement – </a:t>
            </a:r>
            <a:r>
              <a:rPr lang="en-US" sz="3600" b="1" dirty="0">
                <a:solidFill>
                  <a:schemeClr val="tx1"/>
                </a:solidFill>
              </a:rPr>
              <a:t>ELA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Students Meeting and Exceeding Grade Level Expectations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2024 SC Ready Scores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C5AE-D9AB-A644-BB98-D95530593726}"/>
              </a:ext>
            </a:extLst>
          </p:cNvPr>
          <p:cNvSpPr txBox="1"/>
          <p:nvPr/>
        </p:nvSpPr>
        <p:spPr>
          <a:xfrm>
            <a:off x="508000" y="4234630"/>
            <a:ext cx="57674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09C40-E657-9C10-B58A-1792A5EE264A}"/>
              </a:ext>
            </a:extLst>
          </p:cNvPr>
          <p:cNvSpPr txBox="1"/>
          <p:nvPr/>
        </p:nvSpPr>
        <p:spPr>
          <a:xfrm>
            <a:off x="1343025" y="3178969"/>
            <a:ext cx="3228975" cy="143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437A36-4CDD-6463-2C01-8AE78FC19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571035"/>
              </p:ext>
            </p:extLst>
          </p:nvPr>
        </p:nvGraphicFramePr>
        <p:xfrm>
          <a:off x="632337" y="2057400"/>
          <a:ext cx="7754017" cy="375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77B829-FED9-04C2-30DD-8B12EE8D9056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03E87-1E79-2E66-34AA-A88CF1DB8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5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EAF2-C827-C44C-8343-F0E60819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87" y="470431"/>
            <a:ext cx="8000273" cy="191134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Elementary Academic Achievement – </a:t>
            </a:r>
            <a:r>
              <a:rPr kumimoji="0" 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Math</a:t>
            </a:r>
            <a:b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Students Meeting and Exceeding Grade Level Expectations</a:t>
            </a:r>
            <a:b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2024 SC Ready Scores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C5AE-D9AB-A644-BB98-D95530593726}"/>
              </a:ext>
            </a:extLst>
          </p:cNvPr>
          <p:cNvSpPr txBox="1"/>
          <p:nvPr/>
        </p:nvSpPr>
        <p:spPr>
          <a:xfrm>
            <a:off x="508000" y="4234630"/>
            <a:ext cx="57674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09C40-E657-9C10-B58A-1792A5EE264A}"/>
              </a:ext>
            </a:extLst>
          </p:cNvPr>
          <p:cNvSpPr txBox="1"/>
          <p:nvPr/>
        </p:nvSpPr>
        <p:spPr>
          <a:xfrm>
            <a:off x="1343025" y="3178969"/>
            <a:ext cx="3228975" cy="143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91FE4A9-DC0B-137C-18D7-4F113EA20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713768"/>
              </p:ext>
            </p:extLst>
          </p:nvPr>
        </p:nvGraphicFramePr>
        <p:xfrm>
          <a:off x="872187" y="2099455"/>
          <a:ext cx="7201771" cy="427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FF9E98-CE48-96F5-7840-017835FC3ECF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F7E41-3764-DE2D-F260-0B284A40A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0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EAF2-C827-C44C-8343-F0E60819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37" y="420939"/>
            <a:ext cx="7442925" cy="1460090"/>
          </a:xfrm>
        </p:spPr>
        <p:txBody>
          <a:bodyPr>
            <a:normAutofit/>
          </a:bodyPr>
          <a:lstStyle/>
          <a:p>
            <a:pPr algn="ctr"/>
            <a:r>
              <a:rPr kumimoji="0" lang="en-US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Middle Academic Achievement – 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ELA</a:t>
            </a:r>
            <a:br>
              <a:rPr kumimoji="0" lang="en-US" sz="4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Students Meeting and Exceeding Grade Level Expectations</a:t>
            </a:r>
            <a:br>
              <a:rPr kumimoji="0" lang="en-US" sz="4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4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2024 SC Ready Scores</a:t>
            </a:r>
            <a:endParaRPr lang="en-US" sz="2400" dirty="0">
              <a:solidFill>
                <a:schemeClr val="accent5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994A46-8BF9-CB91-3716-75B2C25881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70938"/>
              </p:ext>
            </p:extLst>
          </p:nvPr>
        </p:nvGraphicFramePr>
        <p:xfrm>
          <a:off x="729573" y="1964987"/>
          <a:ext cx="7188741" cy="419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B6D7A3-28C4-7C0F-E928-206DC5B7B33E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FE1A7-7795-60D4-1979-A6A7C20360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4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EAF2-C827-C44C-8343-F0E60819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09" y="380144"/>
            <a:ext cx="7507529" cy="1520575"/>
          </a:xfrm>
        </p:spPr>
        <p:txBody>
          <a:bodyPr>
            <a:normAutofit/>
          </a:bodyPr>
          <a:lstStyle/>
          <a:p>
            <a:pPr algn="ctr"/>
            <a:r>
              <a:rPr kumimoji="0" lang="en-US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Middle Academic Achievement – 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Math</a:t>
            </a:r>
            <a:br>
              <a:rPr kumimoji="0" lang="en-US" sz="4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Students Meeting and Exceeding Grade Level Expectations</a:t>
            </a:r>
            <a:br>
              <a:rPr kumimoji="0" lang="en-US" sz="4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4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2024 SC Ready Scores</a:t>
            </a:r>
            <a:endParaRPr lang="en-US" sz="2400" dirty="0">
              <a:solidFill>
                <a:schemeClr val="accent5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D2AD97-07E0-72AC-A975-3B6B277086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708870"/>
              </p:ext>
            </p:extLst>
          </p:nvPr>
        </p:nvGraphicFramePr>
        <p:xfrm>
          <a:off x="632337" y="2024457"/>
          <a:ext cx="7507529" cy="413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A2026C3-B1EA-F0EC-BE20-716C62A89912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A5C72-1945-ED2F-3A15-229250DDC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2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A6018D-2D45-CF4F-B585-B12A62B47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69643"/>
              </p:ext>
            </p:extLst>
          </p:nvPr>
        </p:nvGraphicFramePr>
        <p:xfrm>
          <a:off x="1135950" y="1897291"/>
          <a:ext cx="6872100" cy="742811"/>
        </p:xfrm>
        <a:graphic>
          <a:graphicData uri="http://schemas.openxmlformats.org/drawingml/2006/table">
            <a:tbl>
              <a:tblPr/>
              <a:tblGrid>
                <a:gridCol w="1503053">
                  <a:extLst>
                    <a:ext uri="{9D8B030D-6E8A-4147-A177-3AD203B41FA5}">
                      <a16:colId xmlns:a16="http://schemas.microsoft.com/office/drawing/2014/main" val="3440701813"/>
                    </a:ext>
                  </a:extLst>
                </a:gridCol>
                <a:gridCol w="2737403">
                  <a:extLst>
                    <a:ext uri="{9D8B030D-6E8A-4147-A177-3AD203B41FA5}">
                      <a16:colId xmlns:a16="http://schemas.microsoft.com/office/drawing/2014/main" val="1894983769"/>
                    </a:ext>
                  </a:extLst>
                </a:gridCol>
                <a:gridCol w="1223650">
                  <a:extLst>
                    <a:ext uri="{9D8B030D-6E8A-4147-A177-3AD203B41FA5}">
                      <a16:colId xmlns:a16="http://schemas.microsoft.com/office/drawing/2014/main" val="4096003006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908502579"/>
                    </a:ext>
                  </a:extLst>
                </a:gridCol>
              </a:tblGrid>
              <a:tr h="210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Students (N=)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or Higher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 Rate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071468"/>
                  </a:ext>
                </a:extLst>
              </a:tr>
              <a:tr h="2376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67,580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72.5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83563"/>
                  </a:ext>
                </a:extLst>
              </a:tr>
              <a:tr h="2868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Aiken County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43.1 (847)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65.2 (1281)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605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898B54-7A49-1C4F-9250-2126210EEE45}"/>
              </a:ext>
            </a:extLst>
          </p:cNvPr>
          <p:cNvSpPr txBox="1"/>
          <p:nvPr/>
        </p:nvSpPr>
        <p:spPr>
          <a:xfrm>
            <a:off x="1135950" y="742949"/>
            <a:ext cx="6872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Academic Achievement</a:t>
            </a:r>
          </a:p>
          <a:p>
            <a:pPr algn="ctr"/>
            <a:r>
              <a:rPr lang="en-US" sz="3200" b="1" dirty="0">
                <a:latin typeface="+mj-lt"/>
              </a:rPr>
              <a:t>2024 Algebra I EOCEP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C8E0567-0C9B-4C4E-C592-42CF90B5D3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876094"/>
              </p:ext>
            </p:extLst>
          </p:nvPr>
        </p:nvGraphicFramePr>
        <p:xfrm>
          <a:off x="1135949" y="2717226"/>
          <a:ext cx="7022307" cy="360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853E75-05EB-A545-997B-82B41EB1BC85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C348E9-1788-44F3-0047-D3F4BB198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7240" y="1362067"/>
            <a:ext cx="7252528" cy="434730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2023- 2024 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District Report Card Data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Action Steps for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Continuous Growth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Amy Edwards, Ed.D.</a:t>
            </a:r>
            <a:br>
              <a:rPr lang="en-US" sz="2400" dirty="0"/>
            </a:br>
            <a:r>
              <a:rPr lang="en-US" sz="2400" dirty="0"/>
              <a:t>Chief Officer of Instruction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269F5-AEF3-E9AB-40CC-1449EF1A5DF0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668D0-5384-1E92-4A89-75F265A66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288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A6018D-2D45-CF4F-B585-B12A62B47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0196"/>
              </p:ext>
            </p:extLst>
          </p:nvPr>
        </p:nvGraphicFramePr>
        <p:xfrm>
          <a:off x="1283297" y="1950401"/>
          <a:ext cx="6812739" cy="900247"/>
        </p:xfrm>
        <a:graphic>
          <a:graphicData uri="http://schemas.openxmlformats.org/drawingml/2006/table">
            <a:tbl>
              <a:tblPr/>
              <a:tblGrid>
                <a:gridCol w="1907816">
                  <a:extLst>
                    <a:ext uri="{9D8B030D-6E8A-4147-A177-3AD203B41FA5}">
                      <a16:colId xmlns:a16="http://schemas.microsoft.com/office/drawing/2014/main" val="3440701813"/>
                    </a:ext>
                  </a:extLst>
                </a:gridCol>
                <a:gridCol w="1935581">
                  <a:extLst>
                    <a:ext uri="{9D8B030D-6E8A-4147-A177-3AD203B41FA5}">
                      <a16:colId xmlns:a16="http://schemas.microsoft.com/office/drawing/2014/main" val="1894983769"/>
                    </a:ext>
                  </a:extLst>
                </a:gridCol>
                <a:gridCol w="1253762">
                  <a:extLst>
                    <a:ext uri="{9D8B030D-6E8A-4147-A177-3AD203B41FA5}">
                      <a16:colId xmlns:a16="http://schemas.microsoft.com/office/drawing/2014/main" val="4096003006"/>
                    </a:ext>
                  </a:extLst>
                </a:gridCol>
                <a:gridCol w="1715580">
                  <a:extLst>
                    <a:ext uri="{9D8B030D-6E8A-4147-A177-3AD203B41FA5}">
                      <a16:colId xmlns:a16="http://schemas.microsoft.com/office/drawing/2014/main" val="908502579"/>
                    </a:ext>
                  </a:extLst>
                </a:gridCol>
              </a:tblGrid>
              <a:tr h="266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Students (N=)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or Higher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 Rate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071468"/>
                  </a:ext>
                </a:extLst>
              </a:tr>
              <a:tr h="2874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64,540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83563"/>
                  </a:ext>
                </a:extLst>
              </a:tr>
              <a:tr h="346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Aiken County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1852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 (1196)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 (1526)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605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898B54-7A49-1C4F-9250-2126210EEE45}"/>
              </a:ext>
            </a:extLst>
          </p:cNvPr>
          <p:cNvSpPr txBox="1"/>
          <p:nvPr/>
        </p:nvSpPr>
        <p:spPr>
          <a:xfrm>
            <a:off x="1283297" y="846286"/>
            <a:ext cx="6812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Academic Achievement</a:t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2024 English 2 EOCEP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330D-3489-585F-FF3F-44C762B37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13225"/>
              </p:ext>
            </p:extLst>
          </p:nvPr>
        </p:nvGraphicFramePr>
        <p:xfrm>
          <a:off x="1283297" y="2850648"/>
          <a:ext cx="6812739" cy="349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1F5766-48F1-674E-E590-C6DB51811F9C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88372-D73A-9B28-5F00-3423BF0560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0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A6018D-2D45-CF4F-B585-B12A62B47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34228"/>
              </p:ext>
            </p:extLst>
          </p:nvPr>
        </p:nvGraphicFramePr>
        <p:xfrm>
          <a:off x="957262" y="1941851"/>
          <a:ext cx="7005210" cy="1019970"/>
        </p:xfrm>
        <a:graphic>
          <a:graphicData uri="http://schemas.openxmlformats.org/drawingml/2006/table">
            <a:tbl>
              <a:tblPr/>
              <a:tblGrid>
                <a:gridCol w="2043588">
                  <a:extLst>
                    <a:ext uri="{9D8B030D-6E8A-4147-A177-3AD203B41FA5}">
                      <a16:colId xmlns:a16="http://schemas.microsoft.com/office/drawing/2014/main" val="3440701813"/>
                    </a:ext>
                  </a:extLst>
                </a:gridCol>
                <a:gridCol w="2073327">
                  <a:extLst>
                    <a:ext uri="{9D8B030D-6E8A-4147-A177-3AD203B41FA5}">
                      <a16:colId xmlns:a16="http://schemas.microsoft.com/office/drawing/2014/main" val="1894983769"/>
                    </a:ext>
                  </a:extLst>
                </a:gridCol>
                <a:gridCol w="1342986">
                  <a:extLst>
                    <a:ext uri="{9D8B030D-6E8A-4147-A177-3AD203B41FA5}">
                      <a16:colId xmlns:a16="http://schemas.microsoft.com/office/drawing/2014/main" val="4096003006"/>
                    </a:ext>
                  </a:extLst>
                </a:gridCol>
                <a:gridCol w="1545309">
                  <a:extLst>
                    <a:ext uri="{9D8B030D-6E8A-4147-A177-3AD203B41FA5}">
                      <a16:colId xmlns:a16="http://schemas.microsoft.com/office/drawing/2014/main" val="908502579"/>
                    </a:ext>
                  </a:extLst>
                </a:gridCol>
              </a:tblGrid>
              <a:tr h="302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Students (N=)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or Higher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 Rate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071468"/>
                  </a:ext>
                </a:extLst>
              </a:tr>
              <a:tr h="325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62,730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83563"/>
                  </a:ext>
                </a:extLst>
              </a:tr>
              <a:tr h="392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Aiken County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1795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 (722)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 (1030)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605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898B54-7A49-1C4F-9250-2126210EEE45}"/>
              </a:ext>
            </a:extLst>
          </p:cNvPr>
          <p:cNvSpPr txBox="1"/>
          <p:nvPr/>
        </p:nvSpPr>
        <p:spPr>
          <a:xfrm>
            <a:off x="957262" y="893257"/>
            <a:ext cx="7005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Academic Achievement</a:t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2024 Biology EOCEP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6A4E31-41B5-CDFB-1BCC-08C18BF94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522787"/>
              </p:ext>
            </p:extLst>
          </p:nvPr>
        </p:nvGraphicFramePr>
        <p:xfrm>
          <a:off x="957262" y="2961821"/>
          <a:ext cx="7005210" cy="336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229BA70-3ABC-1F39-96BB-572DD7335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328881"/>
            <a:ext cx="9144000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1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A6018D-2D45-CF4F-B585-B12A62B47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28281"/>
              </p:ext>
            </p:extLst>
          </p:nvPr>
        </p:nvGraphicFramePr>
        <p:xfrm>
          <a:off x="1050131" y="1914864"/>
          <a:ext cx="6809599" cy="1041400"/>
        </p:xfrm>
        <a:graphic>
          <a:graphicData uri="http://schemas.openxmlformats.org/drawingml/2006/table">
            <a:tbl>
              <a:tblPr/>
              <a:tblGrid>
                <a:gridCol w="2034479">
                  <a:extLst>
                    <a:ext uri="{9D8B030D-6E8A-4147-A177-3AD203B41FA5}">
                      <a16:colId xmlns:a16="http://schemas.microsoft.com/office/drawing/2014/main" val="3440701813"/>
                    </a:ext>
                  </a:extLst>
                </a:gridCol>
                <a:gridCol w="2064086">
                  <a:extLst>
                    <a:ext uri="{9D8B030D-6E8A-4147-A177-3AD203B41FA5}">
                      <a16:colId xmlns:a16="http://schemas.microsoft.com/office/drawing/2014/main" val="1894983769"/>
                    </a:ext>
                  </a:extLst>
                </a:gridCol>
                <a:gridCol w="1337000">
                  <a:extLst>
                    <a:ext uri="{9D8B030D-6E8A-4147-A177-3AD203B41FA5}">
                      <a16:colId xmlns:a16="http://schemas.microsoft.com/office/drawing/2014/main" val="4096003006"/>
                    </a:ext>
                  </a:extLst>
                </a:gridCol>
                <a:gridCol w="1374034">
                  <a:extLst>
                    <a:ext uri="{9D8B030D-6E8A-4147-A177-3AD203B41FA5}">
                      <a16:colId xmlns:a16="http://schemas.microsoft.com/office/drawing/2014/main" val="908502579"/>
                    </a:ext>
                  </a:extLst>
                </a:gridCol>
              </a:tblGrid>
              <a:tr h="308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Students (N=)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or Higher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 Rate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071468"/>
                  </a:ext>
                </a:extLst>
              </a:tr>
              <a:tr h="3325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58,595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 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83563"/>
                  </a:ext>
                </a:extLst>
              </a:tr>
              <a:tr h="400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Aiken County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1735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 (696)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 (959)</a:t>
                      </a:r>
                    </a:p>
                  </a:txBody>
                  <a:tcPr marL="4962" marR="4962" marT="49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605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898B54-7A49-1C4F-9250-2126210EEE45}"/>
              </a:ext>
            </a:extLst>
          </p:cNvPr>
          <p:cNvSpPr txBox="1"/>
          <p:nvPr/>
        </p:nvSpPr>
        <p:spPr>
          <a:xfrm>
            <a:off x="1050129" y="761351"/>
            <a:ext cx="6872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Academic Achievement</a:t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2024 US History EOCEP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A53119-65C4-2EB4-3187-DA00D726EB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633437"/>
              </p:ext>
            </p:extLst>
          </p:nvPr>
        </p:nvGraphicFramePr>
        <p:xfrm>
          <a:off x="1050129" y="2992082"/>
          <a:ext cx="6809601" cy="339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A929A3-CA83-F5B4-A795-745EA7D792BF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E031B-E492-EDA4-1C79-4204C577D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2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B86927-1416-4B4E-ADC2-B3CAB34B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89" y="605247"/>
            <a:ext cx="7426814" cy="8228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2024 Overall School Climate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Calculations are based on 10 points for Elem/Middle and 5 points for High Schools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6E5850-6C96-4EED-B663-7F4CDBC4C6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680022"/>
              </p:ext>
            </p:extLst>
          </p:nvPr>
        </p:nvGraphicFramePr>
        <p:xfrm>
          <a:off x="907289" y="2015684"/>
          <a:ext cx="7426814" cy="423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435CC29-2F10-DDE4-6648-726AEF19A300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A5C3C-AB07-5BC8-83B6-AAF8BABC0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1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4372-6850-FD42-85D8-936395D7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10" y="1314449"/>
            <a:ext cx="6815392" cy="4483511"/>
          </a:xfrm>
        </p:spPr>
        <p:txBody>
          <a:bodyPr>
            <a:normAutofit/>
          </a:bodyPr>
          <a:lstStyle/>
          <a:p>
            <a:pPr algn="ctr"/>
            <a:br>
              <a:rPr lang="en-US" sz="36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1D4581-A5E0-4E8A-93CF-54A2725B2D47}"/>
              </a:ext>
            </a:extLst>
          </p:cNvPr>
          <p:cNvSpPr txBox="1">
            <a:spLocks/>
          </p:cNvSpPr>
          <p:nvPr/>
        </p:nvSpPr>
        <p:spPr>
          <a:xfrm>
            <a:off x="905691" y="770562"/>
            <a:ext cx="7463245" cy="102394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2024 College and Career Readiness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ACB174-0ECE-4328-A8BE-078C344D44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401061"/>
              </p:ext>
            </p:extLst>
          </p:nvPr>
        </p:nvGraphicFramePr>
        <p:xfrm>
          <a:off x="775065" y="1794511"/>
          <a:ext cx="7593872" cy="448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F66ED6-BC56-EA8E-D320-BED375C113AE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ADC1E-4219-9BDB-EFF9-0E0FE6B06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3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918DBB-BDEA-432B-AD70-06615B39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52" y="934947"/>
            <a:ext cx="7481602" cy="112245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Aiken County Public School District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Graduation Rate Historical Data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1BDA5-E8D1-8A31-411D-BC9EAF76A1AD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708F6-FEAF-A86C-64EC-2D7B0FB29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ACF5D5-FD99-242B-7886-1B1DA71D1B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736985"/>
              </p:ext>
            </p:extLst>
          </p:nvPr>
        </p:nvGraphicFramePr>
        <p:xfrm>
          <a:off x="632337" y="1971530"/>
          <a:ext cx="7754015" cy="4264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45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641CB9-CB7C-4E33-A13D-F08B8236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02" y="654191"/>
            <a:ext cx="7455627" cy="108806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2024 Multilingual Learners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Meeting Language Growth Goals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F77FAD-74A0-49A5-BAE6-091518F6F5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138080"/>
              </p:ext>
            </p:extLst>
          </p:nvPr>
        </p:nvGraphicFramePr>
        <p:xfrm>
          <a:off x="1211172" y="1838217"/>
          <a:ext cx="6721656" cy="436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EB5F1C-EE2B-8F39-B18C-C0CE596773B9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F900A-C825-8214-A950-71C8C208C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7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470EDD1-19EB-4909-96A9-805AC8C5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92" y="709456"/>
            <a:ext cx="7463245" cy="108806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2024 Multilingual Learners Who Achieved English Language Level Proficiency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7F375D0-E194-49FA-A480-3D855CECB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962200"/>
              </p:ext>
            </p:extLst>
          </p:nvPr>
        </p:nvGraphicFramePr>
        <p:xfrm>
          <a:off x="1330175" y="1950681"/>
          <a:ext cx="6483649" cy="419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FDA9CED-D39A-3F5E-7D2F-6D23BDA70BD9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7CF12-2CB0-A971-94D2-7FB86121A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24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F139-19DE-2F09-6E8A-711D2A8B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286605"/>
            <a:ext cx="8210144" cy="11517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 </a:t>
            </a:r>
            <a:r>
              <a:rPr lang="en-US" sz="4000" b="1" dirty="0">
                <a:solidFill>
                  <a:schemeClr val="tx1"/>
                </a:solidFill>
              </a:rPr>
              <a:t>Action Plan for Continuous Improvement</a:t>
            </a:r>
            <a:br>
              <a:rPr lang="en-US" sz="40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9E2BD-EB69-6FCF-FC9C-3F6B3E323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28" y="1243173"/>
            <a:ext cx="8306205" cy="50446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51BFA-A4E7-36AA-2512-E4BF9F49239A}"/>
              </a:ext>
            </a:extLst>
          </p:cNvPr>
          <p:cNvSpPr txBox="1"/>
          <p:nvPr/>
        </p:nvSpPr>
        <p:spPr>
          <a:xfrm>
            <a:off x="552893" y="1722474"/>
            <a:ext cx="81241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Initiated student level goal setting to meet individual needs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Implemented instructional coaches to promote student-centered coaching at all levels to ensure differentiated instructional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Implemented the WIN Career Readiness software at freshman and sophomore levels to increase success on the 11</a:t>
            </a:r>
            <a:r>
              <a:rPr lang="en-US" sz="2000" b="1" baseline="30000" dirty="0"/>
              <a:t>th</a:t>
            </a:r>
            <a:r>
              <a:rPr lang="en-US" sz="2000" b="1" dirty="0"/>
              <a:t> grade Career Readiness assessment and to ensure maximum credentials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Increased the frequency and the degree of monitoring of the graduation cohorts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 Require the ELEOT observation tool to ensure productive learning environments are in 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Require and closely monitor School Intervention Team (SIT) Meetings to a ensure a Multi-Tiered System of Support (MTSS) is in 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Provide enhanced personalized professional development at every level</a:t>
            </a:r>
          </a:p>
        </p:txBody>
      </p:sp>
    </p:spTree>
    <p:extLst>
      <p:ext uri="{BB962C8B-B14F-4D97-AF65-F5344CB8AC3E}">
        <p14:creationId xmlns:p14="http://schemas.microsoft.com/office/powerpoint/2010/main" val="277447207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722B-0B91-2748-837D-AED19887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09" y="286604"/>
            <a:ext cx="8198776" cy="1450757"/>
          </a:xfrm>
        </p:spPr>
        <p:txBody>
          <a:bodyPr>
            <a:noAutofit/>
          </a:bodyPr>
          <a:lstStyle/>
          <a:p>
            <a:r>
              <a:rPr lang="en-US" sz="11250" dirty="0"/>
              <a:t>Save the Date</a:t>
            </a:r>
          </a:p>
        </p:txBody>
      </p:sp>
      <p:pic>
        <p:nvPicPr>
          <p:cNvPr id="8" name="Content Placeholder 7" descr="A yellow post-it note with red push pin&#10;&#10;Description automatically generated">
            <a:extLst>
              <a:ext uri="{FF2B5EF4-FFF2-40B4-BE49-F238E27FC236}">
                <a16:creationId xmlns:a16="http://schemas.microsoft.com/office/drawing/2014/main" id="{61D744DF-619A-F1EE-7A30-C553D0368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7622381" y="7358063"/>
            <a:ext cx="34925" cy="349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BF4D6-EDC4-5627-C8A2-737C4139CEF4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66009-3DEC-A085-593E-0BA5AF50E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F8668-7D4C-6540-9006-E42D01F2AD16}"/>
              </a:ext>
            </a:extLst>
          </p:cNvPr>
          <p:cNvSpPr txBox="1"/>
          <p:nvPr/>
        </p:nvSpPr>
        <p:spPr>
          <a:xfrm>
            <a:off x="842481" y="2126751"/>
            <a:ext cx="7972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What: District Data Workshop</a:t>
            </a:r>
          </a:p>
          <a:p>
            <a:r>
              <a:rPr lang="en-US" sz="4000" dirty="0"/>
              <a:t>When: January 23-25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144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FF53-90D0-4BE7-B208-D7EA7001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6" y="400692"/>
            <a:ext cx="7695345" cy="750014"/>
          </a:xfrm>
        </p:spPr>
        <p:txBody>
          <a:bodyPr>
            <a:normAutofit/>
          </a:bodyPr>
          <a:lstStyle/>
          <a:p>
            <a:pPr algn="ctr"/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0E3CCA-F651-45A5-9AB3-0CFB2B65F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160" y="688369"/>
            <a:ext cx="8221636" cy="5126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FFC7D-4311-5B73-F5D9-E21F3EE20408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BD5D6-3F2D-272A-46B3-C1B517DAD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1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722B-0B91-2748-837D-AED19887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25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9920-9138-1149-88CF-83D50B968EF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7093973" y="7358339"/>
            <a:ext cx="1091381" cy="3428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BF4D6-EDC4-5627-C8A2-737C4139CEF4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66009-3DEC-A085-593E-0BA5AF50E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7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486650" cy="5989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CD02A2-ADF5-8979-EB34-992F7331E8D8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66E05-E6B3-0250-AF0F-D22248B13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5491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6B28-AE2C-4BAE-8240-6E3221AA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97" y="400692"/>
            <a:ext cx="7787811" cy="7191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How are Report Cards Calculated?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BC1E61-499F-4705-B62A-1167E065C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01410"/>
              </p:ext>
            </p:extLst>
          </p:nvPr>
        </p:nvGraphicFramePr>
        <p:xfrm>
          <a:off x="528637" y="1953201"/>
          <a:ext cx="7896172" cy="3543474"/>
        </p:xfrm>
        <a:graphic>
          <a:graphicData uri="http://schemas.openxmlformats.org/drawingml/2006/table">
            <a:tbl>
              <a:tblPr firstRow="1" firstCol="1" bandRow="1"/>
              <a:tblGrid>
                <a:gridCol w="2905063">
                  <a:extLst>
                    <a:ext uri="{9D8B030D-6E8A-4147-A177-3AD203B41FA5}">
                      <a16:colId xmlns:a16="http://schemas.microsoft.com/office/drawing/2014/main" val="1308505627"/>
                    </a:ext>
                  </a:extLst>
                </a:gridCol>
                <a:gridCol w="1214054">
                  <a:extLst>
                    <a:ext uri="{9D8B030D-6E8A-4147-A177-3AD203B41FA5}">
                      <a16:colId xmlns:a16="http://schemas.microsoft.com/office/drawing/2014/main" val="561827854"/>
                    </a:ext>
                  </a:extLst>
                </a:gridCol>
                <a:gridCol w="1293244">
                  <a:extLst>
                    <a:ext uri="{9D8B030D-6E8A-4147-A177-3AD203B41FA5}">
                      <a16:colId xmlns:a16="http://schemas.microsoft.com/office/drawing/2014/main" val="3534427120"/>
                    </a:ext>
                  </a:extLst>
                </a:gridCol>
                <a:gridCol w="1269757">
                  <a:extLst>
                    <a:ext uri="{9D8B030D-6E8A-4147-A177-3AD203B41FA5}">
                      <a16:colId xmlns:a16="http://schemas.microsoft.com/office/drawing/2014/main" val="3639592798"/>
                    </a:ext>
                  </a:extLst>
                </a:gridCol>
                <a:gridCol w="1214054">
                  <a:extLst>
                    <a:ext uri="{9D8B030D-6E8A-4147-A177-3AD203B41FA5}">
                      <a16:colId xmlns:a16="http://schemas.microsoft.com/office/drawing/2014/main" val="2220978360"/>
                    </a:ext>
                  </a:extLst>
                </a:gridCol>
              </a:tblGrid>
              <a:tr h="186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562943"/>
                  </a:ext>
                </a:extLst>
              </a:tr>
              <a:tr h="335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Elementary/Middle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Schools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477127"/>
                  </a:ext>
                </a:extLst>
              </a:tr>
              <a:tr h="287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Without 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EL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299273"/>
                  </a:ext>
                </a:extLst>
              </a:tr>
              <a:tr h="287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Academic Achievement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349368"/>
                  </a:ext>
                </a:extLst>
              </a:tr>
              <a:tr h="287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Preparing for Success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70144"/>
                  </a:ext>
                </a:extLst>
              </a:tr>
              <a:tr h="3467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Progress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12116"/>
                  </a:ext>
                </a:extLst>
              </a:tr>
              <a:tr h="287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Climate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047952"/>
                  </a:ext>
                </a:extLst>
              </a:tr>
              <a:tr h="2813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Learners’ Progress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37210"/>
                  </a:ext>
                </a:extLst>
              </a:tr>
              <a:tr h="287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Graduation Rate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462245"/>
                  </a:ext>
                </a:extLst>
              </a:tr>
              <a:tr h="335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&amp; Career Readiness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5990"/>
                  </a:ext>
                </a:extLst>
              </a:tr>
              <a:tr h="335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Track to Success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21146"/>
                  </a:ext>
                </a:extLst>
              </a:tr>
              <a:tr h="287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7801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0920CD-870F-EF94-E8A7-96298BAD5402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D1C92-EF2E-0F45-DB91-CA74C7781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9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A213-EEDE-4797-974B-C6540B85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39" y="705395"/>
            <a:ext cx="7398183" cy="55832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Report Card Proficiency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93A8-66A9-450D-B52B-DA363B0A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4" y="1793463"/>
            <a:ext cx="6756401" cy="3543300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7200" b="1" dirty="0"/>
              <a:t>Excellent</a:t>
            </a:r>
            <a:r>
              <a:rPr lang="en-US" sz="7200" dirty="0"/>
              <a:t> 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School performance </a:t>
            </a:r>
            <a:r>
              <a:rPr lang="en-US" sz="6000" b="1" u="sng" dirty="0"/>
              <a:t>substantially exceeds the criteria </a:t>
            </a:r>
            <a:r>
              <a:rPr lang="en-US" sz="6000" dirty="0"/>
              <a:t>to  ensure all students meet the Profile of the South Carolina Graduate;</a:t>
            </a:r>
          </a:p>
          <a:p>
            <a:pPr>
              <a:spcBef>
                <a:spcPts val="0"/>
              </a:spcBef>
            </a:pPr>
            <a:endParaRPr lang="en-US" sz="6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7200" b="1" dirty="0"/>
              <a:t>Good 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School performance </a:t>
            </a:r>
            <a:r>
              <a:rPr lang="en-US" sz="6000" b="1" u="sng" dirty="0"/>
              <a:t>exceeds the criteria </a:t>
            </a:r>
            <a:r>
              <a:rPr lang="en-US" sz="6000" dirty="0"/>
              <a:t>to ensure all students  meet the Profile of the South Carolina Graduate;</a:t>
            </a:r>
          </a:p>
          <a:p>
            <a:pPr>
              <a:spcBef>
                <a:spcPts val="0"/>
              </a:spcBef>
            </a:pPr>
            <a:endParaRPr lang="en-US" sz="7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7200" b="1" dirty="0"/>
              <a:t>Average 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School performance </a:t>
            </a:r>
            <a:r>
              <a:rPr lang="en-US" sz="6000" b="1" u="sng" dirty="0"/>
              <a:t>meets the criteria </a:t>
            </a:r>
            <a:r>
              <a:rPr lang="en-US" sz="6000" dirty="0"/>
              <a:t>to ensure all students  meet the Profile of the South Carolina Graduate;</a:t>
            </a:r>
          </a:p>
          <a:p>
            <a:pPr>
              <a:spcBef>
                <a:spcPts val="0"/>
              </a:spcBef>
            </a:pPr>
            <a:endParaRPr lang="en-US" sz="7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7200" b="1" dirty="0"/>
              <a:t>Below Average </a:t>
            </a:r>
            <a:endParaRPr lang="en-US" sz="7200" dirty="0"/>
          </a:p>
          <a:p>
            <a:pPr>
              <a:spcBef>
                <a:spcPts val="0"/>
              </a:spcBef>
            </a:pPr>
            <a:r>
              <a:rPr lang="en-US" sz="6000" dirty="0"/>
              <a:t>School performance is </a:t>
            </a:r>
            <a:r>
              <a:rPr lang="en-US" sz="6000" b="1" u="sng" dirty="0"/>
              <a:t>in jeopardy of not meeting  the criteria </a:t>
            </a:r>
            <a:r>
              <a:rPr lang="en-US" sz="6000" dirty="0"/>
              <a:t>to ensure all students meet the Profile of the South Carolina  Graduate; </a:t>
            </a:r>
          </a:p>
          <a:p>
            <a:pPr>
              <a:spcBef>
                <a:spcPts val="0"/>
              </a:spcBef>
            </a:pPr>
            <a:endParaRPr lang="en-US" sz="6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7200" b="1" dirty="0"/>
              <a:t>Unsatisfactory</a:t>
            </a:r>
            <a:r>
              <a:rPr lang="en-US" sz="7200" dirty="0"/>
              <a:t>  </a:t>
            </a:r>
          </a:p>
          <a:p>
            <a:pPr>
              <a:spcBef>
                <a:spcPts val="0"/>
              </a:spcBef>
            </a:pPr>
            <a:r>
              <a:rPr lang="en-US" sz="6000" dirty="0"/>
              <a:t>School performance </a:t>
            </a:r>
            <a:r>
              <a:rPr lang="en-US" sz="6000" b="1" u="sng" dirty="0"/>
              <a:t>fails to meet the criteria </a:t>
            </a:r>
            <a:r>
              <a:rPr lang="en-US" sz="6000" dirty="0"/>
              <a:t>to ensure all students meet the Profile of the South Carolina Graduate.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69C8D-5BF4-D63F-34E2-E72F9C9026DA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AB085-05B6-CFEA-2BC3-9CC6A69EF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AD50-04EF-4B0E-A1EF-40FEC70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73" y="286604"/>
            <a:ext cx="8445357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Aiken County Public School District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Overall Ratings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6256E-CC37-8319-3545-29CE884E778B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D14F1-F79D-8934-3A33-4E2083C63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0158C5E-CCF0-0532-672D-CEDE67246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795284"/>
              </p:ext>
            </p:extLst>
          </p:nvPr>
        </p:nvGraphicFramePr>
        <p:xfrm>
          <a:off x="965771" y="2176780"/>
          <a:ext cx="7541231" cy="373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173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A929A3-CA83-F5B4-A795-745EA7D792BF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E031B-E492-EDA4-1C79-4204C577D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9E064C4-5FB9-41BF-5ED4-B23FB005D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850875"/>
              </p:ext>
            </p:extLst>
          </p:nvPr>
        </p:nvGraphicFramePr>
        <p:xfrm>
          <a:off x="729465" y="934948"/>
          <a:ext cx="7983020" cy="281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0158C5E-CCF0-0532-672D-CEDE67246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550898"/>
              </p:ext>
            </p:extLst>
          </p:nvPr>
        </p:nvGraphicFramePr>
        <p:xfrm>
          <a:off x="729465" y="3750067"/>
          <a:ext cx="7983020" cy="25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3632E3-2E35-3ABB-EF78-7A250B5B8FB2}"/>
              </a:ext>
            </a:extLst>
          </p:cNvPr>
          <p:cNvSpPr txBox="1"/>
          <p:nvPr/>
        </p:nvSpPr>
        <p:spPr>
          <a:xfrm>
            <a:off x="729465" y="471936"/>
            <a:ext cx="772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How does Aiken County compare with the state?</a:t>
            </a:r>
          </a:p>
        </p:txBody>
      </p:sp>
    </p:spTree>
    <p:extLst>
      <p:ext uri="{BB962C8B-B14F-4D97-AF65-F5344CB8AC3E}">
        <p14:creationId xmlns:p14="http://schemas.microsoft.com/office/powerpoint/2010/main" val="168367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409D-B860-4AAF-A59B-C5058053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62" y="358523"/>
            <a:ext cx="8517276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Two Aiken County Public Schools Received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EXCELLENT OVERALL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9659-7CD8-44B7-9E07-CBD8F653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69" y="2508821"/>
            <a:ext cx="7543799" cy="3017520"/>
          </a:xfrm>
        </p:spPr>
        <p:txBody>
          <a:bodyPr/>
          <a:lstStyle/>
          <a:p>
            <a:pPr marL="0" indent="0">
              <a:buNone/>
            </a:pPr>
            <a:endParaRPr lang="en-US" sz="2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Chukker Creek Elementary School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Aiken Scholars Academy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07A23-E8F5-64FB-DA8F-7A8AF0E8A55F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405CF-55AA-DC7F-44D5-BA47D53AD8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5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1409D-B860-4AAF-A59B-C5058053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7" y="784988"/>
            <a:ext cx="8423025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Three Aiken County Schools Received EXCELLENT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Academic Achievement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9659-7CD8-44B7-9E07-CBD8F6534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10" y="2202342"/>
            <a:ext cx="6746559" cy="3017520"/>
          </a:xfrm>
        </p:spPr>
        <p:txBody>
          <a:bodyPr/>
          <a:lstStyle/>
          <a:p>
            <a:pPr marL="0" indent="0">
              <a:buNone/>
            </a:pPr>
            <a:endParaRPr lang="en-US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Belvedere Elementary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Hammond Hill Elementary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/>
              <a:t>Aiken Scholars Academy</a:t>
            </a:r>
          </a:p>
          <a:p>
            <a:pPr marL="0" indent="0">
              <a:buNone/>
            </a:pPr>
            <a:endParaRPr lang="en-US" sz="27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82141-E901-C2C4-3EC6-B892910766EE}"/>
              </a:ext>
            </a:extLst>
          </p:cNvPr>
          <p:cNvSpPr txBox="1"/>
          <p:nvPr/>
        </p:nvSpPr>
        <p:spPr>
          <a:xfrm>
            <a:off x="0" y="63763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                                                                                                   DISTRICT DATA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NOVEMBER 19, 2024</a:t>
            </a:r>
            <a:endParaRPr lang="en-US" b="1" cap="small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F4345-F827-D016-362E-51BA87602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2" y="6500064"/>
            <a:ext cx="354895" cy="2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7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6133</TotalTime>
  <Words>1405</Words>
  <Application>Microsoft Office PowerPoint</Application>
  <PresentationFormat>On-screen Show (4:3)</PresentationFormat>
  <Paragraphs>465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Retrospect</vt:lpstr>
      <vt:lpstr>PowerPoint Presentation</vt:lpstr>
      <vt:lpstr>         2023- 2024   District Report Card Data  &amp; Action Steps for  Continuous Growth    </vt:lpstr>
      <vt:lpstr>PowerPoint Presentation</vt:lpstr>
      <vt:lpstr>How are Report Cards Calculated?</vt:lpstr>
      <vt:lpstr>Report Card Proficiency Ratings</vt:lpstr>
      <vt:lpstr>Aiken County Public School District Overall Ratings</vt:lpstr>
      <vt:lpstr>PowerPoint Presentation</vt:lpstr>
      <vt:lpstr>Two Aiken County Public Schools Received  EXCELLENT OVERALL Ratings</vt:lpstr>
      <vt:lpstr>Three Aiken County Schools Received EXCELLENT  Academic Achievement Ratings</vt:lpstr>
      <vt:lpstr>Six Aiken County Public Schools Improved Absolute Ratings </vt:lpstr>
      <vt:lpstr>11 Aiken County Public Schools Received Excellent Climate Proficiency  </vt:lpstr>
      <vt:lpstr>PowerPoint Presentation</vt:lpstr>
      <vt:lpstr>PowerPoint Presentation</vt:lpstr>
      <vt:lpstr>PowerPoint Presentation</vt:lpstr>
      <vt:lpstr>Elementary Academic Achievement – ELA Students Meeting and Exceeding Grade Level Expectations 2024 SC Ready Scores</vt:lpstr>
      <vt:lpstr>Elementary Academic Achievement – Math Students Meeting and Exceeding Grade Level Expectations 2024 SC Ready Scores  </vt:lpstr>
      <vt:lpstr>Middle Academic Achievement – ELA Students Meeting and Exceeding Grade Level Expectations 2024 SC Ready Scores</vt:lpstr>
      <vt:lpstr>Middle Academic Achievement – Math Students Meeting and Exceeding Grade Level Expectations 2024 SC Ready Scores</vt:lpstr>
      <vt:lpstr>PowerPoint Presentation</vt:lpstr>
      <vt:lpstr>PowerPoint Presentation</vt:lpstr>
      <vt:lpstr>PowerPoint Presentation</vt:lpstr>
      <vt:lpstr>PowerPoint Presentation</vt:lpstr>
      <vt:lpstr>2024 Overall School Climate Calculations are based on 10 points for Elem/Middle and 5 points for High Schools</vt:lpstr>
      <vt:lpstr>  </vt:lpstr>
      <vt:lpstr> Aiken County Public School District Graduation Rate Historical Data </vt:lpstr>
      <vt:lpstr>2024 Multilingual Learners  Meeting Language Growth Goals</vt:lpstr>
      <vt:lpstr>2024 Multilingual Learners Who Achieved English Language Level Proficiency </vt:lpstr>
      <vt:lpstr> Action Plan for Continuous Improvement </vt:lpstr>
      <vt:lpstr>Save the Date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DeeDee Washington</dc:creator>
  <cp:lastModifiedBy>Kim Chriswell</cp:lastModifiedBy>
  <cp:revision>95</cp:revision>
  <cp:lastPrinted>2017-03-07T13:03:24Z</cp:lastPrinted>
  <dcterms:modified xsi:type="dcterms:W3CDTF">2024-11-18T21:12:00Z</dcterms:modified>
</cp:coreProperties>
</file>