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6" r:id="rId3"/>
    <p:sldId id="433" r:id="rId4"/>
    <p:sldId id="435" r:id="rId5"/>
    <p:sldId id="438" r:id="rId6"/>
    <p:sldId id="446" r:id="rId7"/>
    <p:sldId id="437" r:id="rId8"/>
    <p:sldId id="439" r:id="rId9"/>
    <p:sldId id="440" r:id="rId10"/>
    <p:sldId id="441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36" r:id="rId20"/>
    <p:sldId id="443" r:id="rId21"/>
    <p:sldId id="444" r:id="rId22"/>
    <p:sldId id="445" r:id="rId23"/>
    <p:sldId id="442" r:id="rId24"/>
    <p:sldId id="28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E5D529-58FC-4913-8599-C7CBFF3131F1}">
          <p14:sldIdLst>
            <p14:sldId id="256"/>
            <p14:sldId id="396"/>
            <p14:sldId id="433"/>
            <p14:sldId id="435"/>
            <p14:sldId id="438"/>
            <p14:sldId id="446"/>
            <p14:sldId id="437"/>
            <p14:sldId id="439"/>
            <p14:sldId id="440"/>
            <p14:sldId id="441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36"/>
          </p14:sldIdLst>
        </p14:section>
        <p14:section name="Untitled Section" id="{A78B30E2-5C79-41AB-9C34-49E119BC038F}">
          <p14:sldIdLst>
            <p14:sldId id="443"/>
            <p14:sldId id="444"/>
            <p14:sldId id="445"/>
            <p14:sldId id="442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537"/>
    <a:srgbClr val="1B75E6"/>
    <a:srgbClr val="54C45E"/>
    <a:srgbClr val="615BFF"/>
    <a:srgbClr val="C1FF72"/>
    <a:srgbClr val="7ED957"/>
    <a:srgbClr val="00BF63"/>
    <a:srgbClr val="00CC66"/>
    <a:srgbClr val="3DC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FFE7B-F2F0-464F-85E1-E217089B9223}" v="29" dt="2025-03-04T21:31:52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 autoAdjust="0"/>
    <p:restoredTop sz="91990" autoAdjust="0"/>
  </p:normalViewPr>
  <p:slideViewPr>
    <p:cSldViewPr>
      <p:cViewPr varScale="1">
        <p:scale>
          <a:sx n="108" d="100"/>
          <a:sy n="108" d="100"/>
        </p:scale>
        <p:origin x="3787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3D7E318C-45AB-4135-ABCB-46D59D8CC806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323F59F7-D568-44BB-AAF0-08289A88C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298867A4-DEAC-4D46-A6D8-E634381C73E3}" type="datetimeFigureOut">
              <a:rPr lang="en-US" smtClean="0"/>
              <a:t>3/4/2025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8" tIns="46579" rIns="93158" bIns="465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39D04B07-70A5-4E49-9DB6-306BA61BC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13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1C82D-56F1-365F-A3E8-7338A5090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2D7CE-9DAF-68AE-DC69-0901F3400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6C930B-AB5B-921D-94B9-316539E45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4C0C-41D7-2038-9F11-D36F1FCA4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82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98B93-3044-6FCA-A7E2-B266B16A3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7716B-9795-D124-5085-817CB92A9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205A9-32E9-F880-79DE-7459323A7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2FF46-61B5-604E-F3DA-92454DB11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58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0897C-8F13-0B7C-6CAC-3F121C95B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10E812-A18E-7BEB-882A-1296CC7CF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5E8567-6024-C4C6-41A1-BA3C6D6E7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BCAEE-4701-85B7-4819-F85A07E2FE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5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5C7FB-F42E-B41D-AAAA-D09BEBADE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D83C2-D9CF-3897-C563-DE6BDD9E3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214DE-B674-569E-6E07-18AE75010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8A129-9726-2CC4-0FD5-D2673A203C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02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F81E9-5673-9D2A-B73F-5AF135FF8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85F86-C4AB-60AC-2D04-1EF9CDD6E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5AF49A-EB07-C736-31E2-C91C6B9FC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6235C-935D-1BC7-56F2-5B85C7B745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121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E9EB2-2475-CFD8-04C7-B9638E20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3F989-6220-1385-D125-2BA72D840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D7EA03-7784-7138-AEAC-307966EC6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1C9B9-9DFE-22ED-B545-60B8DC2D42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88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0D172-2764-61FD-DF34-A11A05A82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D854EB-C96E-CD79-0CFD-643CB27549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60D02-AF9E-0B97-2312-A68135447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7A49-6EB7-3D13-9195-807BEB3BC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6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50595-EF4F-28F6-FF5E-970AF7F4C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87A172-D2C9-0068-8EE9-EFB1A29CE5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404F5-7FA5-5443-70DA-24EE8F6ED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19323-F668-8755-8A4E-BA0B395941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77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E87DC-3AB6-4FC9-913E-44945703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A4DF0-1E75-3D31-6FE5-765B8010D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DBD400-728B-F9B4-EA07-069948D29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1435E-F47A-6356-DC5B-31C3AE1393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27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93391-ABD3-9DA9-510E-3011DB501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1A6E1F-DD87-ABB8-1CA0-54CC6BC36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44C150-2E30-EE5A-22F8-AB174CB2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2C18B-EA75-C41A-949E-7F3C26A14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departments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41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8EAC-632D-BD6A-EDB3-33C332334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9F308-794B-22FF-A06A-BEE14BAAB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17D67-F12A-FF63-1AE8-FA348892C2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BBDA0-29CC-CD1E-E152-79E25CC1EA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06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0BBFD-1862-2C6C-0AB9-7B146BA24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8A40A0-5660-CF3A-FA67-EB298DF01F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BD4E98-E91D-865F-C515-84FE82BB4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523A6-9E43-4B98-CFCD-08EABAB40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14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D0527-F46B-FB81-29A5-053C79DE4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7B25F0-97F6-CB22-CE63-9264BCB7E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1BCC5-0690-E1C8-D981-9D0E64FB3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1E1B3-3FA8-AA1E-330E-68C71AADA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54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2A1E-25F1-C5CE-BACE-07191AB4F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5A3A7-889A-1CA1-E746-BC30810236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9EF44-B645-8810-8FAB-CCE33EF45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81ED7-EB49-F6DC-7AC4-2BD4C62B7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34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1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2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4A1CA-024C-A79F-3A3E-76D4AEA23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6D5552-24EB-C33D-0445-18184A636A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D65C95-D815-6293-8A8B-CE7AAD8168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52446-FCBA-1B81-E11E-232E5A8DF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49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CF91-A8EA-0FB7-04C4-591A19C95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60347-1126-122B-AA3A-C5F5CF8D2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45A41-317D-7806-FC4C-3E564CA47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7710E-4786-DECD-16D3-961B3D90B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7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AAE34-F41C-DA54-698F-0E34D14E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8D95F1-BD34-D189-A0DA-1187CA1E0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0F2B57-F623-C139-1845-F5E4D37CD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29597-D43F-410A-5EBB-43D289378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898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6F65C-F31E-68B7-B537-D10900660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F76DFC-F314-3B0D-7D49-93842ACDA8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A8AE27-B390-0A2C-894E-971F0B379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49493-8B02-A511-99D5-A25989449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749FE-D7DD-984D-646B-0738BD508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69D88-D289-CE12-82CB-2AC36B43A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99A7D9-A069-BC2A-597D-A40753D0C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A2292-29C9-C9A7-4D5E-E568BE3C6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39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6D3A2-1E85-1C83-3AAB-DA73699D1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28963-014F-C462-F4A3-9BABF4271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0D649-FC89-B205-6CBE-5232AFEC98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A3DA-B94F-5EDC-141B-200AE8213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04B07-70A5-4E49-9DB6-306BA61BC4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1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F71-DE6C-4B51-996E-C16873494508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2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907A-E5C4-4BC9-A987-B35FB4E1DE0D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65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E5AA-ED4C-4562-BD7A-D46F8C72EC33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4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0AA-E9FC-4E80-869B-6083C3F8986C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6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44-291B-4EA6-A0B7-37F33914607B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6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70A-919C-4020-B5F1-88A1FD909537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8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7B1-045A-4369-A317-ED6E050FBDA2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9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77E7-3EF4-4885-AB41-4F349F0B3866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5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8100-0AEB-4446-B602-5968B9779315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5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BF82DE1-B236-4520-9B91-2F686607261B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5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37DA-336F-439E-9E17-E36F5B0F3CF5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7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FA5630-1A63-4849-A3F8-0F42C3402C52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9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8458200" cy="4343400"/>
          </a:xfrm>
        </p:spPr>
        <p:txBody>
          <a:bodyPr>
            <a:normAutofit/>
          </a:bodyPr>
          <a:lstStyle/>
          <a:p>
            <a:r>
              <a:rPr lang="en-US" sz="6600" b="1" spc="300" dirty="0">
                <a:solidFill>
                  <a:schemeClr val="tx1"/>
                </a:solidFill>
              </a:rPr>
              <a:t>Operations and Student Services Overview</a:t>
            </a:r>
            <a:br>
              <a:rPr lang="en-US" sz="6600" b="1" spc="300" dirty="0">
                <a:solidFill>
                  <a:schemeClr val="tx1"/>
                </a:solidFill>
              </a:rPr>
            </a:br>
            <a:br>
              <a:rPr lang="en-US" sz="1000" b="1" spc="300" dirty="0">
                <a:solidFill>
                  <a:schemeClr val="tx1"/>
                </a:solidFill>
              </a:rPr>
            </a:br>
            <a:br>
              <a:rPr lang="en-US" sz="3000" b="1" i="1" spc="300" dirty="0">
                <a:solidFill>
                  <a:schemeClr val="tx1"/>
                </a:solidFill>
              </a:rPr>
            </a:br>
            <a:endParaRPr lang="en-US" sz="3000" b="1" i="1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-76200" y="4724400"/>
            <a:ext cx="9090660" cy="11430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spc="0" dirty="0">
                <a:solidFill>
                  <a:srgbClr val="92D050"/>
                </a:solidFill>
              </a:rPr>
              <a:t>AIKEN COUNTY PUBLIC SCHOOL DISTRICT     </a:t>
            </a:r>
            <a:r>
              <a:rPr lang="en-US" b="1" cap="small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 11, 2025</a:t>
            </a:r>
          </a:p>
          <a:p>
            <a:pPr algn="ctr">
              <a:lnSpc>
                <a:spcPct val="100000"/>
              </a:lnSpc>
            </a:pP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7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84434-BAFD-E488-50ED-522DF303B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ED31-5D33-CC49-7A07-00C52200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1DAB5-2910-687C-75A3-44D20848E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3D913-5FCC-D9C0-F7AE-24D0F7FE25B9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E72EF2-F1CB-218B-FF9C-1A6A66F24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57400"/>
            <a:ext cx="914400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1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191A0-1013-1921-8DE1-15C88B7A3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D7A3-CB1D-F670-E6D2-140009E0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1BF4B-3E38-F711-3AC1-F67B206AC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C1C4A-9478-5DFE-D1D2-DEBA7E44138C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3CA2EE-6F2A-EBB7-F8A3-5F1BB2E3D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9726" y="1846263"/>
            <a:ext cx="6328998" cy="40227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DDC031-8729-2D90-D56B-8F9E27E495CE}"/>
              </a:ext>
            </a:extLst>
          </p:cNvPr>
          <p:cNvSpPr txBox="1"/>
          <p:nvPr/>
        </p:nvSpPr>
        <p:spPr>
          <a:xfrm>
            <a:off x="3032125" y="57162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3A537"/>
                </a:solidFill>
                <a:latin typeface="Abadi Extra Light" panose="020B0204020104020204" pitchFamily="34" charset="0"/>
              </a:rPr>
              <a:t>Maintenance Shop 1</a:t>
            </a:r>
          </a:p>
        </p:txBody>
      </p:sp>
    </p:spTree>
    <p:extLst>
      <p:ext uri="{BB962C8B-B14F-4D97-AF65-F5344CB8AC3E}">
        <p14:creationId xmlns:p14="http://schemas.microsoft.com/office/powerpoint/2010/main" val="1231909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CE380-304D-F95D-FC8B-912BF8F70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378A-F990-0083-887A-5A0B4C83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50152-B01E-0556-1684-1E127DC9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162E0-19FC-F4CF-F68F-F08D356E96F1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EB33F77-8EB4-141D-4DF1-41D810D2A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7266" y="1796347"/>
            <a:ext cx="6175187" cy="4022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4BC1B-3F6F-FD9F-2701-3E1B1289B2B7}"/>
              </a:ext>
            </a:extLst>
          </p:cNvPr>
          <p:cNvSpPr txBox="1"/>
          <p:nvPr/>
        </p:nvSpPr>
        <p:spPr>
          <a:xfrm>
            <a:off x="3026080" y="5819072"/>
            <a:ext cx="3091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Maintenance Shop 2</a:t>
            </a:r>
          </a:p>
        </p:txBody>
      </p:sp>
    </p:spTree>
    <p:extLst>
      <p:ext uri="{BB962C8B-B14F-4D97-AF65-F5344CB8AC3E}">
        <p14:creationId xmlns:p14="http://schemas.microsoft.com/office/powerpoint/2010/main" val="121239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D5016-2E47-4456-5190-B02A48EDC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B6C6D-86B5-4B20-79D5-A5197C114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659E8-2677-B116-674A-FEAD6B1A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000F0-60B7-FF07-6164-C45D44209CF9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08142F5-99D3-C58F-72AE-D883D7E11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0407" y="1768475"/>
            <a:ext cx="5923185" cy="402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621EC4-E97D-D115-3B6F-39F1C44D58BA}"/>
              </a:ext>
            </a:extLst>
          </p:cNvPr>
          <p:cNvSpPr txBox="1"/>
          <p:nvPr/>
        </p:nvSpPr>
        <p:spPr>
          <a:xfrm>
            <a:off x="3124200" y="5791200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Maintenance Shop 3</a:t>
            </a:r>
          </a:p>
        </p:txBody>
      </p:sp>
    </p:spTree>
    <p:extLst>
      <p:ext uri="{BB962C8B-B14F-4D97-AF65-F5344CB8AC3E}">
        <p14:creationId xmlns:p14="http://schemas.microsoft.com/office/powerpoint/2010/main" val="1969632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6886-9DEB-3040-AD57-F0570E548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A7E6-01B9-E078-6921-223ABFED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D09-D4C8-848D-6B6D-10F33FF3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E747A-AE0D-90FF-5853-32C3A3A8D3FC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B10B37D-F846-86ED-BF00-34F44E95B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569" y="1816270"/>
            <a:ext cx="2672862" cy="402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0F5E82-364E-8E1B-7EE4-13943315F99E}"/>
              </a:ext>
            </a:extLst>
          </p:cNvPr>
          <p:cNvSpPr txBox="1"/>
          <p:nvPr/>
        </p:nvSpPr>
        <p:spPr>
          <a:xfrm>
            <a:off x="3070860" y="5838995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Maintenance Shop 4</a:t>
            </a:r>
          </a:p>
        </p:txBody>
      </p:sp>
    </p:spTree>
    <p:extLst>
      <p:ext uri="{BB962C8B-B14F-4D97-AF65-F5344CB8AC3E}">
        <p14:creationId xmlns:p14="http://schemas.microsoft.com/office/powerpoint/2010/main" val="18531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2BC6D-107B-D5E8-B0C4-8152B5F94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1C03-F1BA-6400-806A-674121C2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2A580-05D4-798F-C9B6-BE75970AA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59E755-924F-2C27-478D-CC5F5A6F2AA3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48C8439-FC5A-EB1C-D986-A5DCD7DE1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9036" y="1828800"/>
            <a:ext cx="4731647" cy="402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90571-DB0B-E67F-10BF-7A478745BC24}"/>
              </a:ext>
            </a:extLst>
          </p:cNvPr>
          <p:cNvSpPr txBox="1"/>
          <p:nvPr/>
        </p:nvSpPr>
        <p:spPr>
          <a:xfrm>
            <a:off x="3070859" y="5851525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Maintenance Shop 5</a:t>
            </a:r>
          </a:p>
        </p:txBody>
      </p:sp>
    </p:spTree>
    <p:extLst>
      <p:ext uri="{BB962C8B-B14F-4D97-AF65-F5344CB8AC3E}">
        <p14:creationId xmlns:p14="http://schemas.microsoft.com/office/powerpoint/2010/main" val="2821007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61758-1FF5-2476-575A-FEC5FACEB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A6BC-A68F-4A9E-D009-220D5377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E5A32-98AF-0C55-2828-E7A3F950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897B6-6F92-12E4-9CCB-6A48543EBCFE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95AA4EE-DC87-E299-1D42-4193A15A3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0264" y="1846263"/>
            <a:ext cx="5047921" cy="402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2E278C-75B8-AC91-F841-FBEADD356DBB}"/>
              </a:ext>
            </a:extLst>
          </p:cNvPr>
          <p:cNvSpPr txBox="1"/>
          <p:nvPr/>
        </p:nvSpPr>
        <p:spPr>
          <a:xfrm>
            <a:off x="3200400" y="5861658"/>
            <a:ext cx="304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Maintenance Shop 6</a:t>
            </a:r>
          </a:p>
        </p:txBody>
      </p:sp>
    </p:spTree>
    <p:extLst>
      <p:ext uri="{BB962C8B-B14F-4D97-AF65-F5344CB8AC3E}">
        <p14:creationId xmlns:p14="http://schemas.microsoft.com/office/powerpoint/2010/main" val="347434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656C5-D3D0-E46E-0801-93B40FE1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AF46F-72F7-D759-C994-986E9608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2E56E-B6BA-CD2A-BA4C-51355F2B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9F8C1-3530-B3A9-2327-D3D88D68A499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12A1A59-3D4E-6DDA-BE5B-DE0A70ECF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0373" y="1854319"/>
            <a:ext cx="4648973" cy="4022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0D6944-489F-853E-B5C4-6FD6815316F6}"/>
              </a:ext>
            </a:extLst>
          </p:cNvPr>
          <p:cNvSpPr txBox="1"/>
          <p:nvPr/>
        </p:nvSpPr>
        <p:spPr>
          <a:xfrm>
            <a:off x="3005771" y="5877580"/>
            <a:ext cx="3178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Maintenance Services</a:t>
            </a:r>
          </a:p>
        </p:txBody>
      </p:sp>
    </p:spTree>
    <p:extLst>
      <p:ext uri="{BB962C8B-B14F-4D97-AF65-F5344CB8AC3E}">
        <p14:creationId xmlns:p14="http://schemas.microsoft.com/office/powerpoint/2010/main" val="2805007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436C3-E9E3-9C41-5D0D-05C22F39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7BB8-34C7-AEF7-8EE1-C2F76103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3DD2D-8539-EB73-72F3-9E7441AF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04D39-8427-3BA0-FBAF-58FE392C741A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2A095D1-8E1B-1E11-83FF-5D7938A1C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7735" y="1846263"/>
            <a:ext cx="5232980" cy="4022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143D3D-D75C-0E26-A334-2675B32B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96347"/>
            <a:ext cx="7248525" cy="441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1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FF902-4F9C-9235-FEF7-F8FFFE37C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31880-4753-1786-17CB-3A893017D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Security and Emergency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3A251-EDF2-5BF8-DD79-EDC4C991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BCF2A-3C8E-628F-7234-719C01DB04C6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221BCB-0B25-DFF2-2582-3302E6EAA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84487" y="2333625"/>
            <a:ext cx="34194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6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spc="600" dirty="0">
                <a:solidFill>
                  <a:schemeClr val="tx1"/>
                </a:solidFill>
              </a:rPr>
              <a:t>Division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6BBDD0-CBE5-6A84-46A1-04C6E074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9144000" cy="2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41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9DC0A-EF57-4FC4-C3C6-AF410CED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E9C15-D9B4-C41D-BE3C-76FB3D2F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Proposed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615F2-0550-F34C-D085-CA2EB98D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6A5D-E46E-BFEC-E416-063964867C9F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2CECE-4BA7-3DAC-A759-23103847AA7D}"/>
              </a:ext>
            </a:extLst>
          </p:cNvPr>
          <p:cNvSpPr txBox="1"/>
          <p:nvPr/>
        </p:nvSpPr>
        <p:spPr>
          <a:xfrm>
            <a:off x="457200" y="5760720"/>
            <a:ext cx="342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Proposal is cost neutral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40A7763-5726-1188-BD76-13A214DBA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325" y="1992116"/>
            <a:ext cx="7543800" cy="37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2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2C7F9-7AB0-E922-3471-AABF744B6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82C0-1500-9675-2D6E-52B5FAF7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Proposed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Student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D725B-B4DC-8376-D6E2-B10EDEB7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7FD1B-72AA-3E9F-652B-FBD4394F5214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8735B86-865F-8037-C95B-5DDEF866E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325" y="2068838"/>
            <a:ext cx="7543800" cy="357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5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391BF-DE70-166D-46A0-AE95010F2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7576-20B8-AE2A-8441-401155C7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Proposed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Maintenance and Operations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462EF-BD18-8017-96DA-92BCB79F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0F0DB-5D84-E336-AB19-E066CB44200B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6CD85B9-5DEF-3029-306E-790A19D8F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9750" y="1846263"/>
            <a:ext cx="6688949" cy="40227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BD42DE-2738-26DC-B5D1-D0E27B2FD1AB}"/>
              </a:ext>
            </a:extLst>
          </p:cNvPr>
          <p:cNvSpPr txBox="1"/>
          <p:nvPr/>
        </p:nvSpPr>
        <p:spPr>
          <a:xfrm>
            <a:off x="822960" y="5681541"/>
            <a:ext cx="45958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3A537"/>
                </a:solidFill>
                <a:effectLst/>
                <a:uLnTx/>
                <a:uFillTx/>
                <a:latin typeface="Abadi Extra Light" panose="020B0204020104020204" pitchFamily="34" charset="0"/>
                <a:ea typeface="+mn-ea"/>
                <a:cs typeface="+mn-cs"/>
              </a:rPr>
              <a:t>Skilled Labor Positions will be requested in subsequent years.</a:t>
            </a:r>
          </a:p>
        </p:txBody>
      </p:sp>
    </p:spTree>
    <p:extLst>
      <p:ext uri="{BB962C8B-B14F-4D97-AF65-F5344CB8AC3E}">
        <p14:creationId xmlns:p14="http://schemas.microsoft.com/office/powerpoint/2010/main" val="142896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FDA18-97BB-925E-AF7F-62B988895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4F24-1B50-8435-8A95-835B8CC6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Proposed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Department of Security and Emergency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B4AF6-ADAB-8F5B-763E-F9E7D0DFC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1FC526-2D48-738E-4A29-E47B7901906D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590AD4-FE95-651F-EEE7-4C24020BD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6137" y="2209800"/>
            <a:ext cx="23717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69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 </a:t>
            </a:r>
            <a: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&amp;</a:t>
            </a:r>
            <a:br>
              <a:rPr lang="en-US" sz="7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7200" spc="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503" y="340198"/>
            <a:ext cx="7543800" cy="1450757"/>
          </a:xfrm>
        </p:spPr>
        <p:txBody>
          <a:bodyPr>
            <a:normAutofit fontScale="90000"/>
          </a:bodyPr>
          <a:lstStyle/>
          <a:p>
            <a:r>
              <a:rPr lang="en-US" sz="4600" spc="600" dirty="0">
                <a:solidFill>
                  <a:schemeClr val="tx1"/>
                </a:solidFill>
              </a:rPr>
              <a:t>Operations and      Student Services  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201168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To design, create, and maintain optimal learning environments that feature physical security, 21</a:t>
            </a:r>
            <a:r>
              <a:rPr lang="en-US" sz="2000" baseline="30000" dirty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century technology, support for students and employees, and professional, reliable transportation to and from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2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B7471-35DC-D4BE-6E41-ECFB27036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C0FE9-0478-532E-FD4C-7FC002F44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spc="600" dirty="0">
                <a:solidFill>
                  <a:schemeClr val="tx1"/>
                </a:solidFill>
              </a:rPr>
              <a:t>Operations and Student Services 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1F5C2-2EAB-2547-3AFA-AA2D96BD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90AA7-C152-88DA-5A49-2A7D6255EE9D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165A60-8F82-A0E7-F02F-8DEAA135B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Security and Emergency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Facilities Construction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Transportation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Technology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Student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Maintenance </a:t>
            </a:r>
            <a:r>
              <a:rPr lang="en-US"/>
              <a:t>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65463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30015-CD68-CBDD-E405-A2385AEC0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089F-D2FA-B41B-50EC-28A915100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Facilities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4288B-6603-7B26-8C79-8955CC15A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43ABE-FFFC-D23D-B3D6-0837590A9805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4D686B1-231B-DFCD-DB05-895C2DE047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3845" y="1846263"/>
            <a:ext cx="474075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00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05261-749A-8FE2-79D8-522B8ABDE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2A9A4-04CF-EB49-42CB-BB0E34C14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Facilities Construction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57BFC-DBFB-220B-FECF-E69C0895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405647-5DE3-0C77-56B0-C8D83DB57BCB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FFA5A-9DCD-E3CD-99DF-DECDF0FD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200" dirty="0"/>
          </a:p>
          <a:p>
            <a:r>
              <a:rPr lang="en-US" sz="2200" dirty="0">
                <a:latin typeface="Abadi Extra Light" panose="020B0204020104020204" pitchFamily="34" charset="0"/>
              </a:rPr>
              <a:t>A department of four people is responsible for managing:</a:t>
            </a:r>
          </a:p>
          <a:p>
            <a:endParaRPr lang="en-US" sz="1100" dirty="0">
              <a:latin typeface="Abadi Extra 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>
                <a:latin typeface="Abadi Extra Light" panose="020B0204020104020204" pitchFamily="34" charset="0"/>
              </a:rPr>
              <a:t>$20,000,000 annually of cyclic maintenance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100" dirty="0">
              <a:latin typeface="Abadi Extra 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>
                <a:latin typeface="Abadi Extra Light" panose="020B0204020104020204" pitchFamily="34" charset="0"/>
              </a:rPr>
              <a:t>$285,000,000 of One Cent Sales Tax Projects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100" dirty="0">
              <a:latin typeface="Abadi Extra 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>
                <a:latin typeface="Abadi Extra Light" panose="020B0204020104020204" pitchFamily="34" charset="0"/>
              </a:rPr>
              <a:t>$56,000,000 Aiken County Career and Technology Center Project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100" dirty="0">
              <a:latin typeface="Abadi Extra 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>
                <a:latin typeface="Abadi Extra Light" panose="020B0204020104020204" pitchFamily="34" charset="0"/>
              </a:rPr>
              <a:t>Athletics Projects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100" dirty="0">
              <a:latin typeface="Abadi Extra 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>
                <a:latin typeface="Abadi Extra Light" panose="020B0204020104020204" pitchFamily="34" charset="0"/>
              </a:rPr>
              <a:t>Security Projects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100" dirty="0">
              <a:latin typeface="Abadi Extra 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>
                <a:latin typeface="Abadi Extra Light" panose="020B0204020104020204" pitchFamily="34" charset="0"/>
              </a:rPr>
              <a:t>Capital Outlay Projects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1000" dirty="0">
              <a:latin typeface="Abadi Extra Light" panose="020B0204020104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>
                <a:latin typeface="Abadi Extra Light" panose="020B0204020104020204" pitchFamily="34" charset="0"/>
              </a:rPr>
              <a:t>Total - $400,000,000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5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169D6-5B4B-85A5-15E4-689A94019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40BC3-6435-0B33-3760-0EA6E6830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Transportation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FA3A6-4F4A-197C-6F64-AD68F67C0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E9CB8C-85FC-508A-3048-DCBC91D07AE6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C9FC9-F876-AE7F-17DE-50E973AB5E96}"/>
              </a:ext>
            </a:extLst>
          </p:cNvPr>
          <p:cNvSpPr txBox="1"/>
          <p:nvPr/>
        </p:nvSpPr>
        <p:spPr>
          <a:xfrm>
            <a:off x="2346960" y="5418706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3A537"/>
                </a:solidFill>
                <a:latin typeface="Abadi Extra Light" panose="020B0204020104020204" pitchFamily="34" charset="0"/>
              </a:rPr>
              <a:t>Total Bus Driver Positions: 184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8B2D2C-4429-CF51-153A-8BF8A34F1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905000"/>
            <a:ext cx="8458200" cy="334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77531-547B-670C-674A-0E8B16454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1A4D-A878-8B24-9A15-AA73493A2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11601-B64F-86F1-03CD-B7146D6C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BAB42-25FD-921B-17A1-F607D29C4B5F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2263BF8-C635-2536-8C00-F8F0915AA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06583"/>
            <a:ext cx="9144000" cy="451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1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4F387-AE8D-6B5D-2402-656E3B5D1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5C44-13D5-7E5E-887C-4B8C16467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spc="600" dirty="0">
                <a:solidFill>
                  <a:schemeClr val="tx1"/>
                </a:solidFill>
              </a:rPr>
              <a:t>Department of </a:t>
            </a:r>
            <a:br>
              <a:rPr lang="en-US" sz="3600" spc="600" dirty="0">
                <a:solidFill>
                  <a:schemeClr val="tx1"/>
                </a:solidFill>
              </a:rPr>
            </a:br>
            <a:r>
              <a:rPr lang="en-US" sz="3600" spc="600" dirty="0">
                <a:solidFill>
                  <a:schemeClr val="tx1"/>
                </a:solidFill>
              </a:rPr>
              <a:t>Student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C20A3-0972-087A-0A52-5DC11F50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F493C-0390-5FC9-4BF6-297A4D872644}"/>
              </a:ext>
            </a:extLst>
          </p:cNvPr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92D050"/>
                </a:solidFill>
              </a:rPr>
              <a:t>AIKEN COUNTY PUBLIC SCHOOL DISTRICT                                        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EB3330-BD9C-F0AC-CF57-184CCA98F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57400"/>
            <a:ext cx="9144000" cy="36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63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18144</TotalTime>
  <Words>440</Words>
  <Application>Microsoft Office PowerPoint</Application>
  <PresentationFormat>On-screen Show (4:3)</PresentationFormat>
  <Paragraphs>128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Abadi Extra Light</vt:lpstr>
      <vt:lpstr>Arial</vt:lpstr>
      <vt:lpstr>Calibri</vt:lpstr>
      <vt:lpstr>Calibri Light</vt:lpstr>
      <vt:lpstr>Wingdings</vt:lpstr>
      <vt:lpstr>Retrospect</vt:lpstr>
      <vt:lpstr>Operations and Student Services Overview   </vt:lpstr>
      <vt:lpstr>Division Overview</vt:lpstr>
      <vt:lpstr>Operations and      Student Services   Mission Statement</vt:lpstr>
      <vt:lpstr>Operations and Student Services Functions</vt:lpstr>
      <vt:lpstr>Department of  Facilities Construction</vt:lpstr>
      <vt:lpstr>Department of  Facilities Construction</vt:lpstr>
      <vt:lpstr>Department of Transportation</vt:lpstr>
      <vt:lpstr>Department of  Technology</vt:lpstr>
      <vt:lpstr>Department of  Student Services</vt:lpstr>
      <vt:lpstr>Department of  Maintenance and Operations</vt:lpstr>
      <vt:lpstr>Department of  Maintenance and Operations</vt:lpstr>
      <vt:lpstr>Department of  Maintenance and Operations</vt:lpstr>
      <vt:lpstr>Department of  Maintenance and Operations</vt:lpstr>
      <vt:lpstr>Department of  Maintenance and Operations</vt:lpstr>
      <vt:lpstr>Department of  Maintenance and Operations</vt:lpstr>
      <vt:lpstr>Department of  Maintenance and Operations</vt:lpstr>
      <vt:lpstr>Department of  Maintenance and Operations</vt:lpstr>
      <vt:lpstr>Department of  Maintenance and Operations</vt:lpstr>
      <vt:lpstr>Department of Security and Emergency Management</vt:lpstr>
      <vt:lpstr>Proposed Department of  Technology</vt:lpstr>
      <vt:lpstr>Proposed Department of  Student Services</vt:lpstr>
      <vt:lpstr>Proposed Department of  Maintenance and Operations</vt:lpstr>
      <vt:lpstr>Proposed Department of Security and Emergency Management</vt:lpstr>
      <vt:lpstr>QUESTIONS &amp; COMMENTS</vt:lpstr>
    </vt:vector>
  </TitlesOfParts>
  <Company>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STUDY –  2015-16 BUDGET</dc:title>
  <dc:creator>Tray Traxler</dc:creator>
  <cp:lastModifiedBy>Kim Chriswell</cp:lastModifiedBy>
  <cp:revision>694</cp:revision>
  <cp:lastPrinted>2025-03-04T18:24:27Z</cp:lastPrinted>
  <dcterms:created xsi:type="dcterms:W3CDTF">2015-01-14T14:07:42Z</dcterms:created>
  <dcterms:modified xsi:type="dcterms:W3CDTF">2025-03-04T21:46:13Z</dcterms:modified>
</cp:coreProperties>
</file>