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4"/>
  </p:sldMasterIdLst>
  <p:notesMasterIdLst>
    <p:notesMasterId r:id="rId17"/>
  </p:notesMasterIdLst>
  <p:handoutMasterIdLst>
    <p:handoutMasterId r:id="rId18"/>
  </p:handoutMasterIdLst>
  <p:sldIdLst>
    <p:sldId id="1215" r:id="rId5"/>
    <p:sldId id="1152" r:id="rId6"/>
    <p:sldId id="1207" r:id="rId7"/>
    <p:sldId id="1224" r:id="rId8"/>
    <p:sldId id="1225" r:id="rId9"/>
    <p:sldId id="1227" r:id="rId10"/>
    <p:sldId id="1218" r:id="rId11"/>
    <p:sldId id="1226" r:id="rId12"/>
    <p:sldId id="1228" r:id="rId13"/>
    <p:sldId id="1220" r:id="rId14"/>
    <p:sldId id="1222" r:id="rId15"/>
    <p:sldId id="1213" r:id="rId16"/>
  </p:sldIdLst>
  <p:sldSz cx="9144000" cy="6858000" type="screen4x3"/>
  <p:notesSz cx="7016750" cy="9302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B061B2-C8CC-664B-7170-6177648E5F09}" name="Merry Glenne Piccolino" initials="" userId="S::MPiccolino@acpsd.net::894100c6-a57d-408d-aa77-e125388b8b66" providerId="AD"/>
  <p188:author id="{004F8BF4-8784-56A0-E6FE-0FA4F6B27E3E}" name="Nic Carroll" initials="NC" userId="S::ncarroll@acpsd.net::54447445-aaae-4954-8722-965ab4471f3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9765"/>
    <a:srgbClr val="37A76F"/>
    <a:srgbClr val="16902A"/>
    <a:srgbClr val="63A537"/>
    <a:srgbClr val="99CB38"/>
    <a:srgbClr val="44C1A3"/>
    <a:srgbClr val="3DC744"/>
    <a:srgbClr val="BC8F00"/>
    <a:srgbClr val="1A7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2F0286-8122-A188-253D-C0D4055993FC}" v="225" dt="2024-12-09T21:35:29.411"/>
    <p1510:client id="{A2CAE919-0A3F-4832-9E9C-4F753FCC15C1}" v="664" dt="2024-12-09T20:47:28.3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3667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13" Type="http://schemas.openxmlformats.org/officeDocument/2006/relationships/image" Target="../media/image38.png"/><Relationship Id="rId3" Type="http://schemas.openxmlformats.org/officeDocument/2006/relationships/image" Target="../media/image18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1.sv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Relationship Id="rId14" Type="http://schemas.openxmlformats.org/officeDocument/2006/relationships/image" Target="../media/image3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13" Type="http://schemas.openxmlformats.org/officeDocument/2006/relationships/image" Target="../media/image38.png"/><Relationship Id="rId3" Type="http://schemas.openxmlformats.org/officeDocument/2006/relationships/image" Target="../media/image18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1.sv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Relationship Id="rId14" Type="http://schemas.openxmlformats.org/officeDocument/2006/relationships/image" Target="../media/image3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78F729-AB2E-45F9-B5FF-26F9C12C570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26F717-73E5-4E14-B2FB-B437C33AAF5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Increase in number of access control doors</a:t>
          </a:r>
        </a:p>
      </dgm:t>
    </dgm:pt>
    <dgm:pt modelId="{D5BF7D9B-AD32-4FAC-A496-FFB812726C40}" type="parTrans" cxnId="{F0BAF69C-ECB0-43BF-B7AF-7FF5516075E4}">
      <dgm:prSet/>
      <dgm:spPr/>
      <dgm:t>
        <a:bodyPr/>
        <a:lstStyle/>
        <a:p>
          <a:endParaRPr lang="en-US"/>
        </a:p>
      </dgm:t>
    </dgm:pt>
    <dgm:pt modelId="{0DCE131E-8FB0-44AD-845F-2FF670DB1D20}" type="sibTrans" cxnId="{F0BAF69C-ECB0-43BF-B7AF-7FF5516075E4}">
      <dgm:prSet/>
      <dgm:spPr/>
      <dgm:t>
        <a:bodyPr/>
        <a:lstStyle/>
        <a:p>
          <a:endParaRPr lang="en-US"/>
        </a:p>
      </dgm:t>
    </dgm:pt>
    <dgm:pt modelId="{B46A8F98-911E-4C60-A43F-71AA76C46D0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Increase in number of security cameras</a:t>
          </a:r>
        </a:p>
      </dgm:t>
    </dgm:pt>
    <dgm:pt modelId="{0ACAACF1-6207-48A3-ADB0-A92A52812684}" type="parTrans" cxnId="{F9BF6A75-5C0B-4C8D-B8E2-042905401951}">
      <dgm:prSet/>
      <dgm:spPr/>
      <dgm:t>
        <a:bodyPr/>
        <a:lstStyle/>
        <a:p>
          <a:endParaRPr lang="en-US"/>
        </a:p>
      </dgm:t>
    </dgm:pt>
    <dgm:pt modelId="{944D80C8-CA35-456F-AEF6-2ED60056E8D6}" type="sibTrans" cxnId="{F9BF6A75-5C0B-4C8D-B8E2-042905401951}">
      <dgm:prSet/>
      <dgm:spPr/>
      <dgm:t>
        <a:bodyPr/>
        <a:lstStyle/>
        <a:p>
          <a:endParaRPr lang="en-US"/>
        </a:p>
      </dgm:t>
    </dgm:pt>
    <dgm:pt modelId="{13C8FF3E-0DCB-4893-93DD-DDE14828707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Addition of Alert System Audio Enhancement in every classroom</a:t>
          </a:r>
        </a:p>
      </dgm:t>
    </dgm:pt>
    <dgm:pt modelId="{7CC5E680-B26A-4E9B-8056-A9DF9D6719F6}" type="parTrans" cxnId="{82AB6DCF-732F-460A-B3E5-3D9D8FDC7E71}">
      <dgm:prSet/>
      <dgm:spPr/>
      <dgm:t>
        <a:bodyPr/>
        <a:lstStyle/>
        <a:p>
          <a:endParaRPr lang="en-US"/>
        </a:p>
      </dgm:t>
    </dgm:pt>
    <dgm:pt modelId="{D4A4CFF4-552D-48A9-B089-5A2073130E26}" type="sibTrans" cxnId="{82AB6DCF-732F-460A-B3E5-3D9D8FDC7E71}">
      <dgm:prSet/>
      <dgm:spPr/>
      <dgm:t>
        <a:bodyPr/>
        <a:lstStyle/>
        <a:p>
          <a:endParaRPr lang="en-US"/>
        </a:p>
      </dgm:t>
    </dgm:pt>
    <dgm:pt modelId="{6AD19B2B-CD4A-4763-82DD-3A4665CE64A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Interactive touch panels in every classroom</a:t>
          </a:r>
        </a:p>
      </dgm:t>
    </dgm:pt>
    <dgm:pt modelId="{6D7C3024-F761-45AC-AA93-0DB2B702BD9F}" type="parTrans" cxnId="{E036EADC-C462-4615-B83A-973C1C057E54}">
      <dgm:prSet/>
      <dgm:spPr/>
      <dgm:t>
        <a:bodyPr/>
        <a:lstStyle/>
        <a:p>
          <a:endParaRPr lang="en-US"/>
        </a:p>
      </dgm:t>
    </dgm:pt>
    <dgm:pt modelId="{E3973F82-412D-4BDF-B579-66C3D822C20F}" type="sibTrans" cxnId="{E036EADC-C462-4615-B83A-973C1C057E54}">
      <dgm:prSet/>
      <dgm:spPr/>
      <dgm:t>
        <a:bodyPr/>
        <a:lstStyle/>
        <a:p>
          <a:endParaRPr lang="en-US"/>
        </a:p>
      </dgm:t>
    </dgm:pt>
    <dgm:pt modelId="{F5EDE5FF-725D-462F-A3E2-743E6BF62FC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Difficulty keeping up with maintenance and repairs</a:t>
          </a:r>
        </a:p>
      </dgm:t>
    </dgm:pt>
    <dgm:pt modelId="{2A5910EC-BB71-4D8C-A21F-300E5894BF14}" type="parTrans" cxnId="{024FFF1E-C4FB-4561-90A6-568AC9A890B9}">
      <dgm:prSet/>
      <dgm:spPr/>
      <dgm:t>
        <a:bodyPr/>
        <a:lstStyle/>
        <a:p>
          <a:endParaRPr lang="en-US"/>
        </a:p>
      </dgm:t>
    </dgm:pt>
    <dgm:pt modelId="{0B863ECC-5094-4742-A4EC-16BE069BD55D}" type="sibTrans" cxnId="{024FFF1E-C4FB-4561-90A6-568AC9A890B9}">
      <dgm:prSet/>
      <dgm:spPr/>
      <dgm:t>
        <a:bodyPr/>
        <a:lstStyle/>
        <a:p>
          <a:endParaRPr lang="en-US"/>
        </a:p>
      </dgm:t>
    </dgm:pt>
    <dgm:pt modelId="{A3689B76-DF9D-4BC6-8778-E5F5FB8D24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Lack of in-house expertise for certain technologies</a:t>
          </a:r>
        </a:p>
      </dgm:t>
    </dgm:pt>
    <dgm:pt modelId="{274192B6-37B7-4466-AF67-2EC5DEB1CCFE}" type="parTrans" cxnId="{3D9777A0-71B7-480E-822D-601145DBA79D}">
      <dgm:prSet/>
      <dgm:spPr/>
      <dgm:t>
        <a:bodyPr/>
        <a:lstStyle/>
        <a:p>
          <a:endParaRPr lang="en-US"/>
        </a:p>
      </dgm:t>
    </dgm:pt>
    <dgm:pt modelId="{F232B701-DC37-42FC-8B3A-1A4405CA185B}" type="sibTrans" cxnId="{3D9777A0-71B7-480E-822D-601145DBA79D}">
      <dgm:prSet/>
      <dgm:spPr/>
      <dgm:t>
        <a:bodyPr/>
        <a:lstStyle/>
        <a:p>
          <a:endParaRPr lang="en-US"/>
        </a:p>
      </dgm:t>
    </dgm:pt>
    <dgm:pt modelId="{877EF729-2A80-4442-8882-3781C5D4752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Inability to respond and resolve issues quickly</a:t>
          </a:r>
        </a:p>
      </dgm:t>
    </dgm:pt>
    <dgm:pt modelId="{8FF3A511-4DF2-4055-9E95-5E3B3ECFF314}" type="parTrans" cxnId="{1AACFF97-D89F-4541-BC9B-F847B99590E2}">
      <dgm:prSet/>
      <dgm:spPr/>
      <dgm:t>
        <a:bodyPr/>
        <a:lstStyle/>
        <a:p>
          <a:endParaRPr lang="en-US"/>
        </a:p>
      </dgm:t>
    </dgm:pt>
    <dgm:pt modelId="{26214500-A4A3-4954-8327-01E6F4231D8B}" type="sibTrans" cxnId="{1AACFF97-D89F-4541-BC9B-F847B99590E2}">
      <dgm:prSet/>
      <dgm:spPr/>
      <dgm:t>
        <a:bodyPr/>
        <a:lstStyle/>
        <a:p>
          <a:endParaRPr lang="en-US"/>
        </a:p>
      </dgm:t>
    </dgm:pt>
    <dgm:pt modelId="{ABA3CDA8-999A-4EBA-8ADA-6BE0336897D7}" type="pres">
      <dgm:prSet presAssocID="{DD78F729-AB2E-45F9-B5FF-26F9C12C5703}" presName="root" presStyleCnt="0">
        <dgm:presLayoutVars>
          <dgm:dir/>
          <dgm:resizeHandles val="exact"/>
        </dgm:presLayoutVars>
      </dgm:prSet>
      <dgm:spPr/>
    </dgm:pt>
    <dgm:pt modelId="{D1AA5693-C961-477A-8925-13A794C5A47F}" type="pres">
      <dgm:prSet presAssocID="{0C26F717-73E5-4E14-B2FB-B437C33AAF54}" presName="compNode" presStyleCnt="0"/>
      <dgm:spPr/>
    </dgm:pt>
    <dgm:pt modelId="{AF64A258-3AB8-4222-9C58-9EFC8C979D65}" type="pres">
      <dgm:prSet presAssocID="{0C26F717-73E5-4E14-B2FB-B437C33AAF54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or Closed with solid fill"/>
        </a:ext>
      </dgm:extLst>
    </dgm:pt>
    <dgm:pt modelId="{8C71320C-237F-435F-BFC5-3CE85853B3B9}" type="pres">
      <dgm:prSet presAssocID="{0C26F717-73E5-4E14-B2FB-B437C33AAF54}" presName="spaceRect" presStyleCnt="0"/>
      <dgm:spPr/>
    </dgm:pt>
    <dgm:pt modelId="{E8B46909-A589-489B-B536-55448A4C082D}" type="pres">
      <dgm:prSet presAssocID="{0C26F717-73E5-4E14-B2FB-B437C33AAF54}" presName="textRect" presStyleLbl="revTx" presStyleIdx="0" presStyleCnt="7">
        <dgm:presLayoutVars>
          <dgm:chMax val="1"/>
          <dgm:chPref val="1"/>
        </dgm:presLayoutVars>
      </dgm:prSet>
      <dgm:spPr/>
    </dgm:pt>
    <dgm:pt modelId="{68773B89-AB80-417F-BA03-35C5FA2B83C7}" type="pres">
      <dgm:prSet presAssocID="{0DCE131E-8FB0-44AD-845F-2FF670DB1D20}" presName="sibTrans" presStyleCnt="0"/>
      <dgm:spPr/>
    </dgm:pt>
    <dgm:pt modelId="{1BD54A46-714F-4F89-BD0A-0D4609F892D6}" type="pres">
      <dgm:prSet presAssocID="{B46A8F98-911E-4C60-A43F-71AA76C46D08}" presName="compNode" presStyleCnt="0"/>
      <dgm:spPr/>
    </dgm:pt>
    <dgm:pt modelId="{9D08AB03-40A7-4B9C-8984-B8CCF420E5BC}" type="pres">
      <dgm:prSet presAssocID="{B46A8F98-911E-4C60-A43F-71AA76C46D08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curity Camera"/>
        </a:ext>
      </dgm:extLst>
    </dgm:pt>
    <dgm:pt modelId="{73B0CE57-8C26-4C75-892B-EBE27A774FF1}" type="pres">
      <dgm:prSet presAssocID="{B46A8F98-911E-4C60-A43F-71AA76C46D08}" presName="spaceRect" presStyleCnt="0"/>
      <dgm:spPr/>
    </dgm:pt>
    <dgm:pt modelId="{5DCAD009-FA98-4C96-8363-83654942A508}" type="pres">
      <dgm:prSet presAssocID="{B46A8F98-911E-4C60-A43F-71AA76C46D08}" presName="textRect" presStyleLbl="revTx" presStyleIdx="1" presStyleCnt="7">
        <dgm:presLayoutVars>
          <dgm:chMax val="1"/>
          <dgm:chPref val="1"/>
        </dgm:presLayoutVars>
      </dgm:prSet>
      <dgm:spPr/>
    </dgm:pt>
    <dgm:pt modelId="{1B7F1F69-8A20-4AD9-B1A4-2813B95C1279}" type="pres">
      <dgm:prSet presAssocID="{944D80C8-CA35-456F-AEF6-2ED60056E8D6}" presName="sibTrans" presStyleCnt="0"/>
      <dgm:spPr/>
    </dgm:pt>
    <dgm:pt modelId="{0EB2FF6C-1F8D-4318-BD6B-5670509D850E}" type="pres">
      <dgm:prSet presAssocID="{13C8FF3E-0DCB-4893-93DD-DDE14828707F}" presName="compNode" presStyleCnt="0"/>
      <dgm:spPr/>
    </dgm:pt>
    <dgm:pt modelId="{A96A616F-53B1-4AB5-A30C-31846F502322}" type="pres">
      <dgm:prSet presAssocID="{13C8FF3E-0DCB-4893-93DD-DDE14828707F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iren with solid fill"/>
        </a:ext>
      </dgm:extLst>
    </dgm:pt>
    <dgm:pt modelId="{969ED26F-921A-4937-A48A-9F1D05B4855D}" type="pres">
      <dgm:prSet presAssocID="{13C8FF3E-0DCB-4893-93DD-DDE14828707F}" presName="spaceRect" presStyleCnt="0"/>
      <dgm:spPr/>
    </dgm:pt>
    <dgm:pt modelId="{30452E0B-4A37-45F5-BC65-4C58B21D7B19}" type="pres">
      <dgm:prSet presAssocID="{13C8FF3E-0DCB-4893-93DD-DDE14828707F}" presName="textRect" presStyleLbl="revTx" presStyleIdx="2" presStyleCnt="7">
        <dgm:presLayoutVars>
          <dgm:chMax val="1"/>
          <dgm:chPref val="1"/>
        </dgm:presLayoutVars>
      </dgm:prSet>
      <dgm:spPr/>
    </dgm:pt>
    <dgm:pt modelId="{BD811E09-B4D3-45B6-B306-B46242294B1A}" type="pres">
      <dgm:prSet presAssocID="{D4A4CFF4-552D-48A9-B089-5A2073130E26}" presName="sibTrans" presStyleCnt="0"/>
      <dgm:spPr/>
    </dgm:pt>
    <dgm:pt modelId="{E6E27FCE-1D11-4206-B00D-E412D05BB0C4}" type="pres">
      <dgm:prSet presAssocID="{6AD19B2B-CD4A-4763-82DD-3A4665CE64A3}" presName="compNode" presStyleCnt="0"/>
      <dgm:spPr/>
    </dgm:pt>
    <dgm:pt modelId="{63AB89E0-9332-4E79-8D7C-2FF48F1C42E4}" type="pres">
      <dgm:prSet presAssocID="{6AD19B2B-CD4A-4763-82DD-3A4665CE64A3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29EDDCAA-8FFC-4022-B47E-831C18E2C80A}" type="pres">
      <dgm:prSet presAssocID="{6AD19B2B-CD4A-4763-82DD-3A4665CE64A3}" presName="spaceRect" presStyleCnt="0"/>
      <dgm:spPr/>
    </dgm:pt>
    <dgm:pt modelId="{56BF6E7B-E9FC-4C45-8D7B-B3C61D5CD47C}" type="pres">
      <dgm:prSet presAssocID="{6AD19B2B-CD4A-4763-82DD-3A4665CE64A3}" presName="textRect" presStyleLbl="revTx" presStyleIdx="3" presStyleCnt="7">
        <dgm:presLayoutVars>
          <dgm:chMax val="1"/>
          <dgm:chPref val="1"/>
        </dgm:presLayoutVars>
      </dgm:prSet>
      <dgm:spPr/>
    </dgm:pt>
    <dgm:pt modelId="{55002990-B786-4FE3-B5B4-FC76E540E520}" type="pres">
      <dgm:prSet presAssocID="{E3973F82-412D-4BDF-B579-66C3D822C20F}" presName="sibTrans" presStyleCnt="0"/>
      <dgm:spPr/>
    </dgm:pt>
    <dgm:pt modelId="{A274817A-205C-42B3-AC02-232C936EE447}" type="pres">
      <dgm:prSet presAssocID="{F5EDE5FF-725D-462F-A3E2-743E6BF62FC3}" presName="compNode" presStyleCnt="0"/>
      <dgm:spPr/>
    </dgm:pt>
    <dgm:pt modelId="{6F82E8B6-B279-4A3C-AEE7-CC80AA3C08D0}" type="pres">
      <dgm:prSet presAssocID="{F5EDE5FF-725D-462F-A3E2-743E6BF62FC3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77793D08-00EA-44D9-9279-61C166BD9B9A}" type="pres">
      <dgm:prSet presAssocID="{F5EDE5FF-725D-462F-A3E2-743E6BF62FC3}" presName="spaceRect" presStyleCnt="0"/>
      <dgm:spPr/>
    </dgm:pt>
    <dgm:pt modelId="{6FCBD329-EDE9-4CE1-BD50-FF93DC988D85}" type="pres">
      <dgm:prSet presAssocID="{F5EDE5FF-725D-462F-A3E2-743E6BF62FC3}" presName="textRect" presStyleLbl="revTx" presStyleIdx="4" presStyleCnt="7">
        <dgm:presLayoutVars>
          <dgm:chMax val="1"/>
          <dgm:chPref val="1"/>
        </dgm:presLayoutVars>
      </dgm:prSet>
      <dgm:spPr/>
    </dgm:pt>
    <dgm:pt modelId="{C52D379B-B052-47E7-A4FC-5D445E506471}" type="pres">
      <dgm:prSet presAssocID="{0B863ECC-5094-4742-A4EC-16BE069BD55D}" presName="sibTrans" presStyleCnt="0"/>
      <dgm:spPr/>
    </dgm:pt>
    <dgm:pt modelId="{FE90BD4D-E107-4093-99DC-D73723E014E6}" type="pres">
      <dgm:prSet presAssocID="{A3689B76-DF9D-4BC6-8778-E5F5FB8D24E5}" presName="compNode" presStyleCnt="0"/>
      <dgm:spPr/>
    </dgm:pt>
    <dgm:pt modelId="{4A6C75BD-F570-43F0-8013-CA53B844344D}" type="pres">
      <dgm:prSet presAssocID="{A3689B76-DF9D-4BC6-8778-E5F5FB8D24E5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898BE004-0F8B-45D5-AE08-E35A62B80A2F}" type="pres">
      <dgm:prSet presAssocID="{A3689B76-DF9D-4BC6-8778-E5F5FB8D24E5}" presName="spaceRect" presStyleCnt="0"/>
      <dgm:spPr/>
    </dgm:pt>
    <dgm:pt modelId="{ECC0771E-99BC-4723-9425-6B323920979F}" type="pres">
      <dgm:prSet presAssocID="{A3689B76-DF9D-4BC6-8778-E5F5FB8D24E5}" presName="textRect" presStyleLbl="revTx" presStyleIdx="5" presStyleCnt="7">
        <dgm:presLayoutVars>
          <dgm:chMax val="1"/>
          <dgm:chPref val="1"/>
        </dgm:presLayoutVars>
      </dgm:prSet>
      <dgm:spPr/>
    </dgm:pt>
    <dgm:pt modelId="{DEA32BCB-C092-4E7E-880E-3A2AF27B6BB5}" type="pres">
      <dgm:prSet presAssocID="{F232B701-DC37-42FC-8B3A-1A4405CA185B}" presName="sibTrans" presStyleCnt="0"/>
      <dgm:spPr/>
    </dgm:pt>
    <dgm:pt modelId="{95E5FC71-8577-49E5-9B4D-0E3C77EC5A18}" type="pres">
      <dgm:prSet presAssocID="{877EF729-2A80-4442-8882-3781C5D4752A}" presName="compNode" presStyleCnt="0"/>
      <dgm:spPr/>
    </dgm:pt>
    <dgm:pt modelId="{788BA074-9601-443A-8C05-66496DA0F751}" type="pres">
      <dgm:prSet presAssocID="{877EF729-2A80-4442-8882-3781C5D4752A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larm Ringing with solid fill"/>
        </a:ext>
      </dgm:extLst>
    </dgm:pt>
    <dgm:pt modelId="{F206FAC8-D4AC-4143-8C66-2FBCBF359791}" type="pres">
      <dgm:prSet presAssocID="{877EF729-2A80-4442-8882-3781C5D4752A}" presName="spaceRect" presStyleCnt="0"/>
      <dgm:spPr/>
    </dgm:pt>
    <dgm:pt modelId="{6F4A3A63-D042-491E-B2D9-1A03D4863101}" type="pres">
      <dgm:prSet presAssocID="{877EF729-2A80-4442-8882-3781C5D4752A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7C59A90C-2BCC-4257-A45B-03E6F4F18B06}" type="presOf" srcId="{B46A8F98-911E-4C60-A43F-71AA76C46D08}" destId="{5DCAD009-FA98-4C96-8363-83654942A508}" srcOrd="0" destOrd="0" presId="urn:microsoft.com/office/officeart/2018/2/layout/IconLabelList"/>
    <dgm:cxn modelId="{024FFF1E-C4FB-4561-90A6-568AC9A890B9}" srcId="{DD78F729-AB2E-45F9-B5FF-26F9C12C5703}" destId="{F5EDE5FF-725D-462F-A3E2-743E6BF62FC3}" srcOrd="4" destOrd="0" parTransId="{2A5910EC-BB71-4D8C-A21F-300E5894BF14}" sibTransId="{0B863ECC-5094-4742-A4EC-16BE069BD55D}"/>
    <dgm:cxn modelId="{3BF45020-9782-477F-802B-7EB41363C60C}" type="presOf" srcId="{0C26F717-73E5-4E14-B2FB-B437C33AAF54}" destId="{E8B46909-A589-489B-B536-55448A4C082D}" srcOrd="0" destOrd="0" presId="urn:microsoft.com/office/officeart/2018/2/layout/IconLabelList"/>
    <dgm:cxn modelId="{32037927-1385-4EBE-B481-4FCC64740D6C}" type="presOf" srcId="{A3689B76-DF9D-4BC6-8778-E5F5FB8D24E5}" destId="{ECC0771E-99BC-4723-9425-6B323920979F}" srcOrd="0" destOrd="0" presId="urn:microsoft.com/office/officeart/2018/2/layout/IconLabelList"/>
    <dgm:cxn modelId="{4F1D892B-FC23-4E57-8678-E53F39B845C0}" type="presOf" srcId="{13C8FF3E-0DCB-4893-93DD-DDE14828707F}" destId="{30452E0B-4A37-45F5-BC65-4C58B21D7B19}" srcOrd="0" destOrd="0" presId="urn:microsoft.com/office/officeart/2018/2/layout/IconLabelList"/>
    <dgm:cxn modelId="{F9BF6A75-5C0B-4C8D-B8E2-042905401951}" srcId="{DD78F729-AB2E-45F9-B5FF-26F9C12C5703}" destId="{B46A8F98-911E-4C60-A43F-71AA76C46D08}" srcOrd="1" destOrd="0" parTransId="{0ACAACF1-6207-48A3-ADB0-A92A52812684}" sibTransId="{944D80C8-CA35-456F-AEF6-2ED60056E8D6}"/>
    <dgm:cxn modelId="{C8F4277A-C0DA-43BA-8800-E99BD0035424}" type="presOf" srcId="{DD78F729-AB2E-45F9-B5FF-26F9C12C5703}" destId="{ABA3CDA8-999A-4EBA-8ADA-6BE0336897D7}" srcOrd="0" destOrd="0" presId="urn:microsoft.com/office/officeart/2018/2/layout/IconLabelList"/>
    <dgm:cxn modelId="{D93B1787-72DF-4086-8184-E4520354BBE7}" type="presOf" srcId="{877EF729-2A80-4442-8882-3781C5D4752A}" destId="{6F4A3A63-D042-491E-B2D9-1A03D4863101}" srcOrd="0" destOrd="0" presId="urn:microsoft.com/office/officeart/2018/2/layout/IconLabelList"/>
    <dgm:cxn modelId="{1AACFF97-D89F-4541-BC9B-F847B99590E2}" srcId="{DD78F729-AB2E-45F9-B5FF-26F9C12C5703}" destId="{877EF729-2A80-4442-8882-3781C5D4752A}" srcOrd="6" destOrd="0" parTransId="{8FF3A511-4DF2-4055-9E95-5E3B3ECFF314}" sibTransId="{26214500-A4A3-4954-8327-01E6F4231D8B}"/>
    <dgm:cxn modelId="{F0BAF69C-ECB0-43BF-B7AF-7FF5516075E4}" srcId="{DD78F729-AB2E-45F9-B5FF-26F9C12C5703}" destId="{0C26F717-73E5-4E14-B2FB-B437C33AAF54}" srcOrd="0" destOrd="0" parTransId="{D5BF7D9B-AD32-4FAC-A496-FFB812726C40}" sibTransId="{0DCE131E-8FB0-44AD-845F-2FF670DB1D20}"/>
    <dgm:cxn modelId="{3D9777A0-71B7-480E-822D-601145DBA79D}" srcId="{DD78F729-AB2E-45F9-B5FF-26F9C12C5703}" destId="{A3689B76-DF9D-4BC6-8778-E5F5FB8D24E5}" srcOrd="5" destOrd="0" parTransId="{274192B6-37B7-4466-AF67-2EC5DEB1CCFE}" sibTransId="{F232B701-DC37-42FC-8B3A-1A4405CA185B}"/>
    <dgm:cxn modelId="{82AB6DCF-732F-460A-B3E5-3D9D8FDC7E71}" srcId="{DD78F729-AB2E-45F9-B5FF-26F9C12C5703}" destId="{13C8FF3E-0DCB-4893-93DD-DDE14828707F}" srcOrd="2" destOrd="0" parTransId="{7CC5E680-B26A-4E9B-8056-A9DF9D6719F6}" sibTransId="{D4A4CFF4-552D-48A9-B089-5A2073130E26}"/>
    <dgm:cxn modelId="{485815D0-0476-4E36-8594-A56D9A1C022E}" type="presOf" srcId="{F5EDE5FF-725D-462F-A3E2-743E6BF62FC3}" destId="{6FCBD329-EDE9-4CE1-BD50-FF93DC988D85}" srcOrd="0" destOrd="0" presId="urn:microsoft.com/office/officeart/2018/2/layout/IconLabelList"/>
    <dgm:cxn modelId="{E036EADC-C462-4615-B83A-973C1C057E54}" srcId="{DD78F729-AB2E-45F9-B5FF-26F9C12C5703}" destId="{6AD19B2B-CD4A-4763-82DD-3A4665CE64A3}" srcOrd="3" destOrd="0" parTransId="{6D7C3024-F761-45AC-AA93-0DB2B702BD9F}" sibTransId="{E3973F82-412D-4BDF-B579-66C3D822C20F}"/>
    <dgm:cxn modelId="{950BAEF0-47B5-49FF-9952-5B69697560C3}" type="presOf" srcId="{6AD19B2B-CD4A-4763-82DD-3A4665CE64A3}" destId="{56BF6E7B-E9FC-4C45-8D7B-B3C61D5CD47C}" srcOrd="0" destOrd="0" presId="urn:microsoft.com/office/officeart/2018/2/layout/IconLabelList"/>
    <dgm:cxn modelId="{08BE7838-E8B5-4715-BBE0-36191A0AFA8B}" type="presParOf" srcId="{ABA3CDA8-999A-4EBA-8ADA-6BE0336897D7}" destId="{D1AA5693-C961-477A-8925-13A794C5A47F}" srcOrd="0" destOrd="0" presId="urn:microsoft.com/office/officeart/2018/2/layout/IconLabelList"/>
    <dgm:cxn modelId="{D33240B5-B089-4A4A-AB9C-04617BABAA6C}" type="presParOf" srcId="{D1AA5693-C961-477A-8925-13A794C5A47F}" destId="{AF64A258-3AB8-4222-9C58-9EFC8C979D65}" srcOrd="0" destOrd="0" presId="urn:microsoft.com/office/officeart/2018/2/layout/IconLabelList"/>
    <dgm:cxn modelId="{C177ACE3-DE8A-44C2-B521-072FB9CCA3EB}" type="presParOf" srcId="{D1AA5693-C961-477A-8925-13A794C5A47F}" destId="{8C71320C-237F-435F-BFC5-3CE85853B3B9}" srcOrd="1" destOrd="0" presId="urn:microsoft.com/office/officeart/2018/2/layout/IconLabelList"/>
    <dgm:cxn modelId="{837E2F3B-301D-4E9A-ACD3-C355BAB0A03E}" type="presParOf" srcId="{D1AA5693-C961-477A-8925-13A794C5A47F}" destId="{E8B46909-A589-489B-B536-55448A4C082D}" srcOrd="2" destOrd="0" presId="urn:microsoft.com/office/officeart/2018/2/layout/IconLabelList"/>
    <dgm:cxn modelId="{72305B9B-5B0E-4F57-8727-8D1F340797A3}" type="presParOf" srcId="{ABA3CDA8-999A-4EBA-8ADA-6BE0336897D7}" destId="{68773B89-AB80-417F-BA03-35C5FA2B83C7}" srcOrd="1" destOrd="0" presId="urn:microsoft.com/office/officeart/2018/2/layout/IconLabelList"/>
    <dgm:cxn modelId="{4744CD1A-3795-4D27-A5B9-AC27A67B37FE}" type="presParOf" srcId="{ABA3CDA8-999A-4EBA-8ADA-6BE0336897D7}" destId="{1BD54A46-714F-4F89-BD0A-0D4609F892D6}" srcOrd="2" destOrd="0" presId="urn:microsoft.com/office/officeart/2018/2/layout/IconLabelList"/>
    <dgm:cxn modelId="{9BED513E-21B0-4A10-8C2B-31139D94B584}" type="presParOf" srcId="{1BD54A46-714F-4F89-BD0A-0D4609F892D6}" destId="{9D08AB03-40A7-4B9C-8984-B8CCF420E5BC}" srcOrd="0" destOrd="0" presId="urn:microsoft.com/office/officeart/2018/2/layout/IconLabelList"/>
    <dgm:cxn modelId="{FC1EDDE4-293E-48C6-9112-618BBD7E1792}" type="presParOf" srcId="{1BD54A46-714F-4F89-BD0A-0D4609F892D6}" destId="{73B0CE57-8C26-4C75-892B-EBE27A774FF1}" srcOrd="1" destOrd="0" presId="urn:microsoft.com/office/officeart/2018/2/layout/IconLabelList"/>
    <dgm:cxn modelId="{F530BEDA-0373-493C-8057-5C12199C8D34}" type="presParOf" srcId="{1BD54A46-714F-4F89-BD0A-0D4609F892D6}" destId="{5DCAD009-FA98-4C96-8363-83654942A508}" srcOrd="2" destOrd="0" presId="urn:microsoft.com/office/officeart/2018/2/layout/IconLabelList"/>
    <dgm:cxn modelId="{C4569EB0-4C1D-4961-ADAB-C28D193754D2}" type="presParOf" srcId="{ABA3CDA8-999A-4EBA-8ADA-6BE0336897D7}" destId="{1B7F1F69-8A20-4AD9-B1A4-2813B95C1279}" srcOrd="3" destOrd="0" presId="urn:microsoft.com/office/officeart/2018/2/layout/IconLabelList"/>
    <dgm:cxn modelId="{0A3B0FEF-CA3E-4EBD-BCBA-2CA12C1570B7}" type="presParOf" srcId="{ABA3CDA8-999A-4EBA-8ADA-6BE0336897D7}" destId="{0EB2FF6C-1F8D-4318-BD6B-5670509D850E}" srcOrd="4" destOrd="0" presId="urn:microsoft.com/office/officeart/2018/2/layout/IconLabelList"/>
    <dgm:cxn modelId="{DF14B701-CA12-4571-A84B-399818C5D981}" type="presParOf" srcId="{0EB2FF6C-1F8D-4318-BD6B-5670509D850E}" destId="{A96A616F-53B1-4AB5-A30C-31846F502322}" srcOrd="0" destOrd="0" presId="urn:microsoft.com/office/officeart/2018/2/layout/IconLabelList"/>
    <dgm:cxn modelId="{C8147CD2-C869-4727-B16D-BC2B7CD264AE}" type="presParOf" srcId="{0EB2FF6C-1F8D-4318-BD6B-5670509D850E}" destId="{969ED26F-921A-4937-A48A-9F1D05B4855D}" srcOrd="1" destOrd="0" presId="urn:microsoft.com/office/officeart/2018/2/layout/IconLabelList"/>
    <dgm:cxn modelId="{09347E81-DCC8-4B3D-B19A-34599F9745BE}" type="presParOf" srcId="{0EB2FF6C-1F8D-4318-BD6B-5670509D850E}" destId="{30452E0B-4A37-45F5-BC65-4C58B21D7B19}" srcOrd="2" destOrd="0" presId="urn:microsoft.com/office/officeart/2018/2/layout/IconLabelList"/>
    <dgm:cxn modelId="{7EA12C59-5F19-4AEA-911E-68F4FD9D8F6F}" type="presParOf" srcId="{ABA3CDA8-999A-4EBA-8ADA-6BE0336897D7}" destId="{BD811E09-B4D3-45B6-B306-B46242294B1A}" srcOrd="5" destOrd="0" presId="urn:microsoft.com/office/officeart/2018/2/layout/IconLabelList"/>
    <dgm:cxn modelId="{A1DC8354-F063-4620-85C6-CAD1D13BBE1F}" type="presParOf" srcId="{ABA3CDA8-999A-4EBA-8ADA-6BE0336897D7}" destId="{E6E27FCE-1D11-4206-B00D-E412D05BB0C4}" srcOrd="6" destOrd="0" presId="urn:microsoft.com/office/officeart/2018/2/layout/IconLabelList"/>
    <dgm:cxn modelId="{212CC5F5-6FBF-49EE-BF95-DDE149A4E460}" type="presParOf" srcId="{E6E27FCE-1D11-4206-B00D-E412D05BB0C4}" destId="{63AB89E0-9332-4E79-8D7C-2FF48F1C42E4}" srcOrd="0" destOrd="0" presId="urn:microsoft.com/office/officeart/2018/2/layout/IconLabelList"/>
    <dgm:cxn modelId="{07CDD875-1180-4DC0-84F5-1E88BFE52103}" type="presParOf" srcId="{E6E27FCE-1D11-4206-B00D-E412D05BB0C4}" destId="{29EDDCAA-8FFC-4022-B47E-831C18E2C80A}" srcOrd="1" destOrd="0" presId="urn:microsoft.com/office/officeart/2018/2/layout/IconLabelList"/>
    <dgm:cxn modelId="{0E65DD5B-AD4D-4F75-A0D2-98D78DB5FBD1}" type="presParOf" srcId="{E6E27FCE-1D11-4206-B00D-E412D05BB0C4}" destId="{56BF6E7B-E9FC-4C45-8D7B-B3C61D5CD47C}" srcOrd="2" destOrd="0" presId="urn:microsoft.com/office/officeart/2018/2/layout/IconLabelList"/>
    <dgm:cxn modelId="{8681ACC0-2084-40C2-A030-22A93E38A47F}" type="presParOf" srcId="{ABA3CDA8-999A-4EBA-8ADA-6BE0336897D7}" destId="{55002990-B786-4FE3-B5B4-FC76E540E520}" srcOrd="7" destOrd="0" presId="urn:microsoft.com/office/officeart/2018/2/layout/IconLabelList"/>
    <dgm:cxn modelId="{801FDC14-66C1-49B7-83F9-AC5758BAD5EB}" type="presParOf" srcId="{ABA3CDA8-999A-4EBA-8ADA-6BE0336897D7}" destId="{A274817A-205C-42B3-AC02-232C936EE447}" srcOrd="8" destOrd="0" presId="urn:microsoft.com/office/officeart/2018/2/layout/IconLabelList"/>
    <dgm:cxn modelId="{F5E453E8-7822-4F35-AD57-0FB5340CC9BE}" type="presParOf" srcId="{A274817A-205C-42B3-AC02-232C936EE447}" destId="{6F82E8B6-B279-4A3C-AEE7-CC80AA3C08D0}" srcOrd="0" destOrd="0" presId="urn:microsoft.com/office/officeart/2018/2/layout/IconLabelList"/>
    <dgm:cxn modelId="{DA495A79-646B-4B7C-BAAC-B9B3977A61AC}" type="presParOf" srcId="{A274817A-205C-42B3-AC02-232C936EE447}" destId="{77793D08-00EA-44D9-9279-61C166BD9B9A}" srcOrd="1" destOrd="0" presId="urn:microsoft.com/office/officeart/2018/2/layout/IconLabelList"/>
    <dgm:cxn modelId="{AA11B18F-2553-4591-8998-B80E00F7101F}" type="presParOf" srcId="{A274817A-205C-42B3-AC02-232C936EE447}" destId="{6FCBD329-EDE9-4CE1-BD50-FF93DC988D85}" srcOrd="2" destOrd="0" presId="urn:microsoft.com/office/officeart/2018/2/layout/IconLabelList"/>
    <dgm:cxn modelId="{45C973B5-8D65-4355-A549-05D7175979AB}" type="presParOf" srcId="{ABA3CDA8-999A-4EBA-8ADA-6BE0336897D7}" destId="{C52D379B-B052-47E7-A4FC-5D445E506471}" srcOrd="9" destOrd="0" presId="urn:microsoft.com/office/officeart/2018/2/layout/IconLabelList"/>
    <dgm:cxn modelId="{59375F27-0006-42BC-9E3B-10AE7C56A61F}" type="presParOf" srcId="{ABA3CDA8-999A-4EBA-8ADA-6BE0336897D7}" destId="{FE90BD4D-E107-4093-99DC-D73723E014E6}" srcOrd="10" destOrd="0" presId="urn:microsoft.com/office/officeart/2018/2/layout/IconLabelList"/>
    <dgm:cxn modelId="{163B3C90-C9C8-45C1-BF0F-6B7227339C0B}" type="presParOf" srcId="{FE90BD4D-E107-4093-99DC-D73723E014E6}" destId="{4A6C75BD-F570-43F0-8013-CA53B844344D}" srcOrd="0" destOrd="0" presId="urn:microsoft.com/office/officeart/2018/2/layout/IconLabelList"/>
    <dgm:cxn modelId="{A9B6ED4D-3750-4AA4-9CDA-599463DFB70F}" type="presParOf" srcId="{FE90BD4D-E107-4093-99DC-D73723E014E6}" destId="{898BE004-0F8B-45D5-AE08-E35A62B80A2F}" srcOrd="1" destOrd="0" presId="urn:microsoft.com/office/officeart/2018/2/layout/IconLabelList"/>
    <dgm:cxn modelId="{31C70C7B-F7B4-47F6-988F-DB2F3350BEF5}" type="presParOf" srcId="{FE90BD4D-E107-4093-99DC-D73723E014E6}" destId="{ECC0771E-99BC-4723-9425-6B323920979F}" srcOrd="2" destOrd="0" presId="urn:microsoft.com/office/officeart/2018/2/layout/IconLabelList"/>
    <dgm:cxn modelId="{5B5A436A-63CA-46AC-AE52-D78599143139}" type="presParOf" srcId="{ABA3CDA8-999A-4EBA-8ADA-6BE0336897D7}" destId="{DEA32BCB-C092-4E7E-880E-3A2AF27B6BB5}" srcOrd="11" destOrd="0" presId="urn:microsoft.com/office/officeart/2018/2/layout/IconLabelList"/>
    <dgm:cxn modelId="{55F37819-C3C8-4F97-9A2B-EA7FD3864E73}" type="presParOf" srcId="{ABA3CDA8-999A-4EBA-8ADA-6BE0336897D7}" destId="{95E5FC71-8577-49E5-9B4D-0E3C77EC5A18}" srcOrd="12" destOrd="0" presId="urn:microsoft.com/office/officeart/2018/2/layout/IconLabelList"/>
    <dgm:cxn modelId="{4D45CBE4-2A7E-4DB4-A2FE-5F43061A86C3}" type="presParOf" srcId="{95E5FC71-8577-49E5-9B4D-0E3C77EC5A18}" destId="{788BA074-9601-443A-8C05-66496DA0F751}" srcOrd="0" destOrd="0" presId="urn:microsoft.com/office/officeart/2018/2/layout/IconLabelList"/>
    <dgm:cxn modelId="{BF1F85DC-830C-43F7-B58E-24EB27C787C2}" type="presParOf" srcId="{95E5FC71-8577-49E5-9B4D-0E3C77EC5A18}" destId="{F206FAC8-D4AC-4143-8C66-2FBCBF359791}" srcOrd="1" destOrd="0" presId="urn:microsoft.com/office/officeart/2018/2/layout/IconLabelList"/>
    <dgm:cxn modelId="{D1A325D6-F92B-4AC6-8716-02D27284ECC7}" type="presParOf" srcId="{95E5FC71-8577-49E5-9B4D-0E3C77EC5A18}" destId="{6F4A3A63-D042-491E-B2D9-1A03D486310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64A258-3AB8-4222-9C58-9EFC8C979D65}">
      <dsp:nvSpPr>
        <dsp:cNvPr id="0" name=""/>
        <dsp:cNvSpPr/>
      </dsp:nvSpPr>
      <dsp:spPr>
        <a:xfrm>
          <a:off x="1037918" y="395302"/>
          <a:ext cx="683437" cy="68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B46909-A589-489B-B536-55448A4C082D}">
      <dsp:nvSpPr>
        <dsp:cNvPr id="0" name=""/>
        <dsp:cNvSpPr/>
      </dsp:nvSpPr>
      <dsp:spPr>
        <a:xfrm>
          <a:off x="620262" y="1334569"/>
          <a:ext cx="1518750" cy="60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Increase in number of access control doors</a:t>
          </a:r>
        </a:p>
      </dsp:txBody>
      <dsp:txXfrm>
        <a:off x="620262" y="1334569"/>
        <a:ext cx="1518750" cy="607500"/>
      </dsp:txXfrm>
    </dsp:sp>
    <dsp:sp modelId="{9D08AB03-40A7-4B9C-8984-B8CCF420E5BC}">
      <dsp:nvSpPr>
        <dsp:cNvPr id="0" name=""/>
        <dsp:cNvSpPr/>
      </dsp:nvSpPr>
      <dsp:spPr>
        <a:xfrm>
          <a:off x="2822449" y="395302"/>
          <a:ext cx="683437" cy="68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AD009-FA98-4C96-8363-83654942A508}">
      <dsp:nvSpPr>
        <dsp:cNvPr id="0" name=""/>
        <dsp:cNvSpPr/>
      </dsp:nvSpPr>
      <dsp:spPr>
        <a:xfrm>
          <a:off x="2404793" y="1334569"/>
          <a:ext cx="1518750" cy="60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Increase in number of security cameras</a:t>
          </a:r>
        </a:p>
      </dsp:txBody>
      <dsp:txXfrm>
        <a:off x="2404793" y="1334569"/>
        <a:ext cx="1518750" cy="607500"/>
      </dsp:txXfrm>
    </dsp:sp>
    <dsp:sp modelId="{A96A616F-53B1-4AB5-A30C-31846F502322}">
      <dsp:nvSpPr>
        <dsp:cNvPr id="0" name=""/>
        <dsp:cNvSpPr/>
      </dsp:nvSpPr>
      <dsp:spPr>
        <a:xfrm>
          <a:off x="4606980" y="395302"/>
          <a:ext cx="683437" cy="68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452E0B-4A37-45F5-BC65-4C58B21D7B19}">
      <dsp:nvSpPr>
        <dsp:cNvPr id="0" name=""/>
        <dsp:cNvSpPr/>
      </dsp:nvSpPr>
      <dsp:spPr>
        <a:xfrm>
          <a:off x="4189324" y="1334569"/>
          <a:ext cx="1518750" cy="60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Addition of Alert System Audio Enhancement in every classroom</a:t>
          </a:r>
        </a:p>
      </dsp:txBody>
      <dsp:txXfrm>
        <a:off x="4189324" y="1334569"/>
        <a:ext cx="1518750" cy="607500"/>
      </dsp:txXfrm>
    </dsp:sp>
    <dsp:sp modelId="{63AB89E0-9332-4E79-8D7C-2FF48F1C42E4}">
      <dsp:nvSpPr>
        <dsp:cNvPr id="0" name=""/>
        <dsp:cNvSpPr/>
      </dsp:nvSpPr>
      <dsp:spPr>
        <a:xfrm>
          <a:off x="6391512" y="395302"/>
          <a:ext cx="683437" cy="68343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BF6E7B-E9FC-4C45-8D7B-B3C61D5CD47C}">
      <dsp:nvSpPr>
        <dsp:cNvPr id="0" name=""/>
        <dsp:cNvSpPr/>
      </dsp:nvSpPr>
      <dsp:spPr>
        <a:xfrm>
          <a:off x="5973855" y="1334569"/>
          <a:ext cx="1518750" cy="60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Interactive touch panels in every classroom</a:t>
          </a:r>
        </a:p>
      </dsp:txBody>
      <dsp:txXfrm>
        <a:off x="5973855" y="1334569"/>
        <a:ext cx="1518750" cy="607500"/>
      </dsp:txXfrm>
    </dsp:sp>
    <dsp:sp modelId="{6F82E8B6-B279-4A3C-AEE7-CC80AA3C08D0}">
      <dsp:nvSpPr>
        <dsp:cNvPr id="0" name=""/>
        <dsp:cNvSpPr/>
      </dsp:nvSpPr>
      <dsp:spPr>
        <a:xfrm>
          <a:off x="1930184" y="2321757"/>
          <a:ext cx="683437" cy="68343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BD329-EDE9-4CE1-BD50-FF93DC988D85}">
      <dsp:nvSpPr>
        <dsp:cNvPr id="0" name=""/>
        <dsp:cNvSpPr/>
      </dsp:nvSpPr>
      <dsp:spPr>
        <a:xfrm>
          <a:off x="1512527" y="3261024"/>
          <a:ext cx="1518750" cy="60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Difficulty keeping up with maintenance and repairs</a:t>
          </a:r>
        </a:p>
      </dsp:txBody>
      <dsp:txXfrm>
        <a:off x="1512527" y="3261024"/>
        <a:ext cx="1518750" cy="607500"/>
      </dsp:txXfrm>
    </dsp:sp>
    <dsp:sp modelId="{4A6C75BD-F570-43F0-8013-CA53B844344D}">
      <dsp:nvSpPr>
        <dsp:cNvPr id="0" name=""/>
        <dsp:cNvSpPr/>
      </dsp:nvSpPr>
      <dsp:spPr>
        <a:xfrm>
          <a:off x="3714715" y="2321757"/>
          <a:ext cx="683437" cy="68343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C0771E-99BC-4723-9425-6B323920979F}">
      <dsp:nvSpPr>
        <dsp:cNvPr id="0" name=""/>
        <dsp:cNvSpPr/>
      </dsp:nvSpPr>
      <dsp:spPr>
        <a:xfrm>
          <a:off x="3297059" y="3261024"/>
          <a:ext cx="1518750" cy="60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Lack of in-house expertise for certain technologies</a:t>
          </a:r>
        </a:p>
      </dsp:txBody>
      <dsp:txXfrm>
        <a:off x="3297059" y="3261024"/>
        <a:ext cx="1518750" cy="607500"/>
      </dsp:txXfrm>
    </dsp:sp>
    <dsp:sp modelId="{788BA074-9601-443A-8C05-66496DA0F751}">
      <dsp:nvSpPr>
        <dsp:cNvPr id="0" name=""/>
        <dsp:cNvSpPr/>
      </dsp:nvSpPr>
      <dsp:spPr>
        <a:xfrm>
          <a:off x="5499246" y="2321757"/>
          <a:ext cx="683437" cy="683437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4A3A63-D042-491E-B2D9-1A03D4863101}">
      <dsp:nvSpPr>
        <dsp:cNvPr id="0" name=""/>
        <dsp:cNvSpPr/>
      </dsp:nvSpPr>
      <dsp:spPr>
        <a:xfrm>
          <a:off x="5081590" y="3261024"/>
          <a:ext cx="1518750" cy="60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Inability to respond and resolve issues quickly</a:t>
          </a:r>
        </a:p>
      </dsp:txBody>
      <dsp:txXfrm>
        <a:off x="5081590" y="3261024"/>
        <a:ext cx="1518750" cy="60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5138"/>
          </a:xfrm>
          <a:prstGeom prst="rect">
            <a:avLst/>
          </a:prstGeom>
        </p:spPr>
        <p:txBody>
          <a:bodyPr vert="horz" lIns="93242" tIns="46622" rIns="93242" bIns="466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4535" y="0"/>
            <a:ext cx="3040592" cy="465138"/>
          </a:xfrm>
          <a:prstGeom prst="rect">
            <a:avLst/>
          </a:prstGeom>
        </p:spPr>
        <p:txBody>
          <a:bodyPr vert="horz" lIns="93242" tIns="46622" rIns="93242" bIns="46622" rtlCol="0"/>
          <a:lstStyle>
            <a:lvl1pPr algn="r">
              <a:defRPr sz="1200"/>
            </a:lvl1pPr>
          </a:lstStyle>
          <a:p>
            <a:fld id="{3D7E318C-45AB-4135-ABCB-46D59D8CC806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5998"/>
            <a:ext cx="3040592" cy="465138"/>
          </a:xfrm>
          <a:prstGeom prst="rect">
            <a:avLst/>
          </a:prstGeom>
        </p:spPr>
        <p:txBody>
          <a:bodyPr vert="horz" lIns="93242" tIns="46622" rIns="93242" bIns="466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4535" y="8835998"/>
            <a:ext cx="3040592" cy="465138"/>
          </a:xfrm>
          <a:prstGeom prst="rect">
            <a:avLst/>
          </a:prstGeom>
        </p:spPr>
        <p:txBody>
          <a:bodyPr vert="horz" lIns="93242" tIns="46622" rIns="93242" bIns="46622" rtlCol="0" anchor="b"/>
          <a:lstStyle>
            <a:lvl1pPr algn="r">
              <a:defRPr sz="1200"/>
            </a:lvl1pPr>
          </a:lstStyle>
          <a:p>
            <a:fld id="{323F59F7-D568-44BB-AAF0-08289A88C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5138"/>
          </a:xfrm>
          <a:prstGeom prst="rect">
            <a:avLst/>
          </a:prstGeom>
        </p:spPr>
        <p:txBody>
          <a:bodyPr vert="horz" lIns="93242" tIns="46622" rIns="93242" bIns="466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5" y="0"/>
            <a:ext cx="3040592" cy="465138"/>
          </a:xfrm>
          <a:prstGeom prst="rect">
            <a:avLst/>
          </a:prstGeom>
        </p:spPr>
        <p:txBody>
          <a:bodyPr vert="horz" lIns="93242" tIns="46622" rIns="93242" bIns="46622" rtlCol="0"/>
          <a:lstStyle>
            <a:lvl1pPr algn="r">
              <a:defRPr sz="1200"/>
            </a:lvl1pPr>
          </a:lstStyle>
          <a:p>
            <a:fld id="{298867A4-DEAC-4D46-A6D8-E634381C73E3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42" tIns="46622" rIns="93242" bIns="466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8806"/>
            <a:ext cx="5613400" cy="4186238"/>
          </a:xfrm>
          <a:prstGeom prst="rect">
            <a:avLst/>
          </a:prstGeom>
        </p:spPr>
        <p:txBody>
          <a:bodyPr vert="horz" lIns="93242" tIns="46622" rIns="93242" bIns="4662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5998"/>
            <a:ext cx="3040592" cy="465138"/>
          </a:xfrm>
          <a:prstGeom prst="rect">
            <a:avLst/>
          </a:prstGeom>
        </p:spPr>
        <p:txBody>
          <a:bodyPr vert="horz" lIns="93242" tIns="46622" rIns="93242" bIns="466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5" y="8835998"/>
            <a:ext cx="3040592" cy="465138"/>
          </a:xfrm>
          <a:prstGeom prst="rect">
            <a:avLst/>
          </a:prstGeom>
        </p:spPr>
        <p:txBody>
          <a:bodyPr vert="horz" lIns="93242" tIns="46622" rIns="93242" bIns="46622" rtlCol="0" anchor="b"/>
          <a:lstStyle>
            <a:lvl1pPr algn="r">
              <a:defRPr sz="1200"/>
            </a:lvl1pPr>
          </a:lstStyle>
          <a:p>
            <a:fld id="{39D04B07-70A5-4E49-9DB6-306BA61BC4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92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12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>
              <a:solidFill>
                <a:srgbClr val="40404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9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3030"/>
            <a:endParaRPr lang="en-US">
              <a:ea typeface="Calibri"/>
              <a:cs typeface="Calibri"/>
            </a:endParaRPr>
          </a:p>
          <a:p>
            <a:pPr marL="288925" indent="-176213">
              <a:buFont typeface="Arial" panose="020B0604020202020204" pitchFamily="34" charset="0"/>
              <a:buChar char="•"/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08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5E38E8-7B9B-11F2-C17B-D5B8E204BC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D403707-4E7C-FA1C-3393-E59A62D900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9028ED-786B-AF0D-B25E-9F72272B21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3030"/>
            <a:endParaRPr lang="en-US">
              <a:ea typeface="Calibri"/>
              <a:cs typeface="Calibri"/>
            </a:endParaRPr>
          </a:p>
          <a:p>
            <a:pPr marL="288925" indent="-176213">
              <a:buFont typeface="Arial" panose="020B0604020202020204" pitchFamily="34" charset="0"/>
              <a:buChar char="•"/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F2E08-34F7-BDE3-E7BA-2226F64EFC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33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3030"/>
            <a:endParaRPr lang="en-US">
              <a:ea typeface="Calibri"/>
              <a:cs typeface="Calibri"/>
            </a:endParaRPr>
          </a:p>
          <a:p>
            <a:pPr marL="288925" indent="-176213">
              <a:buFont typeface="Arial" panose="020B0604020202020204" pitchFamily="34" charset="0"/>
              <a:buChar char="•"/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65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2AEEE-9B85-9A15-3281-74F70CB33C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95FDC4-0F49-97DB-18DF-1DF9B7396E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14A8466-8217-816F-CB04-2856090AFF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3030"/>
            <a:endParaRPr lang="en-US" sz="1200">
              <a:ea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>
              <a:ea typeface="Calibri"/>
              <a:cs typeface="Calibri"/>
            </a:endParaRPr>
          </a:p>
          <a:p>
            <a:pPr marL="288925" indent="-176213">
              <a:buFont typeface="Arial" panose="020B0604020202020204" pitchFamily="34" charset="0"/>
              <a:buChar char="•"/>
            </a:pPr>
            <a:endParaRPr lang="en-US">
              <a:ea typeface="Calibri"/>
              <a:cs typeface="Calibri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18A77-011E-0CF9-02DF-4F99A16C60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4B07-70A5-4E49-9DB6-306BA61BC46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99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47EB-8116-45F6-8B11-A4B162AEFB8A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620171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EF7F-6807-4A8F-A931-61A0E7554D5E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53386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27DD-1D09-4648-83F7-6D212662A3D1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47951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EB1A5-2F93-48CC-AA7E-6B50DBC3FD24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61466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A23A-5753-4BB3-8FEB-658D08CFA62F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563565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A9A89-88B8-4294-933C-D03A7C610854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87030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9E43-3F19-4464-8ED8-BF77D1273DA4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95150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8C63-3A7D-442E-886A-B1BC4B5A89F5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59459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E4AC8-23AC-4257-8B41-FCD02F05A4E9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58924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D8661E4-FE41-41F1-96A1-453F020A094E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58166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AD34-9A6B-4221-A665-E11910C51C70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7255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A8202F1-2E0B-4239-80FB-76DF0497E437}" type="datetime1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38B96DB-C5BB-48C9-8AB1-92DA957701D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91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ransition spd="slow">
    <p:randomBar dir="vert"/>
  </p:transition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microsoft.com/office/2007/relationships/hdphoto" Target="../media/hdphoto1.wdp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2" Type="http://schemas.openxmlformats.org/officeDocument/2006/relationships/notesSlide" Target="../notesSlides/notesSlide4.xml"/><Relationship Id="rId16" Type="http://schemas.microsoft.com/office/2007/relationships/hdphoto" Target="../media/hdphoto2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Relationship Id="rId14" Type="http://schemas.openxmlformats.org/officeDocument/2006/relationships/image" Target="../media/image25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1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043" y="457200"/>
            <a:ext cx="8455914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2049" y="521208"/>
            <a:ext cx="8359902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EE35413-31DD-D5BB-72A6-3F2F64E98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4171" y="905933"/>
            <a:ext cx="6299660" cy="503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623858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5AA49-5D49-8B6D-8B92-6844AFE02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4F0EDE2-3396-9CF6-E4EE-BB8C218714F4}"/>
              </a:ext>
            </a:extLst>
          </p:cNvPr>
          <p:cNvSpPr/>
          <p:nvPr/>
        </p:nvSpPr>
        <p:spPr>
          <a:xfrm>
            <a:off x="3291263" y="832225"/>
            <a:ext cx="2478881" cy="314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Executive Director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908D79C-AABA-0A6D-C6DE-0FFCED1B157A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4530704" y="1146550"/>
            <a:ext cx="0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FBD632FD-C37F-8BCB-9DC0-F94405EC5B45}"/>
              </a:ext>
            </a:extLst>
          </p:cNvPr>
          <p:cNvSpPr/>
          <p:nvPr/>
        </p:nvSpPr>
        <p:spPr>
          <a:xfrm>
            <a:off x="5575224" y="1682331"/>
            <a:ext cx="2478881" cy="464340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Network Director</a:t>
            </a:r>
          </a:p>
          <a:p>
            <a:pPr algn="ctr"/>
            <a:r>
              <a:rPr lang="en-US" sz="1200"/>
              <a:t>Network Services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3842F6-DDED-94AF-9341-859491EA0D02}"/>
              </a:ext>
            </a:extLst>
          </p:cNvPr>
          <p:cNvSpPr/>
          <p:nvPr/>
        </p:nvSpPr>
        <p:spPr>
          <a:xfrm>
            <a:off x="1007305" y="1675187"/>
            <a:ext cx="2478881" cy="464343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Technology Director</a:t>
            </a:r>
          </a:p>
          <a:p>
            <a:pPr algn="ctr"/>
            <a:r>
              <a:rPr lang="en-US" sz="1200"/>
              <a:t>Technology Services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87B13A9-0EFC-7872-AFDF-583A22ACA3BB}"/>
              </a:ext>
            </a:extLst>
          </p:cNvPr>
          <p:cNvCxnSpPr>
            <a:cxnSpLocks/>
          </p:cNvCxnSpPr>
          <p:nvPr/>
        </p:nvCxnSpPr>
        <p:spPr>
          <a:xfrm>
            <a:off x="6814660" y="1453731"/>
            <a:ext cx="1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4224341-AADD-7179-2083-22D559CE0E5C}"/>
              </a:ext>
            </a:extLst>
          </p:cNvPr>
          <p:cNvCxnSpPr>
            <a:cxnSpLocks/>
          </p:cNvCxnSpPr>
          <p:nvPr/>
        </p:nvCxnSpPr>
        <p:spPr>
          <a:xfrm>
            <a:off x="2246745" y="1453731"/>
            <a:ext cx="2283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4B8856E-46F4-A00C-F1DE-9A1FD8D6298F}"/>
              </a:ext>
            </a:extLst>
          </p:cNvPr>
          <p:cNvCxnSpPr>
            <a:cxnSpLocks/>
          </p:cNvCxnSpPr>
          <p:nvPr/>
        </p:nvCxnSpPr>
        <p:spPr>
          <a:xfrm>
            <a:off x="2246745" y="1446587"/>
            <a:ext cx="1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EC96141-0692-ABE1-FA07-945B351D207B}"/>
              </a:ext>
            </a:extLst>
          </p:cNvPr>
          <p:cNvCxnSpPr>
            <a:cxnSpLocks/>
            <a:stCxn id="7" idx="2"/>
            <a:endCxn id="26" idx="0"/>
          </p:cNvCxnSpPr>
          <p:nvPr/>
        </p:nvCxnSpPr>
        <p:spPr>
          <a:xfrm flipH="1">
            <a:off x="931414" y="2139530"/>
            <a:ext cx="1315332" cy="1250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DA02B8A-4BBE-F4B1-17D0-94A944A13211}"/>
              </a:ext>
            </a:extLst>
          </p:cNvPr>
          <p:cNvCxnSpPr>
            <a:cxnSpLocks/>
            <a:stCxn id="7" idx="2"/>
            <a:endCxn id="27" idx="0"/>
          </p:cNvCxnSpPr>
          <p:nvPr/>
        </p:nvCxnSpPr>
        <p:spPr>
          <a:xfrm>
            <a:off x="2246746" y="2139530"/>
            <a:ext cx="1" cy="1250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57A7626-F65B-DCDF-9D36-C25E85A1EE74}"/>
              </a:ext>
            </a:extLst>
          </p:cNvPr>
          <p:cNvCxnSpPr>
            <a:cxnSpLocks/>
            <a:stCxn id="7" idx="2"/>
            <a:endCxn id="28" idx="0"/>
          </p:cNvCxnSpPr>
          <p:nvPr/>
        </p:nvCxnSpPr>
        <p:spPr>
          <a:xfrm>
            <a:off x="2246746" y="2139530"/>
            <a:ext cx="1315334" cy="1250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F4996EAC-2CCD-7FF8-518E-8DCF9AED9CF4}"/>
              </a:ext>
            </a:extLst>
          </p:cNvPr>
          <p:cNvSpPr/>
          <p:nvPr/>
        </p:nvSpPr>
        <p:spPr>
          <a:xfrm>
            <a:off x="319738" y="3389681"/>
            <a:ext cx="1223351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Lead Technology Specialist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BA8B069-2014-1919-60BD-337948B395B6}"/>
              </a:ext>
            </a:extLst>
          </p:cNvPr>
          <p:cNvSpPr/>
          <p:nvPr/>
        </p:nvSpPr>
        <p:spPr>
          <a:xfrm>
            <a:off x="1635071" y="3389683"/>
            <a:ext cx="1223351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Lead Technology Specialist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F6AE22C-44AF-6086-A760-889134C2ECCE}"/>
              </a:ext>
            </a:extLst>
          </p:cNvPr>
          <p:cNvSpPr/>
          <p:nvPr/>
        </p:nvSpPr>
        <p:spPr>
          <a:xfrm>
            <a:off x="2950404" y="3389682"/>
            <a:ext cx="1223351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Lead Technology Specialist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41D9377-A781-6058-AC9B-005B9E3E4C2C}"/>
              </a:ext>
            </a:extLst>
          </p:cNvPr>
          <p:cNvCxnSpPr>
            <a:cxnSpLocks/>
          </p:cNvCxnSpPr>
          <p:nvPr/>
        </p:nvCxnSpPr>
        <p:spPr>
          <a:xfrm>
            <a:off x="4530703" y="1453731"/>
            <a:ext cx="2283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4147D300-D4E0-67A7-414A-619A2CBCAD8E}"/>
              </a:ext>
            </a:extLst>
          </p:cNvPr>
          <p:cNvSpPr/>
          <p:nvPr/>
        </p:nvSpPr>
        <p:spPr>
          <a:xfrm>
            <a:off x="4447061" y="3389504"/>
            <a:ext cx="105299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System</a:t>
            </a:r>
          </a:p>
          <a:p>
            <a:pPr algn="ctr"/>
            <a:r>
              <a:rPr lang="en-US" sz="1200"/>
              <a:t>Administrator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AE6DD86-75A8-C7D8-BD4C-9C438B648E95}"/>
              </a:ext>
            </a:extLst>
          </p:cNvPr>
          <p:cNvCxnSpPr>
            <a:cxnSpLocks/>
            <a:stCxn id="6" idx="2"/>
            <a:endCxn id="70" idx="0"/>
          </p:cNvCxnSpPr>
          <p:nvPr/>
        </p:nvCxnSpPr>
        <p:spPr>
          <a:xfrm>
            <a:off x="6814665" y="2146671"/>
            <a:ext cx="1591320" cy="1250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DBC7D3D-6EDF-C307-F4BE-A14E834A5F9A}"/>
              </a:ext>
            </a:extLst>
          </p:cNvPr>
          <p:cNvCxnSpPr>
            <a:cxnSpLocks/>
            <a:stCxn id="6" idx="2"/>
            <a:endCxn id="58" idx="0"/>
          </p:cNvCxnSpPr>
          <p:nvPr/>
        </p:nvCxnSpPr>
        <p:spPr>
          <a:xfrm flipH="1">
            <a:off x="4973559" y="2146671"/>
            <a:ext cx="1841106" cy="1242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CEA19D8B-9914-1266-4335-A97D0678BBDD}"/>
              </a:ext>
            </a:extLst>
          </p:cNvPr>
          <p:cNvSpPr/>
          <p:nvPr/>
        </p:nvSpPr>
        <p:spPr>
          <a:xfrm>
            <a:off x="5587680" y="3396823"/>
            <a:ext cx="105299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Network</a:t>
            </a:r>
          </a:p>
          <a:p>
            <a:pPr algn="ctr"/>
            <a:r>
              <a:rPr lang="en-US" sz="1200"/>
              <a:t>Administrator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81C6261-9912-7983-4079-8EE6FB46744C}"/>
              </a:ext>
            </a:extLst>
          </p:cNvPr>
          <p:cNvSpPr/>
          <p:nvPr/>
        </p:nvSpPr>
        <p:spPr>
          <a:xfrm>
            <a:off x="6739497" y="3396823"/>
            <a:ext cx="105299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Network</a:t>
            </a:r>
          </a:p>
          <a:p>
            <a:pPr algn="ctr"/>
            <a:r>
              <a:rPr lang="en-US" sz="1200"/>
              <a:t>Administrator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9704C4E-0E43-70AA-0D0E-F30798C6A366}"/>
              </a:ext>
            </a:extLst>
          </p:cNvPr>
          <p:cNvSpPr/>
          <p:nvPr/>
        </p:nvSpPr>
        <p:spPr>
          <a:xfrm>
            <a:off x="7867660" y="3396823"/>
            <a:ext cx="1076649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Security</a:t>
            </a:r>
          </a:p>
          <a:p>
            <a:pPr algn="ctr"/>
            <a:r>
              <a:rPr lang="en-US" sz="1200"/>
              <a:t>Administrator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C891098-45DD-141D-C24D-65040991C83F}"/>
              </a:ext>
            </a:extLst>
          </p:cNvPr>
          <p:cNvCxnSpPr>
            <a:cxnSpLocks/>
            <a:stCxn id="6" idx="2"/>
            <a:endCxn id="67" idx="0"/>
          </p:cNvCxnSpPr>
          <p:nvPr/>
        </p:nvCxnSpPr>
        <p:spPr>
          <a:xfrm flipH="1">
            <a:off x="6114178" y="2146671"/>
            <a:ext cx="700487" cy="1250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06050B7-8FD3-4EC1-7966-CAC35CFA79FA}"/>
              </a:ext>
            </a:extLst>
          </p:cNvPr>
          <p:cNvCxnSpPr>
            <a:cxnSpLocks/>
            <a:stCxn id="6" idx="2"/>
            <a:endCxn id="68" idx="0"/>
          </p:cNvCxnSpPr>
          <p:nvPr/>
        </p:nvCxnSpPr>
        <p:spPr>
          <a:xfrm>
            <a:off x="6814665" y="2146671"/>
            <a:ext cx="451330" cy="1250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00CCB334-AA17-1D88-60A7-48EC170247F6}"/>
              </a:ext>
            </a:extLst>
          </p:cNvPr>
          <p:cNvSpPr/>
          <p:nvPr/>
        </p:nvSpPr>
        <p:spPr>
          <a:xfrm>
            <a:off x="57715" y="5435860"/>
            <a:ext cx="3193139" cy="8322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KEY:</a:t>
            </a:r>
            <a:endParaRPr lang="en-US" sz="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8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 TS (Receives Supplement) – Supports 3+ Schools</a:t>
            </a:r>
            <a:endParaRPr lang="en-US" sz="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TS = Technology Specialist (Pro I Pay Scale) – Supports 3+ Schools</a:t>
            </a:r>
            <a:endParaRPr lang="en-US" sz="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 = Computer Technician (Support V Pay Scale) – Supports 3+ Schools</a:t>
            </a:r>
            <a:endParaRPr lang="en-US" sz="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00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364242D-1739-1188-D8F5-2E5D76753EB0}"/>
              </a:ext>
            </a:extLst>
          </p:cNvPr>
          <p:cNvCxnSpPr>
            <a:cxnSpLocks/>
            <a:stCxn id="26" idx="2"/>
            <a:endCxn id="86" idx="0"/>
          </p:cNvCxnSpPr>
          <p:nvPr/>
        </p:nvCxnSpPr>
        <p:spPr>
          <a:xfrm flipH="1">
            <a:off x="931413" y="3854024"/>
            <a:ext cx="1" cy="692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E6DE1A6F-60FD-B25A-0C22-C06FC85A7A4C}"/>
              </a:ext>
            </a:extLst>
          </p:cNvPr>
          <p:cNvSpPr/>
          <p:nvPr/>
        </p:nvSpPr>
        <p:spPr>
          <a:xfrm>
            <a:off x="380781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943BCB4-D4F4-6581-72E1-153ABCB1DDDD}"/>
              </a:ext>
            </a:extLst>
          </p:cNvPr>
          <p:cNvSpPr/>
          <p:nvPr/>
        </p:nvSpPr>
        <p:spPr>
          <a:xfrm>
            <a:off x="763377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0DF997D-2613-4FB1-B2D1-56A0331B8E47}"/>
              </a:ext>
            </a:extLst>
          </p:cNvPr>
          <p:cNvSpPr/>
          <p:nvPr/>
        </p:nvSpPr>
        <p:spPr>
          <a:xfrm>
            <a:off x="1140294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EEFC681-B2A9-51FB-0AE7-1BF1D76E102B}"/>
              </a:ext>
            </a:extLst>
          </p:cNvPr>
          <p:cNvSpPr/>
          <p:nvPr/>
        </p:nvSpPr>
        <p:spPr>
          <a:xfrm>
            <a:off x="380781" y="4826781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4CE4F7B-2DE5-535B-FE26-B7E987C2897F}"/>
              </a:ext>
            </a:extLst>
          </p:cNvPr>
          <p:cNvSpPr/>
          <p:nvPr/>
        </p:nvSpPr>
        <p:spPr>
          <a:xfrm>
            <a:off x="763377" y="4826781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809308A-FD2B-A9C1-F255-CA210C2F60E8}"/>
              </a:ext>
            </a:extLst>
          </p:cNvPr>
          <p:cNvSpPr/>
          <p:nvPr/>
        </p:nvSpPr>
        <p:spPr>
          <a:xfrm>
            <a:off x="1140294" y="4826781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ADCC43AB-DDFE-6D72-9AC9-87B30E95A049}"/>
              </a:ext>
            </a:extLst>
          </p:cNvPr>
          <p:cNvSpPr/>
          <p:nvPr/>
        </p:nvSpPr>
        <p:spPr>
          <a:xfrm>
            <a:off x="1702683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ABEB53D-8522-2AB7-FF5F-8015F2853BAC}"/>
              </a:ext>
            </a:extLst>
          </p:cNvPr>
          <p:cNvSpPr/>
          <p:nvPr/>
        </p:nvSpPr>
        <p:spPr>
          <a:xfrm>
            <a:off x="2085279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D065865-16F3-7957-11EC-DFEC2D474082}"/>
              </a:ext>
            </a:extLst>
          </p:cNvPr>
          <p:cNvSpPr/>
          <p:nvPr/>
        </p:nvSpPr>
        <p:spPr>
          <a:xfrm>
            <a:off x="2462196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233B76A-CA27-17D6-06B1-349BE1E02539}"/>
              </a:ext>
            </a:extLst>
          </p:cNvPr>
          <p:cNvSpPr/>
          <p:nvPr/>
        </p:nvSpPr>
        <p:spPr>
          <a:xfrm>
            <a:off x="1702683" y="4826781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797B53D-F560-BE03-684D-A75D4ADB14BC}"/>
              </a:ext>
            </a:extLst>
          </p:cNvPr>
          <p:cNvSpPr/>
          <p:nvPr/>
        </p:nvSpPr>
        <p:spPr>
          <a:xfrm>
            <a:off x="2085279" y="4826781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EDF5FCC-0789-EF26-3781-A00C781B83D7}"/>
              </a:ext>
            </a:extLst>
          </p:cNvPr>
          <p:cNvSpPr/>
          <p:nvPr/>
        </p:nvSpPr>
        <p:spPr>
          <a:xfrm>
            <a:off x="2462196" y="4826781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85702F0E-9244-C34D-0B3D-537039F6161B}"/>
              </a:ext>
            </a:extLst>
          </p:cNvPr>
          <p:cNvCxnSpPr>
            <a:cxnSpLocks/>
          </p:cNvCxnSpPr>
          <p:nvPr/>
        </p:nvCxnSpPr>
        <p:spPr>
          <a:xfrm flipH="1">
            <a:off x="2254172" y="3861166"/>
            <a:ext cx="1" cy="692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14893A48-3025-D2C4-0806-B1B1F60E6957}"/>
              </a:ext>
            </a:extLst>
          </p:cNvPr>
          <p:cNvSpPr/>
          <p:nvPr/>
        </p:nvSpPr>
        <p:spPr>
          <a:xfrm>
            <a:off x="3011448" y="4530752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46380B8-EC38-4C2B-EF3A-EED17FCFC7CE}"/>
              </a:ext>
            </a:extLst>
          </p:cNvPr>
          <p:cNvSpPr/>
          <p:nvPr/>
        </p:nvSpPr>
        <p:spPr>
          <a:xfrm>
            <a:off x="3394044" y="4530752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BBD317D-BA54-3D96-CAE5-B8BE8A07546F}"/>
              </a:ext>
            </a:extLst>
          </p:cNvPr>
          <p:cNvSpPr/>
          <p:nvPr/>
        </p:nvSpPr>
        <p:spPr>
          <a:xfrm>
            <a:off x="3770961" y="4530752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616036F-5445-5AA5-AD14-88732F631CB3}"/>
              </a:ext>
            </a:extLst>
          </p:cNvPr>
          <p:cNvSpPr/>
          <p:nvPr/>
        </p:nvSpPr>
        <p:spPr>
          <a:xfrm>
            <a:off x="3011448" y="4811435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F6DF705-92E5-FE3D-C257-A953BA452E82}"/>
              </a:ext>
            </a:extLst>
          </p:cNvPr>
          <p:cNvSpPr/>
          <p:nvPr/>
        </p:nvSpPr>
        <p:spPr>
          <a:xfrm>
            <a:off x="3394044" y="4811435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BB52FDF-975A-A190-AF38-514580DD6669}"/>
              </a:ext>
            </a:extLst>
          </p:cNvPr>
          <p:cNvSpPr/>
          <p:nvPr/>
        </p:nvSpPr>
        <p:spPr>
          <a:xfrm>
            <a:off x="3770961" y="4811435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8A61025A-462A-BE89-95FF-5951C10DC3CD}"/>
              </a:ext>
            </a:extLst>
          </p:cNvPr>
          <p:cNvCxnSpPr>
            <a:cxnSpLocks/>
          </p:cNvCxnSpPr>
          <p:nvPr/>
        </p:nvCxnSpPr>
        <p:spPr>
          <a:xfrm flipH="1">
            <a:off x="3577198" y="3846352"/>
            <a:ext cx="1" cy="692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C5CA7B0-2D1D-86B9-6D6D-7FB2DB6FAF5A}"/>
              </a:ext>
            </a:extLst>
          </p:cNvPr>
          <p:cNvSpPr/>
          <p:nvPr/>
        </p:nvSpPr>
        <p:spPr>
          <a:xfrm>
            <a:off x="3011448" y="5112596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00645292-68A6-F420-B2C0-0DB817D236D1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3486186" y="1907358"/>
            <a:ext cx="2847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D5F598DD-1FFF-43BE-EE1F-354FE9860D5A}"/>
              </a:ext>
            </a:extLst>
          </p:cNvPr>
          <p:cNvCxnSpPr/>
          <p:nvPr/>
        </p:nvCxnSpPr>
        <p:spPr>
          <a:xfrm>
            <a:off x="3770961" y="1907358"/>
            <a:ext cx="0" cy="393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C3C5BC2-8C16-6EE4-3B3F-68728211DDBC}"/>
              </a:ext>
            </a:extLst>
          </p:cNvPr>
          <p:cNvSpPr/>
          <p:nvPr/>
        </p:nvSpPr>
        <p:spPr>
          <a:xfrm>
            <a:off x="3228741" y="2304212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C71CD6E-5544-5AA2-4753-B2A49AEA8E76}"/>
              </a:ext>
            </a:extLst>
          </p:cNvPr>
          <p:cNvSpPr/>
          <p:nvPr/>
        </p:nvSpPr>
        <p:spPr>
          <a:xfrm>
            <a:off x="3611337" y="2304212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/>
              <a:t>TS</a:t>
            </a:r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32B420AC-7209-95D7-0829-5AD09782EE6F}"/>
              </a:ext>
            </a:extLst>
          </p:cNvPr>
          <p:cNvSpPr/>
          <p:nvPr/>
        </p:nvSpPr>
        <p:spPr>
          <a:xfrm>
            <a:off x="3988254" y="2304212"/>
            <a:ext cx="336072" cy="213036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>
                <a:solidFill>
                  <a:schemeClr val="tx1"/>
                </a:solidFill>
              </a:rPr>
              <a:t>TS</a:t>
            </a:r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31E83E1-4F83-99C5-3ED8-9DF1450603AD}"/>
              </a:ext>
            </a:extLst>
          </p:cNvPr>
          <p:cNvSpPr/>
          <p:nvPr/>
        </p:nvSpPr>
        <p:spPr>
          <a:xfrm>
            <a:off x="5001646" y="4098903"/>
            <a:ext cx="1525158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Telecommunications</a:t>
            </a:r>
          </a:p>
          <a:p>
            <a:pPr algn="ctr"/>
            <a:r>
              <a:rPr lang="en-US" sz="1200"/>
              <a:t>Specialist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7AE6A0E5-1F0D-16E2-8118-5495FCDEAB88}"/>
              </a:ext>
            </a:extLst>
          </p:cNvPr>
          <p:cNvSpPr/>
          <p:nvPr/>
        </p:nvSpPr>
        <p:spPr>
          <a:xfrm>
            <a:off x="4475148" y="4742614"/>
            <a:ext cx="105299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Network</a:t>
            </a:r>
          </a:p>
          <a:p>
            <a:pPr algn="ctr"/>
            <a:r>
              <a:rPr lang="en-US" sz="1200"/>
              <a:t>Technician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5355912A-6B14-E05D-BFFA-63268B65ED75}"/>
              </a:ext>
            </a:extLst>
          </p:cNvPr>
          <p:cNvSpPr/>
          <p:nvPr/>
        </p:nvSpPr>
        <p:spPr>
          <a:xfrm>
            <a:off x="5602140" y="4736728"/>
            <a:ext cx="105299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Network</a:t>
            </a:r>
          </a:p>
          <a:p>
            <a:pPr algn="ctr"/>
            <a:r>
              <a:rPr lang="en-US" sz="1200"/>
              <a:t>Technician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0BAC8AA-D197-17E5-91F0-CF724E1A6A65}"/>
              </a:ext>
            </a:extLst>
          </p:cNvPr>
          <p:cNvSpPr txBox="1"/>
          <p:nvPr/>
        </p:nvSpPr>
        <p:spPr>
          <a:xfrm>
            <a:off x="2630443" y="189140"/>
            <a:ext cx="382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NEW Department Structure Requested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8BBBE7-A763-9813-5CE8-631E9B12A81F}"/>
              </a:ext>
            </a:extLst>
          </p:cNvPr>
          <p:cNvSpPr/>
          <p:nvPr/>
        </p:nvSpPr>
        <p:spPr>
          <a:xfrm>
            <a:off x="7153998" y="4091584"/>
            <a:ext cx="1276988" cy="464343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Security System</a:t>
            </a:r>
          </a:p>
          <a:p>
            <a:pPr algn="ctr"/>
            <a:r>
              <a:rPr lang="en-US" sz="1200"/>
              <a:t>Administrator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332EAE-69A2-1311-C135-6928FFF3203F}"/>
              </a:ext>
            </a:extLst>
          </p:cNvPr>
          <p:cNvSpPr/>
          <p:nvPr/>
        </p:nvSpPr>
        <p:spPr>
          <a:xfrm>
            <a:off x="6739497" y="4736727"/>
            <a:ext cx="1052995" cy="464343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/>
              <a:t>Network</a:t>
            </a:r>
            <a:endParaRPr lang="en-US" sz="1200">
              <a:ea typeface="Calibri"/>
              <a:cs typeface="Calibri"/>
            </a:endParaRPr>
          </a:p>
          <a:p>
            <a:pPr algn="ctr"/>
            <a:r>
              <a:rPr lang="en-US" sz="1200"/>
              <a:t>Technician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D3A8023-F35C-5031-6D71-7658ABD169C8}"/>
              </a:ext>
            </a:extLst>
          </p:cNvPr>
          <p:cNvSpPr/>
          <p:nvPr/>
        </p:nvSpPr>
        <p:spPr>
          <a:xfrm>
            <a:off x="7879486" y="4736728"/>
            <a:ext cx="1052995" cy="464343"/>
          </a:xfrm>
          <a:prstGeom prst="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/>
              <a:t>Network</a:t>
            </a:r>
          </a:p>
          <a:p>
            <a:pPr algn="ctr"/>
            <a:r>
              <a:rPr lang="en-US" sz="1200"/>
              <a:t>Technician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1F96BD-B14D-50B5-60F9-3B4D32CAA85F}"/>
              </a:ext>
            </a:extLst>
          </p:cNvPr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>
                <a:solidFill>
                  <a:srgbClr val="92D050"/>
                </a:solidFill>
              </a:rPr>
              <a:t>AIKEN COUNTY PUBLIC SCHOOL DISTRICT                               </a:t>
            </a:r>
            <a:r>
              <a:rPr lang="en-US">
                <a:solidFill>
                  <a:schemeClr val="bg1"/>
                </a:solidFill>
              </a:rPr>
              <a:t>Board Meeting </a:t>
            </a:r>
            <a:r>
              <a:rPr lang="en-US" b="1">
                <a:solidFill>
                  <a:srgbClr val="92D050"/>
                </a:solidFill>
                <a:latin typeface="Calibri"/>
                <a:ea typeface="Calibri"/>
                <a:cs typeface="Calibri"/>
              </a:rPr>
              <a:t>|</a:t>
            </a:r>
            <a:r>
              <a:rPr lang="en-US" cap="small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</a:rPr>
              <a:t>December 10, 2024</a:t>
            </a: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60F79E49-0C6A-E4FA-CC84-8C088D3A0B30}"/>
              </a:ext>
            </a:extLst>
          </p:cNvPr>
          <p:cNvSpPr txBox="1"/>
          <p:nvPr/>
        </p:nvSpPr>
        <p:spPr>
          <a:xfrm>
            <a:off x="8806350" y="5949592"/>
            <a:ext cx="33519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ea typeface="Calibri"/>
                <a:cs typeface="Calibri"/>
              </a:rPr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496733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28D86-8814-52B8-7191-19EC48272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2E11B-6AD5-3814-9C6E-24C9788F4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/>
            </a:br>
            <a:r>
              <a:rPr lang="en-US"/>
              <a:t>Cost of Services and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06674-F637-5848-2240-4F0F1BFCA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296121"/>
          </a:xfrm>
        </p:spPr>
        <p:txBody>
          <a:bodyPr vert="horz" lIns="0" tIns="45720" rIns="0" bIns="45720" rtlCol="0" anchor="t">
            <a:normAutofit fontScale="85000" lnSpcReduction="10000"/>
          </a:bodyPr>
          <a:lstStyle/>
          <a:p>
            <a:pPr marL="112395" indent="0" algn="just">
              <a:buNone/>
            </a:pPr>
            <a:r>
              <a:rPr lang="en-US" b="1" u="sng"/>
              <a:t>Current Cost of Contracted Service (Yearly Cost</a:t>
            </a:r>
            <a:r>
              <a:rPr lang="en-US"/>
              <a:t>)</a:t>
            </a:r>
          </a:p>
          <a:p>
            <a:pPr marL="112395" indent="0" algn="just">
              <a:buNone/>
            </a:pPr>
            <a:r>
              <a:rPr lang="en-US"/>
              <a:t>Access Controls…………………………………………………………………………………...…….$350,500</a:t>
            </a:r>
            <a:endParaRPr lang="en-US">
              <a:ea typeface="Calibri"/>
              <a:cs typeface="Calibri"/>
            </a:endParaRPr>
          </a:p>
          <a:p>
            <a:pPr marL="112395" indent="0" algn="just">
              <a:buNone/>
            </a:pPr>
            <a:r>
              <a:rPr lang="en-US"/>
              <a:t>Data Cabling and Installation………………………………………………………………………..$30,500</a:t>
            </a:r>
            <a:endParaRPr lang="en-US">
              <a:ea typeface="Calibri"/>
              <a:cs typeface="Calibri"/>
            </a:endParaRPr>
          </a:p>
          <a:p>
            <a:pPr marL="112395" indent="0" algn="just">
              <a:buNone/>
            </a:pPr>
            <a:r>
              <a:rPr lang="en-US"/>
              <a:t>Security Alert System.…………………………………………………………………………….…..$145,000</a:t>
            </a:r>
            <a:endParaRPr lang="en-US">
              <a:ea typeface="Calibri"/>
              <a:cs typeface="Calibri"/>
            </a:endParaRPr>
          </a:p>
          <a:p>
            <a:pPr marL="112395" indent="0" algn="just">
              <a:buNone/>
            </a:pPr>
            <a:r>
              <a:rPr lang="en-US"/>
              <a:t>Clear Touch Maintenance……………………………………………………………………………$150,000</a:t>
            </a:r>
            <a:endParaRPr lang="en-US">
              <a:ea typeface="Calibri"/>
              <a:cs typeface="Calibri"/>
            </a:endParaRPr>
          </a:p>
          <a:p>
            <a:pPr marL="112395" indent="0" algn="just">
              <a:buNone/>
            </a:pPr>
            <a:r>
              <a:rPr lang="en-US" b="1"/>
              <a:t>Total………………………………………………………………………………………………………..$676,000</a:t>
            </a:r>
            <a:endParaRPr lang="en-US" b="1">
              <a:ea typeface="Calibri"/>
              <a:cs typeface="Calibri"/>
            </a:endParaRPr>
          </a:p>
          <a:p>
            <a:pPr marL="112395" indent="0" algn="just">
              <a:buNone/>
            </a:pPr>
            <a:r>
              <a:rPr lang="en-US"/>
              <a:t>(1) Security Systems Administrator…………………………………………....................$125,000</a:t>
            </a:r>
            <a:endParaRPr lang="en-US">
              <a:ea typeface="Calibri"/>
              <a:cs typeface="Calibri"/>
            </a:endParaRPr>
          </a:p>
          <a:p>
            <a:pPr marL="112395" indent="0" algn="just">
              <a:buNone/>
            </a:pPr>
            <a:r>
              <a:rPr lang="en-US"/>
              <a:t>(2) Infrastructure Technicians……………………………………………………………….……$160,000</a:t>
            </a:r>
            <a:endParaRPr lang="en-US">
              <a:ea typeface="Calibri"/>
              <a:cs typeface="Calibri"/>
            </a:endParaRPr>
          </a:p>
          <a:p>
            <a:pPr marL="112395" indent="0" algn="just">
              <a:buNone/>
            </a:pPr>
            <a:r>
              <a:rPr lang="en-US" dirty="0"/>
              <a:t>(12) Computer Technicians -&gt; Technology Specialist……………………………....…$300,000</a:t>
            </a:r>
            <a:endParaRPr lang="en-US" dirty="0">
              <a:ea typeface="Calibri"/>
              <a:cs typeface="Calibri"/>
            </a:endParaRPr>
          </a:p>
          <a:p>
            <a:pPr marL="112395" indent="0" algn="just">
              <a:buNone/>
            </a:pPr>
            <a:r>
              <a:rPr lang="en-US"/>
              <a:t>(2) Coordinators -&gt; Directors………………………………………………………………….…...$40,000</a:t>
            </a:r>
            <a:endParaRPr lang="en-US">
              <a:ea typeface="Calibri"/>
              <a:cs typeface="Calibri"/>
            </a:endParaRPr>
          </a:p>
          <a:p>
            <a:pPr marL="112395" indent="0" algn="just">
              <a:buNone/>
            </a:pPr>
            <a:r>
              <a:rPr lang="en-US" b="1"/>
              <a:t>Total……………………………………………………………………………………………………….$625,000</a:t>
            </a:r>
            <a:endParaRPr lang="en-US" b="1">
              <a:ea typeface="Calibri"/>
              <a:cs typeface="Calibri"/>
            </a:endParaRPr>
          </a:p>
          <a:p>
            <a:pPr marL="112395" indent="0" algn="just">
              <a:buNone/>
            </a:pPr>
            <a:endParaRPr lang="en-US" b="1">
              <a:ea typeface="Calibri"/>
              <a:cs typeface="Calibri"/>
            </a:endParaRPr>
          </a:p>
          <a:p>
            <a:pPr marL="288925" indent="-175895">
              <a:buFont typeface="Arial" panose="020B0604020202020204" pitchFamily="34" charset="0"/>
              <a:buChar char="•"/>
            </a:pPr>
            <a:endParaRPr lang="en-US">
              <a:ea typeface="Calibri"/>
              <a:cs typeface="Calibri"/>
            </a:endParaRPr>
          </a:p>
          <a:p>
            <a:pPr marL="288925" indent="-175895">
              <a:buFont typeface="Arial" panose="020B0604020202020204" pitchFamily="34" charset="0"/>
              <a:buChar char="•"/>
            </a:pPr>
            <a:endParaRPr lang="en-US">
              <a:ea typeface="Calibri"/>
              <a:cs typeface="Calibri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EEF8EA1-1D81-5C59-BFAF-AF8AD4F0B396}"/>
              </a:ext>
            </a:extLst>
          </p:cNvPr>
          <p:cNvCxnSpPr>
            <a:cxnSpLocks/>
          </p:cNvCxnSpPr>
          <p:nvPr/>
        </p:nvCxnSpPr>
        <p:spPr>
          <a:xfrm>
            <a:off x="911751" y="4099146"/>
            <a:ext cx="746045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B49E1E-34E7-DB3E-3800-449F8229AFFC}"/>
              </a:ext>
            </a:extLst>
          </p:cNvPr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>
                <a:solidFill>
                  <a:srgbClr val="92D050"/>
                </a:solidFill>
              </a:rPr>
              <a:t>AIKEN COUNTY PUBLIC SCHOOL DISTRICT                               </a:t>
            </a:r>
            <a:r>
              <a:rPr lang="en-US">
                <a:solidFill>
                  <a:schemeClr val="bg1"/>
                </a:solidFill>
              </a:rPr>
              <a:t>Board Meeting </a:t>
            </a:r>
            <a:r>
              <a:rPr lang="en-US" b="1">
                <a:solidFill>
                  <a:srgbClr val="92D050"/>
                </a:solidFill>
                <a:latin typeface="Calibri"/>
                <a:ea typeface="Calibri"/>
                <a:cs typeface="Calibri"/>
              </a:rPr>
              <a:t>|</a:t>
            </a:r>
            <a:r>
              <a:rPr lang="en-US" cap="small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</a:rPr>
              <a:t>December 10, 2024</a:t>
            </a: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941BE363-A32B-CA97-BFF0-1CFF9D788043}"/>
              </a:ext>
            </a:extLst>
          </p:cNvPr>
          <p:cNvSpPr txBox="1"/>
          <p:nvPr/>
        </p:nvSpPr>
        <p:spPr>
          <a:xfrm>
            <a:off x="8806350" y="5949592"/>
            <a:ext cx="33519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ea typeface="Calibri"/>
                <a:cs typeface="Calibri"/>
              </a:rPr>
              <a:t>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276533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4CC594A-A820-450F-B363-C19201F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FAB3DA-E9ED-4574-ABCC-378BC0FF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7" y="516835"/>
            <a:ext cx="2313633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100">
                <a:solidFill>
                  <a:srgbClr val="FFFFFF"/>
                </a:solidFill>
              </a:rPr>
              <a:t>Questions &amp; Comments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CC32C1-0ED0-4669-A3E9-971A3232A14B}"/>
              </a:ext>
            </a:extLst>
          </p:cNvPr>
          <p:cNvSpPr txBox="1"/>
          <p:nvPr/>
        </p:nvSpPr>
        <p:spPr>
          <a:xfrm>
            <a:off x="369278" y="2653800"/>
            <a:ext cx="2313633" cy="3335519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1300" b="1" dirty="0">
                <a:solidFill>
                  <a:srgbClr val="FFFFFF"/>
                </a:solidFill>
              </a:rPr>
              <a:t>AIKEN COUNTY PUBLIC SCHOOL DISTRICT  Board</a:t>
            </a:r>
            <a:r>
              <a:rPr lang="en-US" sz="1300" dirty="0">
                <a:solidFill>
                  <a:srgbClr val="FFFFFF"/>
                </a:solidFill>
              </a:rPr>
              <a:t> Meeting </a:t>
            </a:r>
            <a:r>
              <a:rPr lang="en-US" sz="1300" b="1" dirty="0">
                <a:solidFill>
                  <a:srgbClr val="FFFFFF"/>
                </a:solidFill>
              </a:rPr>
              <a:t>|December 10, 2024</a:t>
            </a:r>
            <a:endParaRPr lang="en-US" sz="1300" b="1" dirty="0">
              <a:solidFill>
                <a:srgbClr val="FFFFFF"/>
              </a:solidFill>
              <a:ea typeface="Calibri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endParaRPr lang="en-US" sz="1300" cap="small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B8D6B0-55D6-48DC-86D8-FD95D5F1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4" name="Content Placeholder 3" descr="Question mark boxes">
            <a:extLst>
              <a:ext uri="{FF2B5EF4-FFF2-40B4-BE49-F238E27FC236}">
                <a16:creationId xmlns:a16="http://schemas.microsoft.com/office/drawing/2014/main" id="{D36B1790-08DE-4D8F-D9C7-F47C260F47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512" y="1995029"/>
            <a:ext cx="5098562" cy="28679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D7511F3-82D5-68B1-A135-79C66A95F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9324" y="3798083"/>
            <a:ext cx="2353180" cy="1882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770325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Technology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64014"/>
            <a:ext cx="8066313" cy="1143000"/>
          </a:xfrm>
        </p:spPr>
        <p:txBody>
          <a:bodyPr/>
          <a:lstStyle/>
          <a:p>
            <a:r>
              <a:rPr lang="en-US"/>
              <a:t>Nic Carroll</a:t>
            </a:r>
          </a:p>
          <a:p>
            <a:r>
              <a:rPr lang="en-US"/>
              <a:t>Executive Director of Technology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84439A-3DE1-E24D-A9DE-B26005257E9D}"/>
              </a:ext>
            </a:extLst>
          </p:cNvPr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>
                <a:solidFill>
                  <a:srgbClr val="92D050"/>
                </a:solidFill>
              </a:rPr>
              <a:t>AIKEN COUNTY PUBLIC SCHOOL DISTRICT                               </a:t>
            </a:r>
            <a:r>
              <a:rPr lang="en-US">
                <a:solidFill>
                  <a:schemeClr val="bg1"/>
                </a:solidFill>
              </a:rPr>
              <a:t>Board Meeting </a:t>
            </a:r>
            <a:r>
              <a:rPr lang="en-US" b="1">
                <a:solidFill>
                  <a:srgbClr val="92D050"/>
                </a:solidFill>
                <a:latin typeface="Calibri"/>
                <a:ea typeface="Calibri"/>
                <a:cs typeface="Calibri"/>
              </a:rPr>
              <a:t>|</a:t>
            </a:r>
            <a:r>
              <a:rPr lang="en-US" cap="small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</a:rPr>
              <a:t>December 10, 2024</a:t>
            </a: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392671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School Devices Numbers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A824C7-DD52-41F5-7626-8DA2586F99D1}"/>
              </a:ext>
            </a:extLst>
          </p:cNvPr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>
                <a:solidFill>
                  <a:srgbClr val="92D050"/>
                </a:solidFill>
              </a:rPr>
              <a:t>AIKEN COUNTY PUBLIC SCHOOL DISTRICT                               </a:t>
            </a:r>
            <a:r>
              <a:rPr lang="en-US">
                <a:solidFill>
                  <a:schemeClr val="bg1"/>
                </a:solidFill>
              </a:rPr>
              <a:t>Board Meeting </a:t>
            </a:r>
            <a:r>
              <a:rPr lang="en-US" b="1">
                <a:solidFill>
                  <a:srgbClr val="92D050"/>
                </a:solidFill>
                <a:latin typeface="Calibri"/>
                <a:ea typeface="Calibri"/>
                <a:cs typeface="Calibri"/>
              </a:rPr>
              <a:t>|</a:t>
            </a:r>
            <a:r>
              <a:rPr lang="en-US" cap="small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</a:rPr>
              <a:t>December 10, 2024</a:t>
            </a: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phic 5" descr="Laptop with solid fill">
            <a:extLst>
              <a:ext uri="{FF2B5EF4-FFF2-40B4-BE49-F238E27FC236}">
                <a16:creationId xmlns:a16="http://schemas.microsoft.com/office/drawing/2014/main" id="{55FCF6CC-8E63-C6A7-562A-C4E0F04413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2278" y="1886680"/>
            <a:ext cx="914400" cy="914400"/>
          </a:xfrm>
          <a:prstGeom prst="rect">
            <a:avLst/>
          </a:prstGeom>
        </p:spPr>
      </p:pic>
      <p:pic>
        <p:nvPicPr>
          <p:cNvPr id="9" name="Graphic 8" descr="Computer with solid fill">
            <a:extLst>
              <a:ext uri="{FF2B5EF4-FFF2-40B4-BE49-F238E27FC236}">
                <a16:creationId xmlns:a16="http://schemas.microsoft.com/office/drawing/2014/main" id="{7AED94EF-CA3A-BF82-1357-288F51FD58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61971" y="1878391"/>
            <a:ext cx="914400" cy="914400"/>
          </a:xfrm>
          <a:prstGeom prst="rect">
            <a:avLst/>
          </a:prstGeom>
        </p:spPr>
      </p:pic>
      <p:pic>
        <p:nvPicPr>
          <p:cNvPr id="11" name="Graphic 10" descr="Teacher with solid fill">
            <a:extLst>
              <a:ext uri="{FF2B5EF4-FFF2-40B4-BE49-F238E27FC236}">
                <a16:creationId xmlns:a16="http://schemas.microsoft.com/office/drawing/2014/main" id="{4906B7CA-13BB-2278-39C7-4F6B023B0C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7375" y="2801080"/>
            <a:ext cx="914400" cy="914400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A0A3E973-7E03-D7CF-13FB-5F5BC2771F32}"/>
              </a:ext>
            </a:extLst>
          </p:cNvPr>
          <p:cNvGrpSpPr/>
          <p:nvPr/>
        </p:nvGrpSpPr>
        <p:grpSpPr>
          <a:xfrm>
            <a:off x="4865847" y="2696345"/>
            <a:ext cx="914400" cy="914400"/>
            <a:chOff x="858819" y="5082499"/>
            <a:chExt cx="914400" cy="914400"/>
          </a:xfrm>
        </p:grpSpPr>
        <p:pic>
          <p:nvPicPr>
            <p:cNvPr id="15" name="Graphic 14" descr="Tablet with solid fill">
              <a:extLst>
                <a:ext uri="{FF2B5EF4-FFF2-40B4-BE49-F238E27FC236}">
                  <a16:creationId xmlns:a16="http://schemas.microsoft.com/office/drawing/2014/main" id="{4B62CD93-B31D-3E86-CC8F-99318B5A198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58819" y="5082499"/>
              <a:ext cx="914400" cy="914400"/>
            </a:xfrm>
            <a:prstGeom prst="rect">
              <a:avLst/>
            </a:prstGeom>
          </p:spPr>
        </p:pic>
        <p:pic>
          <p:nvPicPr>
            <p:cNvPr id="17" name="Picture 16" descr="A grey apple logo with a bite taken out of it&#10;&#10;Description automatically generated">
              <a:extLst>
                <a:ext uri="{FF2B5EF4-FFF2-40B4-BE49-F238E27FC236}">
                  <a16:creationId xmlns:a16="http://schemas.microsoft.com/office/drawing/2014/main" id="{0BE9C3EE-C5B1-C74E-9DEB-B1F9576F658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2019" y="5347583"/>
              <a:ext cx="338194" cy="342353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25B0458-174C-0571-FEF8-25832265106A}"/>
              </a:ext>
            </a:extLst>
          </p:cNvPr>
          <p:cNvSpPr txBox="1"/>
          <p:nvPr/>
        </p:nvSpPr>
        <p:spPr>
          <a:xfrm>
            <a:off x="1698375" y="2162863"/>
            <a:ext cx="2435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28,000</a:t>
            </a:r>
            <a:r>
              <a:rPr lang="en-US"/>
              <a:t> + LAPTOPS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508E373-E133-DDC9-FDA7-28DCB8B17453}"/>
              </a:ext>
            </a:extLst>
          </p:cNvPr>
          <p:cNvSpPr txBox="1"/>
          <p:nvPr/>
        </p:nvSpPr>
        <p:spPr>
          <a:xfrm>
            <a:off x="6149571" y="2117398"/>
            <a:ext cx="2435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6,050</a:t>
            </a:r>
            <a:r>
              <a:rPr lang="en-US"/>
              <a:t> + DESKTOPS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84A166-9D96-A046-048A-13AF1D5C9225}"/>
              </a:ext>
            </a:extLst>
          </p:cNvPr>
          <p:cNvSpPr txBox="1"/>
          <p:nvPr/>
        </p:nvSpPr>
        <p:spPr>
          <a:xfrm>
            <a:off x="1656678" y="2968879"/>
            <a:ext cx="3493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1,150</a:t>
            </a:r>
            <a:r>
              <a:rPr lang="en-US"/>
              <a:t> + CLEAR TOUCH PANELS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F1F5AF2-E25B-943B-B557-B353F2DD1DE1}"/>
              </a:ext>
            </a:extLst>
          </p:cNvPr>
          <p:cNvSpPr txBox="1"/>
          <p:nvPr/>
        </p:nvSpPr>
        <p:spPr>
          <a:xfrm>
            <a:off x="6053447" y="2968879"/>
            <a:ext cx="3493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1,140</a:t>
            </a:r>
            <a:r>
              <a:rPr lang="en-US"/>
              <a:t> + APPLE DEVICES</a:t>
            </a:r>
          </a:p>
        </p:txBody>
      </p:sp>
      <p:pic>
        <p:nvPicPr>
          <p:cNvPr id="26" name="Graphic 25" descr="Printer with solid fill">
            <a:extLst>
              <a:ext uri="{FF2B5EF4-FFF2-40B4-BE49-F238E27FC236}">
                <a16:creationId xmlns:a16="http://schemas.microsoft.com/office/drawing/2014/main" id="{B02A2098-CF7E-3A54-5E35-E42FE68FDFD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25847" y="3870644"/>
            <a:ext cx="757456" cy="75745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1E071446-AC46-2E17-13F6-7EEC8A8C386F}"/>
              </a:ext>
            </a:extLst>
          </p:cNvPr>
          <p:cNvSpPr txBox="1"/>
          <p:nvPr/>
        </p:nvSpPr>
        <p:spPr>
          <a:xfrm>
            <a:off x="1645278" y="4022361"/>
            <a:ext cx="3493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+ PRINTERS, SCANNERS, ETC.</a:t>
            </a:r>
          </a:p>
        </p:txBody>
      </p:sp>
      <p:pic>
        <p:nvPicPr>
          <p:cNvPr id="29" name="Picture 28" descr="A green pie chart with numbers and a few green circles&#10;&#10;Description automatically generated">
            <a:extLst>
              <a:ext uri="{FF2B5EF4-FFF2-40B4-BE49-F238E27FC236}">
                <a16:creationId xmlns:a16="http://schemas.microsoft.com/office/drawing/2014/main" id="{E9C305DC-7DFC-C791-02DC-1866E0E70F2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920" b="96782" l="6843" r="95364">
                        <a14:foregroundMark x1="92494" y1="46667" x2="92494" y2="46667"/>
                        <a14:foregroundMark x1="56733" y1="96782" x2="56733" y2="96782"/>
                        <a14:foregroundMark x1="66887" y1="69195" x2="66887" y2="69195"/>
                        <a14:foregroundMark x1="62914" y1="67816" x2="62914" y2="67816"/>
                        <a14:foregroundMark x1="62914" y1="67816" x2="62914" y2="67816"/>
                        <a14:foregroundMark x1="48565" y1="1149" x2="48565" y2="1149"/>
                        <a14:foregroundMark x1="41722" y1="10575" x2="41722" y2="10575"/>
                        <a14:foregroundMark x1="46137" y1="17241" x2="46137" y2="17241"/>
                        <a14:foregroundMark x1="38190" y1="8966" x2="38190" y2="8966"/>
                        <a14:foregroundMark x1="45695" y1="34023" x2="45695" y2="34023"/>
                        <a14:foregroundMark x1="47903" y1="40000" x2="47903" y2="40000"/>
                        <a14:foregroundMark x1="50993" y1="30115" x2="50993" y2="30115"/>
                        <a14:foregroundMark x1="50110" y1="23448" x2="50110" y2="23448"/>
                        <a14:foregroundMark x1="26490" y1="21609" x2="26490" y2="21609"/>
                        <a14:foregroundMark x1="24283" y1="16552" x2="24283" y2="16552"/>
                        <a14:foregroundMark x1="17439" y1="22069" x2="17439" y2="22069"/>
                        <a14:foregroundMark x1="15011" y1="24598" x2="15011" y2="24598"/>
                        <a14:foregroundMark x1="7064" y1="35862" x2="7064" y2="35862"/>
                        <a14:foregroundMark x1="13907" y1="23218" x2="13907" y2="23218"/>
                        <a14:foregroundMark x1="13907" y1="23218" x2="13907" y2="23218"/>
                        <a14:foregroundMark x1="18322" y1="23448" x2="18322" y2="23448"/>
                        <a14:foregroundMark x1="30022" y1="19770" x2="30022" y2="19770"/>
                        <a14:foregroundMark x1="28918" y1="10575" x2="28918" y2="10575"/>
                        <a14:foregroundMark x1="28918" y1="7586" x2="6843" y2="37241"/>
                        <a14:foregroundMark x1="6843" y1="37241" x2="41501" y2="42759"/>
                        <a14:foregroundMark x1="41501" y1="42759" x2="27815" y2="9425"/>
                        <a14:foregroundMark x1="38852" y1="4138" x2="39073" y2="21609"/>
                        <a14:foregroundMark x1="39073" y1="21609" x2="38631" y2="4138"/>
                        <a14:foregroundMark x1="38631" y1="4138" x2="38631" y2="4828"/>
                        <a14:foregroundMark x1="41501" y1="2759" x2="50331" y2="19540"/>
                        <a14:foregroundMark x1="50331" y1="19540" x2="49227" y2="27586"/>
                        <a14:foregroundMark x1="94702" y1="42529" x2="95364" y2="60230"/>
                        <a14:foregroundMark x1="95364" y1="60230" x2="86755" y2="31034"/>
                        <a14:foregroundMark x1="71082" y1="65517" x2="68874" y2="64828"/>
                        <a14:foregroundMark x1="66446" y1="68966" x2="66446" y2="68966"/>
                        <a14:foregroundMark x1="67108" y1="68966" x2="67108" y2="68966"/>
                        <a14:foregroundMark x1="70640" y1="61379" x2="67770" y2="61149"/>
                        <a14:foregroundMark x1="66446" y1="72644" x2="66446" y2="726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25" y="3653285"/>
            <a:ext cx="2533094" cy="2432441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75C95AC0-1E69-E103-32F1-4D6FA8B66C6B}"/>
              </a:ext>
            </a:extLst>
          </p:cNvPr>
          <p:cNvSpPr txBox="1"/>
          <p:nvPr/>
        </p:nvSpPr>
        <p:spPr>
          <a:xfrm>
            <a:off x="8806350" y="5949592"/>
            <a:ext cx="33519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ea typeface="Calibri"/>
                <a:cs typeface="Calibri"/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57610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671C7E-95A2-C3E6-AA83-E0FF0A2964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236F7-F913-F581-A188-9A4B834B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Devices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843F3C-4A2E-EA39-AB92-AE3ADD2D6AB1}"/>
              </a:ext>
            </a:extLst>
          </p:cNvPr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>
                <a:solidFill>
                  <a:srgbClr val="92D050"/>
                </a:solidFill>
              </a:rPr>
              <a:t>AIKEN COUNTY PUBLIC SCHOOL DISTRICT                               </a:t>
            </a:r>
            <a:r>
              <a:rPr lang="en-US">
                <a:solidFill>
                  <a:schemeClr val="bg1"/>
                </a:solidFill>
              </a:rPr>
              <a:t>Board Meeting </a:t>
            </a:r>
            <a:r>
              <a:rPr lang="en-US" b="1">
                <a:solidFill>
                  <a:srgbClr val="92D050"/>
                </a:solidFill>
                <a:latin typeface="Calibri"/>
                <a:ea typeface="Calibri"/>
                <a:cs typeface="Calibri"/>
              </a:rPr>
              <a:t>|</a:t>
            </a:r>
            <a:r>
              <a:rPr lang="en-US" cap="small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</a:rPr>
              <a:t>December 10, 2024</a:t>
            </a: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6A614F-FABA-F257-25F8-644E0677984F}"/>
              </a:ext>
            </a:extLst>
          </p:cNvPr>
          <p:cNvSpPr txBox="1"/>
          <p:nvPr/>
        </p:nvSpPr>
        <p:spPr>
          <a:xfrm>
            <a:off x="1531743" y="2023927"/>
            <a:ext cx="3405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2,334 </a:t>
            </a:r>
            <a:r>
              <a:rPr lang="en-US"/>
              <a:t>WIFI ACCESS POINTS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461C18-F98C-8A3A-40C6-D2AB40472720}"/>
              </a:ext>
            </a:extLst>
          </p:cNvPr>
          <p:cNvSpPr txBox="1"/>
          <p:nvPr/>
        </p:nvSpPr>
        <p:spPr>
          <a:xfrm>
            <a:off x="5529391" y="2076466"/>
            <a:ext cx="3405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740 </a:t>
            </a:r>
            <a:r>
              <a:rPr lang="en-US"/>
              <a:t>ROUTERS/SWITCHES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A3363A-08B0-60F0-23E4-79BC8B75DA18}"/>
              </a:ext>
            </a:extLst>
          </p:cNvPr>
          <p:cNvSpPr txBox="1"/>
          <p:nvPr/>
        </p:nvSpPr>
        <p:spPr>
          <a:xfrm>
            <a:off x="1531743" y="2917516"/>
            <a:ext cx="3405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500 + </a:t>
            </a:r>
            <a:r>
              <a:rPr lang="en-US"/>
              <a:t>SECURITY CAMS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F58BFF-3CBB-1A85-CABB-7F8EB552DDD9}"/>
              </a:ext>
            </a:extLst>
          </p:cNvPr>
          <p:cNvSpPr txBox="1"/>
          <p:nvPr/>
        </p:nvSpPr>
        <p:spPr>
          <a:xfrm>
            <a:off x="5529391" y="2951197"/>
            <a:ext cx="3405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470 </a:t>
            </a:r>
            <a:r>
              <a:rPr lang="en-US"/>
              <a:t>SERVERS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CF6B9D-0AE6-456F-4E32-5F93978D3CF9}"/>
              </a:ext>
            </a:extLst>
          </p:cNvPr>
          <p:cNvSpPr txBox="1"/>
          <p:nvPr/>
        </p:nvSpPr>
        <p:spPr>
          <a:xfrm>
            <a:off x="4180203" y="4253148"/>
            <a:ext cx="318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370 + </a:t>
            </a:r>
            <a:r>
              <a:rPr lang="en-US" sz="1600"/>
              <a:t>ACCESS CONTROLLED DOORS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1C7966-4EB0-FC27-2068-72A795152B04}"/>
              </a:ext>
            </a:extLst>
          </p:cNvPr>
          <p:cNvSpPr txBox="1"/>
          <p:nvPr/>
        </p:nvSpPr>
        <p:spPr>
          <a:xfrm>
            <a:off x="4193397" y="5094198"/>
            <a:ext cx="4749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37 </a:t>
            </a:r>
            <a:r>
              <a:rPr lang="en-US" sz="1600"/>
              <a:t>ALERT SYSTEM/AUDIO ENHANCEMENT SITES</a:t>
            </a:r>
          </a:p>
        </p:txBody>
      </p:sp>
      <p:pic>
        <p:nvPicPr>
          <p:cNvPr id="19" name="Graphic 18" descr="Wireless with solid fill">
            <a:extLst>
              <a:ext uri="{FF2B5EF4-FFF2-40B4-BE49-F238E27FC236}">
                <a16:creationId xmlns:a16="http://schemas.microsoft.com/office/drawing/2014/main" id="{8467BE6C-1877-1F99-A2AA-BF7859599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8625" y="1884167"/>
            <a:ext cx="695740" cy="695740"/>
          </a:xfrm>
          <a:prstGeom prst="rect">
            <a:avLst/>
          </a:prstGeom>
        </p:spPr>
      </p:pic>
      <p:pic>
        <p:nvPicPr>
          <p:cNvPr id="21" name="Graphic 20" descr="Server with solid fill">
            <a:extLst>
              <a:ext uri="{FF2B5EF4-FFF2-40B4-BE49-F238E27FC236}">
                <a16:creationId xmlns:a16="http://schemas.microsoft.com/office/drawing/2014/main" id="{84974578-1E8F-C943-471F-93FEC194C6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88823" y="2817574"/>
            <a:ext cx="606084" cy="606084"/>
          </a:xfrm>
          <a:prstGeom prst="rect">
            <a:avLst/>
          </a:prstGeom>
        </p:spPr>
      </p:pic>
      <p:pic>
        <p:nvPicPr>
          <p:cNvPr id="23" name="Graphic 22" descr="Security camera with solid fill">
            <a:extLst>
              <a:ext uri="{FF2B5EF4-FFF2-40B4-BE49-F238E27FC236}">
                <a16:creationId xmlns:a16="http://schemas.microsoft.com/office/drawing/2014/main" id="{8D100BC5-BDF7-E80A-D92B-7324A3E9E3C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6002" y="2747710"/>
            <a:ext cx="673463" cy="673463"/>
          </a:xfrm>
          <a:prstGeom prst="rect">
            <a:avLst/>
          </a:prstGeom>
        </p:spPr>
      </p:pic>
      <p:pic>
        <p:nvPicPr>
          <p:cNvPr id="27" name="Graphic 26" descr="Wireless router with solid fill">
            <a:extLst>
              <a:ext uri="{FF2B5EF4-FFF2-40B4-BE49-F238E27FC236}">
                <a16:creationId xmlns:a16="http://schemas.microsoft.com/office/drawing/2014/main" id="{5E712BE1-23C5-36D1-2C3A-2F7818F3309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743995" y="1851626"/>
            <a:ext cx="727115" cy="727115"/>
          </a:xfrm>
          <a:prstGeom prst="rect">
            <a:avLst/>
          </a:prstGeom>
        </p:spPr>
      </p:pic>
      <p:pic>
        <p:nvPicPr>
          <p:cNvPr id="29" name="Graphic 28" descr="Door Closed with solid fill">
            <a:extLst>
              <a:ext uri="{FF2B5EF4-FFF2-40B4-BE49-F238E27FC236}">
                <a16:creationId xmlns:a16="http://schemas.microsoft.com/office/drawing/2014/main" id="{4A7B3595-B069-06D4-D480-1FCB0B64D4E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645098" y="4253148"/>
            <a:ext cx="488562" cy="488562"/>
          </a:xfrm>
          <a:prstGeom prst="rect">
            <a:avLst/>
          </a:prstGeom>
        </p:spPr>
      </p:pic>
      <p:pic>
        <p:nvPicPr>
          <p:cNvPr id="31" name="Graphic 30" descr="Siren with solid fill">
            <a:extLst>
              <a:ext uri="{FF2B5EF4-FFF2-40B4-BE49-F238E27FC236}">
                <a16:creationId xmlns:a16="http://schemas.microsoft.com/office/drawing/2014/main" id="{9680AA9A-398B-64B5-0B58-6543203915F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585361" y="4980352"/>
            <a:ext cx="608036" cy="608036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F02C3B4-6A62-C1A3-0B26-3E96F362349C}"/>
              </a:ext>
            </a:extLst>
          </p:cNvPr>
          <p:cNvSpPr txBox="1"/>
          <p:nvPr/>
        </p:nvSpPr>
        <p:spPr>
          <a:xfrm>
            <a:off x="2628881" y="3129251"/>
            <a:ext cx="1166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+ counting</a:t>
            </a:r>
          </a:p>
        </p:txBody>
      </p:sp>
      <p:pic>
        <p:nvPicPr>
          <p:cNvPr id="34" name="Picture 33" descr="A green and blue pie chart&#10;&#10;Description automatically generated">
            <a:extLst>
              <a:ext uri="{FF2B5EF4-FFF2-40B4-BE49-F238E27FC236}">
                <a16:creationId xmlns:a16="http://schemas.microsoft.com/office/drawing/2014/main" id="{D935614D-3C5F-BC0E-70C3-5908D247D45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3633" b="95220" l="5354" r="95985">
                        <a14:foregroundMark x1="73231" y1="11090" x2="59465" y2="4971"/>
                        <a14:foregroundMark x1="59465" y1="4971" x2="43786" y2="3824"/>
                        <a14:foregroundMark x1="39476" y1="5146" x2="26960" y2="8987"/>
                        <a14:foregroundMark x1="43786" y1="3824" x2="42429" y2="4240"/>
                        <a14:foregroundMark x1="26960" y1="8987" x2="13576" y2="21606"/>
                        <a14:foregroundMark x1="13576" y1="21606" x2="5163" y2="36902"/>
                        <a14:foregroundMark x1="5163" y1="36902" x2="4207" y2="54302"/>
                        <a14:foregroundMark x1="4207" y1="54302" x2="9751" y2="70937"/>
                        <a14:foregroundMark x1="9751" y1="70937" x2="20268" y2="84130"/>
                        <a14:foregroundMark x1="20268" y1="84130" x2="32413" y2="93157"/>
                        <a14:foregroundMark x1="55938" y1="96503" x2="56441" y2="96374"/>
                        <a14:foregroundMark x1="66922" y1="93690" x2="79159" y2="85851"/>
                        <a14:foregroundMark x1="79159" y1="85851" x2="88910" y2="71702"/>
                        <a14:foregroundMark x1="88910" y1="71702" x2="92543" y2="31549"/>
                        <a14:foregroundMark x1="92543" y1="31549" x2="80115" y2="15679"/>
                        <a14:foregroundMark x1="80115" y1="15679" x2="68069" y2="7648"/>
                        <a14:foregroundMark x1="68069" y1="7648" x2="63480" y2="6501"/>
                        <a14:foregroundMark x1="6501" y1="33461" x2="3059" y2="51243"/>
                        <a14:foregroundMark x1="3059" y1="51243" x2="5736" y2="66348"/>
                        <a14:foregroundMark x1="5736" y1="66348" x2="14149" y2="45124"/>
                        <a14:foregroundMark x1="14149" y1="45124" x2="6692" y2="31549"/>
                        <a14:foregroundMark x1="6692" y1="31549" x2="6692" y2="31549"/>
                        <a14:foregroundMark x1="42525" y1="4367" x2="54685" y2="4207"/>
                        <a14:foregroundMark x1="54685" y1="4207" x2="42151" y2="3872"/>
                        <a14:foregroundMark x1="92543" y1="66539" x2="95985" y2="49140"/>
                        <a14:foregroundMark x1="95985" y1="49140" x2="93308" y2="61950"/>
                        <a14:foregroundMark x1="55296" y1="95488" x2="56937" y2="95430"/>
                        <a14:foregroundMark x1="47627" y1="92752" x2="38050" y2="91205"/>
                        <a14:foregroundMark x1="57506" y1="94347" x2="54242" y2="93820"/>
                        <a14:foregroundMark x1="2868" y1="43977" x2="5354" y2="64436"/>
                        <a14:foregroundMark x1="5354" y1="64436" x2="6692" y2="66539"/>
                        <a14:backgroundMark x1="56214" y1="96941" x2="38815" y2="96750"/>
                        <a14:backgroundMark x1="38815" y1="96750" x2="33078" y2="94455"/>
                        <a14:backgroundMark x1="55641" y1="97897" x2="66730" y2="94073"/>
                        <a14:backgroundMark x1="41683" y1="3250" x2="38623" y2="40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26" y="3811105"/>
            <a:ext cx="2351053" cy="2351053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FF1F810C-E8DC-B94D-CB46-995704B20383}"/>
              </a:ext>
            </a:extLst>
          </p:cNvPr>
          <p:cNvSpPr txBox="1"/>
          <p:nvPr/>
        </p:nvSpPr>
        <p:spPr>
          <a:xfrm>
            <a:off x="6212305" y="4485838"/>
            <a:ext cx="1103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+ counting 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FDE9C7D9-EF0E-B382-1051-7FF10D720DCC}"/>
              </a:ext>
            </a:extLst>
          </p:cNvPr>
          <p:cNvSpPr txBox="1"/>
          <p:nvPr/>
        </p:nvSpPr>
        <p:spPr>
          <a:xfrm>
            <a:off x="8806350" y="5949592"/>
            <a:ext cx="33519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ea typeface="Calibri"/>
                <a:cs typeface="Calibri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82698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9166F-FB71-9170-9DB2-2859D6342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51DE-5F66-E515-832C-FBAD3226D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B02FB-A3C1-7905-676F-6152E3C97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523258"/>
            <a:ext cx="7543800" cy="3708666"/>
          </a:xfrm>
        </p:spPr>
        <p:txBody>
          <a:bodyPr vert="horz" lIns="0" tIns="45720" rIns="0" bIns="45720" rtlCol="0" anchor="t">
            <a:normAutofit/>
          </a:bodyPr>
          <a:lstStyle/>
          <a:p>
            <a:pPr marL="113030" indent="0">
              <a:buNone/>
            </a:pPr>
            <a:endParaRPr lang="en-US">
              <a:ea typeface="Calibri"/>
              <a:cs typeface="Calibri"/>
            </a:endParaRPr>
          </a:p>
          <a:p>
            <a:pPr marL="288925" indent="-175895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Increase in number of access control doors</a:t>
            </a:r>
            <a:endParaRPr lang="en-US"/>
          </a:p>
          <a:p>
            <a:pPr marL="288925" indent="-175895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Increase in number of security cameras</a:t>
            </a:r>
          </a:p>
          <a:p>
            <a:pPr marL="288925" indent="-175895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Addition of Audio Enhancement alert system in every classroom</a:t>
            </a:r>
          </a:p>
          <a:p>
            <a:pPr marL="288925" indent="-175895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Interactive touch panels in every classroom</a:t>
            </a:r>
          </a:p>
          <a:p>
            <a:pPr marL="288925" indent="-175895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Difficulty keeping up with maintenance and repairs</a:t>
            </a:r>
          </a:p>
          <a:p>
            <a:pPr marL="288925" indent="-175895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Lack of in-house expertise for certain technologies</a:t>
            </a:r>
          </a:p>
          <a:p>
            <a:pPr marL="288925" indent="-175895">
              <a:buFont typeface="Arial" panose="020B0604020202020204" pitchFamily="34" charset="0"/>
              <a:buChar char="•"/>
            </a:pPr>
            <a:r>
              <a:rPr lang="en-US">
                <a:ea typeface="Calibri"/>
                <a:cs typeface="Calibri"/>
              </a:rPr>
              <a:t>Inability to respond and resolve issues quickly</a:t>
            </a:r>
          </a:p>
          <a:p>
            <a:pPr marL="288925" indent="-175895">
              <a:buFont typeface="Arial" panose="020B0604020202020204" pitchFamily="34" charset="0"/>
              <a:buChar char="•"/>
            </a:pPr>
            <a:endParaRPr lang="en-US" sz="2000">
              <a:ea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5F46F9-64F9-134D-EDAE-D1DBC70E43F5}"/>
              </a:ext>
            </a:extLst>
          </p:cNvPr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>
                <a:solidFill>
                  <a:srgbClr val="92D050"/>
                </a:solidFill>
              </a:rPr>
              <a:t>AIKEN COUNTY PUBLIC SCHOOL DISTRICT                               </a:t>
            </a:r>
            <a:r>
              <a:rPr lang="en-US" b="1">
                <a:solidFill>
                  <a:schemeClr val="bg1"/>
                </a:solidFill>
              </a:rPr>
              <a:t>Board</a:t>
            </a:r>
            <a:r>
              <a:rPr lang="en-US">
                <a:solidFill>
                  <a:schemeClr val="bg1"/>
                </a:solidFill>
              </a:rPr>
              <a:t> Meeting </a:t>
            </a:r>
            <a:r>
              <a:rPr lang="en-US" b="1">
                <a:solidFill>
                  <a:srgbClr val="92D050"/>
                </a:solidFill>
                <a:latin typeface="Calibri"/>
                <a:ea typeface="Calibri"/>
                <a:cs typeface="Calibri"/>
              </a:rPr>
              <a:t>|</a:t>
            </a:r>
            <a:r>
              <a:rPr lang="en-US" b="1" cap="small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</a:rPr>
              <a:t>December 10, 2024</a:t>
            </a: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D79BB95D-B4D1-36EA-77C1-43ACD82EAFBC}"/>
              </a:ext>
            </a:extLst>
          </p:cNvPr>
          <p:cNvSpPr txBox="1"/>
          <p:nvPr/>
        </p:nvSpPr>
        <p:spPr>
          <a:xfrm>
            <a:off x="8806350" y="5949592"/>
            <a:ext cx="33519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ea typeface="Calibri"/>
                <a:cs typeface="Calibri"/>
              </a:rPr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113904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E57C70-3E68-FBD7-F01C-FEDC6A0B6A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7C4D4-590B-F699-D453-7FB8AC1E8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Technology Growth </a:t>
            </a:r>
            <a:br>
              <a:rPr lang="en-US"/>
            </a:br>
            <a:r>
              <a:rPr lang="en-US"/>
              <a:t>      Support Challenges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79FA01CB-1D8A-7FEC-975E-78999811DF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933860"/>
              </p:ext>
            </p:extLst>
          </p:nvPr>
        </p:nvGraphicFramePr>
        <p:xfrm>
          <a:off x="415048" y="2009734"/>
          <a:ext cx="8112868" cy="4263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EBA68FE-3C64-9695-EA0A-543BD00D50E6}"/>
              </a:ext>
            </a:extLst>
          </p:cNvPr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>
                <a:solidFill>
                  <a:srgbClr val="92D050"/>
                </a:solidFill>
              </a:rPr>
              <a:t>AIKEN COUNTY PUBLIC SCHOOL DISTRICT                               </a:t>
            </a:r>
            <a:r>
              <a:rPr lang="en-US" b="1">
                <a:solidFill>
                  <a:schemeClr val="bg1"/>
                </a:solidFill>
              </a:rPr>
              <a:t>Board</a:t>
            </a:r>
            <a:r>
              <a:rPr lang="en-US">
                <a:solidFill>
                  <a:schemeClr val="bg1"/>
                </a:solidFill>
              </a:rPr>
              <a:t> Meeting </a:t>
            </a:r>
            <a:r>
              <a:rPr lang="en-US" b="1">
                <a:solidFill>
                  <a:srgbClr val="92D050"/>
                </a:solidFill>
                <a:latin typeface="Calibri"/>
                <a:ea typeface="Calibri"/>
                <a:cs typeface="Calibri"/>
              </a:rPr>
              <a:t>|</a:t>
            </a:r>
            <a:r>
              <a:rPr lang="en-US" b="1" cap="small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</a:rPr>
              <a:t>December 10, 2024</a:t>
            </a: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phic 5" descr="Direction outline">
            <a:extLst>
              <a:ext uri="{FF2B5EF4-FFF2-40B4-BE49-F238E27FC236}">
                <a16:creationId xmlns:a16="http://schemas.microsoft.com/office/drawing/2014/main" id="{F0979D15-13D1-F769-9D42-D78DB191E08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8460" y="950199"/>
            <a:ext cx="742544" cy="742544"/>
          </a:xfrm>
          <a:prstGeom prst="rect">
            <a:avLst/>
          </a:prstGeom>
        </p:spPr>
      </p:pic>
      <p:sp>
        <p:nvSpPr>
          <p:cNvPr id="22" name="TextBox 2">
            <a:extLst>
              <a:ext uri="{FF2B5EF4-FFF2-40B4-BE49-F238E27FC236}">
                <a16:creationId xmlns:a16="http://schemas.microsoft.com/office/drawing/2014/main" id="{05F583D1-E894-3B53-327F-65F83D71AB3B}"/>
              </a:ext>
            </a:extLst>
          </p:cNvPr>
          <p:cNvSpPr txBox="1"/>
          <p:nvPr/>
        </p:nvSpPr>
        <p:spPr>
          <a:xfrm>
            <a:off x="8806350" y="5949592"/>
            <a:ext cx="33519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ea typeface="Calibri"/>
                <a:cs typeface="Calibri"/>
              </a:rPr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59257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A16DB2-31B9-BF21-F345-E7D57906EA9C}"/>
              </a:ext>
            </a:extLst>
          </p:cNvPr>
          <p:cNvSpPr/>
          <p:nvPr/>
        </p:nvSpPr>
        <p:spPr>
          <a:xfrm>
            <a:off x="3291263" y="832225"/>
            <a:ext cx="2478881" cy="314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Executive Director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40A4AAC-22E6-F636-D084-6A8155DF7F07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4530704" y="1146550"/>
            <a:ext cx="0" cy="314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54406EEA-2A66-95F5-DCE1-2232D0DCA1B2}"/>
              </a:ext>
            </a:extLst>
          </p:cNvPr>
          <p:cNvSpPr/>
          <p:nvPr/>
        </p:nvSpPr>
        <p:spPr>
          <a:xfrm>
            <a:off x="5575224" y="1682331"/>
            <a:ext cx="2478881" cy="4643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Network Coordinator</a:t>
            </a:r>
          </a:p>
          <a:p>
            <a:pPr algn="ctr"/>
            <a:r>
              <a:rPr lang="en-US" sz="1200"/>
              <a:t>Network Services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32A883-8465-9EF8-1222-1C2CAF33EBF0}"/>
              </a:ext>
            </a:extLst>
          </p:cNvPr>
          <p:cNvSpPr/>
          <p:nvPr/>
        </p:nvSpPr>
        <p:spPr>
          <a:xfrm>
            <a:off x="1007305" y="1675187"/>
            <a:ext cx="2478881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Technology Coordinator</a:t>
            </a:r>
          </a:p>
          <a:p>
            <a:pPr algn="ctr"/>
            <a:r>
              <a:rPr lang="en-US" sz="1200"/>
              <a:t>Technology Services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54FC0F5-619B-9BD6-EE5C-AB187AA7E921}"/>
              </a:ext>
            </a:extLst>
          </p:cNvPr>
          <p:cNvCxnSpPr>
            <a:cxnSpLocks/>
          </p:cNvCxnSpPr>
          <p:nvPr/>
        </p:nvCxnSpPr>
        <p:spPr>
          <a:xfrm>
            <a:off x="6814660" y="1453731"/>
            <a:ext cx="1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A8BCD33-A7A5-0191-7C81-DE64EDC00405}"/>
              </a:ext>
            </a:extLst>
          </p:cNvPr>
          <p:cNvCxnSpPr>
            <a:cxnSpLocks/>
          </p:cNvCxnSpPr>
          <p:nvPr/>
        </p:nvCxnSpPr>
        <p:spPr>
          <a:xfrm>
            <a:off x="2246745" y="1453731"/>
            <a:ext cx="2283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6B6DB5F-2D5D-6078-EE2A-77501F648E72}"/>
              </a:ext>
            </a:extLst>
          </p:cNvPr>
          <p:cNvCxnSpPr>
            <a:cxnSpLocks/>
          </p:cNvCxnSpPr>
          <p:nvPr/>
        </p:nvCxnSpPr>
        <p:spPr>
          <a:xfrm>
            <a:off x="2246745" y="1446587"/>
            <a:ext cx="1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8017BAF-7094-1C85-3EB2-EA705C3464FF}"/>
              </a:ext>
            </a:extLst>
          </p:cNvPr>
          <p:cNvCxnSpPr>
            <a:cxnSpLocks/>
            <a:stCxn id="7" idx="2"/>
            <a:endCxn id="26" idx="0"/>
          </p:cNvCxnSpPr>
          <p:nvPr/>
        </p:nvCxnSpPr>
        <p:spPr>
          <a:xfrm flipH="1">
            <a:off x="931414" y="2139530"/>
            <a:ext cx="1315332" cy="1250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5264990-3C15-FEFB-441E-8405F497A522}"/>
              </a:ext>
            </a:extLst>
          </p:cNvPr>
          <p:cNvCxnSpPr>
            <a:cxnSpLocks/>
            <a:stCxn id="7" idx="2"/>
            <a:endCxn id="27" idx="0"/>
          </p:cNvCxnSpPr>
          <p:nvPr/>
        </p:nvCxnSpPr>
        <p:spPr>
          <a:xfrm>
            <a:off x="2246746" y="2139530"/>
            <a:ext cx="1" cy="1250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862D075-1673-A29D-D46F-F69AB583B6E2}"/>
              </a:ext>
            </a:extLst>
          </p:cNvPr>
          <p:cNvCxnSpPr>
            <a:cxnSpLocks/>
            <a:stCxn id="7" idx="2"/>
            <a:endCxn id="28" idx="0"/>
          </p:cNvCxnSpPr>
          <p:nvPr/>
        </p:nvCxnSpPr>
        <p:spPr>
          <a:xfrm>
            <a:off x="2246746" y="2139530"/>
            <a:ext cx="1315334" cy="1250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86445A4B-23AD-05B5-4713-7FE112394940}"/>
              </a:ext>
            </a:extLst>
          </p:cNvPr>
          <p:cNvSpPr/>
          <p:nvPr/>
        </p:nvSpPr>
        <p:spPr>
          <a:xfrm>
            <a:off x="319738" y="3389681"/>
            <a:ext cx="1223351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Lead Technology Specialist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97B274D-42D3-25FB-5D9E-10BF9F04F59E}"/>
              </a:ext>
            </a:extLst>
          </p:cNvPr>
          <p:cNvSpPr/>
          <p:nvPr/>
        </p:nvSpPr>
        <p:spPr>
          <a:xfrm>
            <a:off x="1635071" y="3389683"/>
            <a:ext cx="1223351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Lead Technology Specialist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58D58E-38CF-C7EB-22FD-F0459E075FBF}"/>
              </a:ext>
            </a:extLst>
          </p:cNvPr>
          <p:cNvSpPr/>
          <p:nvPr/>
        </p:nvSpPr>
        <p:spPr>
          <a:xfrm>
            <a:off x="2950404" y="3389682"/>
            <a:ext cx="1223351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Lead Technology Specialist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A3DF00E-0E4B-3376-49C7-10800E522833}"/>
              </a:ext>
            </a:extLst>
          </p:cNvPr>
          <p:cNvCxnSpPr>
            <a:cxnSpLocks/>
          </p:cNvCxnSpPr>
          <p:nvPr/>
        </p:nvCxnSpPr>
        <p:spPr>
          <a:xfrm>
            <a:off x="4530703" y="1453731"/>
            <a:ext cx="22839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B0013740-E4AD-8D85-50EC-604FA5F3D6D4}"/>
              </a:ext>
            </a:extLst>
          </p:cNvPr>
          <p:cNvSpPr/>
          <p:nvPr/>
        </p:nvSpPr>
        <p:spPr>
          <a:xfrm>
            <a:off x="4447061" y="3389504"/>
            <a:ext cx="105299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System</a:t>
            </a:r>
          </a:p>
          <a:p>
            <a:pPr algn="ctr"/>
            <a:r>
              <a:rPr lang="en-US" sz="1200"/>
              <a:t>Administrator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F2D6A6C-38F0-E231-7B2B-F3F5269DE919}"/>
              </a:ext>
            </a:extLst>
          </p:cNvPr>
          <p:cNvCxnSpPr>
            <a:cxnSpLocks/>
            <a:stCxn id="6" idx="2"/>
            <a:endCxn id="70" idx="0"/>
          </p:cNvCxnSpPr>
          <p:nvPr/>
        </p:nvCxnSpPr>
        <p:spPr>
          <a:xfrm>
            <a:off x="6814665" y="2146671"/>
            <a:ext cx="1603147" cy="1250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905F7DB-EA23-7CEC-75CA-3FA4CE397C00}"/>
              </a:ext>
            </a:extLst>
          </p:cNvPr>
          <p:cNvCxnSpPr>
            <a:cxnSpLocks/>
            <a:stCxn id="6" idx="2"/>
            <a:endCxn id="58" idx="0"/>
          </p:cNvCxnSpPr>
          <p:nvPr/>
        </p:nvCxnSpPr>
        <p:spPr>
          <a:xfrm flipH="1">
            <a:off x="4973559" y="2146671"/>
            <a:ext cx="1841106" cy="1242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A9CE3278-BA18-0F23-D4C3-11863919FC8E}"/>
              </a:ext>
            </a:extLst>
          </p:cNvPr>
          <p:cNvSpPr/>
          <p:nvPr/>
        </p:nvSpPr>
        <p:spPr>
          <a:xfrm>
            <a:off x="5587680" y="3396823"/>
            <a:ext cx="105299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Network</a:t>
            </a:r>
          </a:p>
          <a:p>
            <a:pPr algn="ctr"/>
            <a:r>
              <a:rPr lang="en-US" sz="1200"/>
              <a:t>Administrator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E2876A1-1203-BC51-B6F9-B4AF4BE61A4F}"/>
              </a:ext>
            </a:extLst>
          </p:cNvPr>
          <p:cNvSpPr/>
          <p:nvPr/>
        </p:nvSpPr>
        <p:spPr>
          <a:xfrm>
            <a:off x="6739497" y="3396823"/>
            <a:ext cx="105299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Network</a:t>
            </a:r>
          </a:p>
          <a:p>
            <a:pPr algn="ctr"/>
            <a:r>
              <a:rPr lang="en-US" sz="1200"/>
              <a:t>Administrator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809D059-111E-CD03-66E4-84EBC79F8D93}"/>
              </a:ext>
            </a:extLst>
          </p:cNvPr>
          <p:cNvSpPr/>
          <p:nvPr/>
        </p:nvSpPr>
        <p:spPr>
          <a:xfrm>
            <a:off x="7891314" y="3396823"/>
            <a:ext cx="105299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Security</a:t>
            </a:r>
          </a:p>
          <a:p>
            <a:pPr algn="ctr"/>
            <a:r>
              <a:rPr lang="en-US" sz="1200"/>
              <a:t>Administrator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2A82D63-FA8F-AA10-2F00-204FEB686D58}"/>
              </a:ext>
            </a:extLst>
          </p:cNvPr>
          <p:cNvCxnSpPr>
            <a:cxnSpLocks/>
            <a:stCxn id="6" idx="2"/>
            <a:endCxn id="67" idx="0"/>
          </p:cNvCxnSpPr>
          <p:nvPr/>
        </p:nvCxnSpPr>
        <p:spPr>
          <a:xfrm flipH="1">
            <a:off x="6114178" y="2146671"/>
            <a:ext cx="700487" cy="1250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650F572-46D1-6647-5C64-46526A392ED6}"/>
              </a:ext>
            </a:extLst>
          </p:cNvPr>
          <p:cNvCxnSpPr>
            <a:cxnSpLocks/>
            <a:stCxn id="6" idx="2"/>
            <a:endCxn id="68" idx="0"/>
          </p:cNvCxnSpPr>
          <p:nvPr/>
        </p:nvCxnSpPr>
        <p:spPr>
          <a:xfrm>
            <a:off x="6814665" y="2146671"/>
            <a:ext cx="451330" cy="1250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03662AD8-94EE-9E10-27CA-7A98678FC934}"/>
              </a:ext>
            </a:extLst>
          </p:cNvPr>
          <p:cNvSpPr/>
          <p:nvPr/>
        </p:nvSpPr>
        <p:spPr>
          <a:xfrm>
            <a:off x="57715" y="5435860"/>
            <a:ext cx="3193139" cy="8322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KEY:</a:t>
            </a:r>
            <a:endParaRPr lang="en-US" sz="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8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 TS (Receives Supplement) – Supports 3+ Schools</a:t>
            </a:r>
            <a:endParaRPr lang="en-US" sz="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TS = Technology Specialist (Pro I Pay Scale) – Supports 3+ Schools</a:t>
            </a:r>
            <a:endParaRPr lang="en-US" sz="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 = Computer Technician (Support V Pay Scale) – Supports 3+ Schools</a:t>
            </a:r>
            <a:endParaRPr lang="en-US" sz="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00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2E189A8-EAD2-5944-ADCE-A0E57F9CA3D0}"/>
              </a:ext>
            </a:extLst>
          </p:cNvPr>
          <p:cNvCxnSpPr>
            <a:cxnSpLocks/>
            <a:stCxn id="26" idx="2"/>
            <a:endCxn id="86" idx="0"/>
          </p:cNvCxnSpPr>
          <p:nvPr/>
        </p:nvCxnSpPr>
        <p:spPr>
          <a:xfrm flipH="1">
            <a:off x="931413" y="3854024"/>
            <a:ext cx="1" cy="692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C314F358-1042-06BB-D986-A634B6AF075C}"/>
              </a:ext>
            </a:extLst>
          </p:cNvPr>
          <p:cNvSpPr/>
          <p:nvPr/>
        </p:nvSpPr>
        <p:spPr>
          <a:xfrm>
            <a:off x="380781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684C690-BB56-0F2D-CA1D-BD82BD1FA3E3}"/>
              </a:ext>
            </a:extLst>
          </p:cNvPr>
          <p:cNvSpPr/>
          <p:nvPr/>
        </p:nvSpPr>
        <p:spPr>
          <a:xfrm>
            <a:off x="763377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7DA546C-3515-A3C5-A961-385D693DB248}"/>
              </a:ext>
            </a:extLst>
          </p:cNvPr>
          <p:cNvSpPr/>
          <p:nvPr/>
        </p:nvSpPr>
        <p:spPr>
          <a:xfrm>
            <a:off x="1140294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8AEBB61-909E-4910-8533-D93F0FD6A3B9}"/>
              </a:ext>
            </a:extLst>
          </p:cNvPr>
          <p:cNvSpPr/>
          <p:nvPr/>
        </p:nvSpPr>
        <p:spPr>
          <a:xfrm>
            <a:off x="380781" y="4826781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A479E510-ED01-2997-2E99-C854A7139958}"/>
              </a:ext>
            </a:extLst>
          </p:cNvPr>
          <p:cNvSpPr/>
          <p:nvPr/>
        </p:nvSpPr>
        <p:spPr>
          <a:xfrm>
            <a:off x="763377" y="4826781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EC5EFE8-DC01-E63A-5D1C-F2B39C1F2A19}"/>
              </a:ext>
            </a:extLst>
          </p:cNvPr>
          <p:cNvSpPr/>
          <p:nvPr/>
        </p:nvSpPr>
        <p:spPr>
          <a:xfrm>
            <a:off x="1140294" y="4826781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C94C8AA-5313-F84A-D9CA-AF8E3F54DEC0}"/>
              </a:ext>
            </a:extLst>
          </p:cNvPr>
          <p:cNvSpPr/>
          <p:nvPr/>
        </p:nvSpPr>
        <p:spPr>
          <a:xfrm>
            <a:off x="1702683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730E2B0-F14B-C750-DF3E-4C05AE535339}"/>
              </a:ext>
            </a:extLst>
          </p:cNvPr>
          <p:cNvSpPr/>
          <p:nvPr/>
        </p:nvSpPr>
        <p:spPr>
          <a:xfrm>
            <a:off x="2085279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C3A3C06-D0F8-9C73-91DC-A2C31782CB48}"/>
              </a:ext>
            </a:extLst>
          </p:cNvPr>
          <p:cNvSpPr/>
          <p:nvPr/>
        </p:nvSpPr>
        <p:spPr>
          <a:xfrm>
            <a:off x="2462196" y="4546098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D47B723-7DC4-8579-EBAD-3A9382055E41}"/>
              </a:ext>
            </a:extLst>
          </p:cNvPr>
          <p:cNvSpPr/>
          <p:nvPr/>
        </p:nvSpPr>
        <p:spPr>
          <a:xfrm>
            <a:off x="1702683" y="4826781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665FA1F-47DD-F342-AA63-6D9554E70AD8}"/>
              </a:ext>
            </a:extLst>
          </p:cNvPr>
          <p:cNvSpPr/>
          <p:nvPr/>
        </p:nvSpPr>
        <p:spPr>
          <a:xfrm>
            <a:off x="2085279" y="4826781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CC19641-7CC4-C8C3-5608-55A989EBB24B}"/>
              </a:ext>
            </a:extLst>
          </p:cNvPr>
          <p:cNvSpPr/>
          <p:nvPr/>
        </p:nvSpPr>
        <p:spPr>
          <a:xfrm>
            <a:off x="2462196" y="4826781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F922486F-FDFE-6C1F-CABE-263DC1E2026F}"/>
              </a:ext>
            </a:extLst>
          </p:cNvPr>
          <p:cNvCxnSpPr>
            <a:cxnSpLocks/>
          </p:cNvCxnSpPr>
          <p:nvPr/>
        </p:nvCxnSpPr>
        <p:spPr>
          <a:xfrm flipH="1">
            <a:off x="2254172" y="3861166"/>
            <a:ext cx="1" cy="692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1C0B1F4D-DCFA-9584-84C8-06FCCD63E589}"/>
              </a:ext>
            </a:extLst>
          </p:cNvPr>
          <p:cNvSpPr/>
          <p:nvPr/>
        </p:nvSpPr>
        <p:spPr>
          <a:xfrm>
            <a:off x="3011448" y="4530752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3C7791A-AFCA-4B70-588F-408A9DDCD2EA}"/>
              </a:ext>
            </a:extLst>
          </p:cNvPr>
          <p:cNvSpPr/>
          <p:nvPr/>
        </p:nvSpPr>
        <p:spPr>
          <a:xfrm>
            <a:off x="3394044" y="4530752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FB3CEAE6-27FF-AEEB-C6F1-D7F9D02F08EA}"/>
              </a:ext>
            </a:extLst>
          </p:cNvPr>
          <p:cNvSpPr/>
          <p:nvPr/>
        </p:nvSpPr>
        <p:spPr>
          <a:xfrm>
            <a:off x="3770961" y="4530752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TS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BFD28A0-2FC5-B5A4-12F3-6EEBDF25D32D}"/>
              </a:ext>
            </a:extLst>
          </p:cNvPr>
          <p:cNvSpPr/>
          <p:nvPr/>
        </p:nvSpPr>
        <p:spPr>
          <a:xfrm>
            <a:off x="3011448" y="4811435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EFD2DDF-0FBB-ED3B-66C0-7F9333B2064B}"/>
              </a:ext>
            </a:extLst>
          </p:cNvPr>
          <p:cNvSpPr/>
          <p:nvPr/>
        </p:nvSpPr>
        <p:spPr>
          <a:xfrm>
            <a:off x="3394044" y="4811435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97EAA0C7-23B6-6F1B-5DC7-5EAAEABC1427}"/>
              </a:ext>
            </a:extLst>
          </p:cNvPr>
          <p:cNvSpPr/>
          <p:nvPr/>
        </p:nvSpPr>
        <p:spPr>
          <a:xfrm>
            <a:off x="3770961" y="4811435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A3644EDD-D0B8-E6C5-8138-757729CEF06E}"/>
              </a:ext>
            </a:extLst>
          </p:cNvPr>
          <p:cNvCxnSpPr>
            <a:cxnSpLocks/>
          </p:cNvCxnSpPr>
          <p:nvPr/>
        </p:nvCxnSpPr>
        <p:spPr>
          <a:xfrm flipH="1">
            <a:off x="3577198" y="3846352"/>
            <a:ext cx="1" cy="692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EFB5751-317E-584F-F9E7-116C88222687}"/>
              </a:ext>
            </a:extLst>
          </p:cNvPr>
          <p:cNvSpPr/>
          <p:nvPr/>
        </p:nvSpPr>
        <p:spPr>
          <a:xfrm>
            <a:off x="3011448" y="5112596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3CA8C20E-9169-D2FA-78E2-2DB35E283047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3486186" y="1907358"/>
            <a:ext cx="2847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1F562589-57A5-ACB1-ED19-946E174940CA}"/>
              </a:ext>
            </a:extLst>
          </p:cNvPr>
          <p:cNvCxnSpPr/>
          <p:nvPr/>
        </p:nvCxnSpPr>
        <p:spPr>
          <a:xfrm>
            <a:off x="3770961" y="1907358"/>
            <a:ext cx="0" cy="393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1F317F0-AF5A-9F88-386C-5D706098DDA5}"/>
              </a:ext>
            </a:extLst>
          </p:cNvPr>
          <p:cNvSpPr/>
          <p:nvPr/>
        </p:nvSpPr>
        <p:spPr>
          <a:xfrm>
            <a:off x="3228741" y="2304212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CFFC40B-39BA-58F2-C345-2DA08AFE4AB1}"/>
              </a:ext>
            </a:extLst>
          </p:cNvPr>
          <p:cNvSpPr/>
          <p:nvPr/>
        </p:nvSpPr>
        <p:spPr>
          <a:xfrm>
            <a:off x="3611337" y="2304212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E50A98F8-AD4C-4496-3E0D-51BD60B17DAB}"/>
              </a:ext>
            </a:extLst>
          </p:cNvPr>
          <p:cNvSpPr/>
          <p:nvPr/>
        </p:nvSpPr>
        <p:spPr>
          <a:xfrm>
            <a:off x="3988254" y="2304212"/>
            <a:ext cx="336072" cy="2130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/>
              <a:t>CT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FF8DF0B5-8E6D-D7CA-6043-2C4BB7337D77}"/>
              </a:ext>
            </a:extLst>
          </p:cNvPr>
          <p:cNvSpPr/>
          <p:nvPr/>
        </p:nvSpPr>
        <p:spPr>
          <a:xfrm>
            <a:off x="4697824" y="4091584"/>
            <a:ext cx="156883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Telecommunications</a:t>
            </a:r>
          </a:p>
          <a:p>
            <a:pPr algn="ctr"/>
            <a:r>
              <a:rPr lang="en-US" sz="1200"/>
              <a:t>Specialist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57843EB1-EDC0-8AE1-525F-7CC503C7F8C3}"/>
              </a:ext>
            </a:extLst>
          </p:cNvPr>
          <p:cNvSpPr/>
          <p:nvPr/>
        </p:nvSpPr>
        <p:spPr>
          <a:xfrm>
            <a:off x="6383506" y="4091584"/>
            <a:ext cx="105299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Network</a:t>
            </a:r>
          </a:p>
          <a:p>
            <a:pPr algn="ctr"/>
            <a:r>
              <a:rPr lang="en-US" sz="1200"/>
              <a:t>Technician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E0D544B-6910-B15D-173C-FFCC63CB3DB3}"/>
              </a:ext>
            </a:extLst>
          </p:cNvPr>
          <p:cNvSpPr/>
          <p:nvPr/>
        </p:nvSpPr>
        <p:spPr>
          <a:xfrm>
            <a:off x="7555139" y="4091584"/>
            <a:ext cx="1052995" cy="4643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/>
              <a:t>Network</a:t>
            </a:r>
          </a:p>
          <a:p>
            <a:pPr algn="ctr"/>
            <a:r>
              <a:rPr lang="en-US" sz="1200"/>
              <a:t>Technician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4B3176A1-A6AB-CD41-DF4B-4F7DBD143EAD}"/>
              </a:ext>
            </a:extLst>
          </p:cNvPr>
          <p:cNvSpPr txBox="1"/>
          <p:nvPr/>
        </p:nvSpPr>
        <p:spPr>
          <a:xfrm>
            <a:off x="2630443" y="189140"/>
            <a:ext cx="3883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Current Department Structure SY 24-25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4D1FB3-E956-920B-9F52-470BA30CCACF}"/>
              </a:ext>
            </a:extLst>
          </p:cNvPr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>
                <a:solidFill>
                  <a:srgbClr val="92D050"/>
                </a:solidFill>
              </a:rPr>
              <a:t>AIKEN COUNTY PUBLIC SCHOOL DISTRICT                               </a:t>
            </a:r>
            <a:r>
              <a:rPr lang="en-US">
                <a:solidFill>
                  <a:schemeClr val="bg1"/>
                </a:solidFill>
              </a:rPr>
              <a:t>Board Meeting </a:t>
            </a:r>
            <a:r>
              <a:rPr lang="en-US" b="1">
                <a:solidFill>
                  <a:srgbClr val="92D050"/>
                </a:solidFill>
                <a:latin typeface="Calibri"/>
                <a:ea typeface="Calibri"/>
                <a:cs typeface="Calibri"/>
              </a:rPr>
              <a:t>|</a:t>
            </a:r>
            <a:r>
              <a:rPr lang="en-US" cap="small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</a:rPr>
              <a:t>December 10, 2024</a:t>
            </a: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47E41B7E-2F7C-28EE-835D-1FD82E49F3B3}"/>
              </a:ext>
            </a:extLst>
          </p:cNvPr>
          <p:cNvSpPr txBox="1"/>
          <p:nvPr/>
        </p:nvSpPr>
        <p:spPr>
          <a:xfrm>
            <a:off x="8806350" y="5949592"/>
            <a:ext cx="33519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ea typeface="Calibri"/>
                <a:cs typeface="Calibri"/>
              </a:rPr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18789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89166F-FB71-9170-9DB2-2859D6342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551DE-5F66-E515-832C-FBAD3226D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B02FB-A3C1-7905-676F-6152E3C97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845734"/>
            <a:ext cx="7543800" cy="4425280"/>
          </a:xfrm>
        </p:spPr>
        <p:txBody>
          <a:bodyPr vert="horz" lIns="0" tIns="45720" rIns="0" bIns="45720" rtlCol="0" anchor="t">
            <a:normAutofit/>
          </a:bodyPr>
          <a:lstStyle/>
          <a:p>
            <a:pPr marL="581025" lvl="1" indent="-175895">
              <a:buFont typeface="Arial" panose="020B0604020202020204" pitchFamily="34" charset="0"/>
              <a:buChar char="•"/>
            </a:pPr>
            <a:r>
              <a:rPr lang="en-US" sz="2000"/>
              <a:t>1 (New) Security Systems Administrator (Physical Security)</a:t>
            </a:r>
            <a:endParaRPr lang="en-US" sz="2000">
              <a:ea typeface="Calibri"/>
              <a:cs typeface="Calibri"/>
            </a:endParaRPr>
          </a:p>
          <a:p>
            <a:pPr marL="581025" lvl="1" indent="-175895">
              <a:buFont typeface="Arial" panose="020B0604020202020204" pitchFamily="34" charset="0"/>
              <a:buChar char="•"/>
            </a:pPr>
            <a:r>
              <a:rPr lang="en-US" sz="2000"/>
              <a:t>2 (Additional) Network Technicians</a:t>
            </a:r>
            <a:endParaRPr lang="en-US" sz="2000">
              <a:ea typeface="Calibri"/>
              <a:cs typeface="Calibri"/>
            </a:endParaRPr>
          </a:p>
          <a:p>
            <a:pPr marL="581025" lvl="1" indent="-175895">
              <a:buFont typeface="Arial" panose="020B0604020202020204" pitchFamily="34" charset="0"/>
              <a:buChar char="•"/>
            </a:pPr>
            <a:r>
              <a:rPr lang="en-US" sz="2000">
                <a:ea typeface="Calibri"/>
                <a:cs typeface="Calibri"/>
              </a:rPr>
              <a:t>Move Coordinators to Directors</a:t>
            </a:r>
            <a:endParaRPr lang="en-US" sz="2000"/>
          </a:p>
          <a:p>
            <a:pPr marL="581025" lvl="1" indent="-175895">
              <a:buFont typeface="Arial" panose="020B0604020202020204" pitchFamily="34" charset="0"/>
              <a:buChar char="•"/>
            </a:pPr>
            <a:r>
              <a:rPr lang="en-US" sz="2000" dirty="0"/>
              <a:t>Move the current (12) Computer Technicians to Technology Specialist ($25,000 in starting pay)  </a:t>
            </a:r>
          </a:p>
          <a:p>
            <a:pPr marL="763905" lvl="2">
              <a:buFont typeface="Arial" panose="020B0604020202020204" pitchFamily="34" charset="0"/>
              <a:buChar char="•"/>
            </a:pPr>
            <a:r>
              <a:rPr lang="en-US" sz="2000"/>
              <a:t>Computer Technicians currently do the same job as the Technology Specialist</a:t>
            </a:r>
            <a:endParaRPr lang="en-US" sz="2000">
              <a:ea typeface="Calibri"/>
              <a:cs typeface="Calibri"/>
            </a:endParaRPr>
          </a:p>
          <a:p>
            <a:pPr marL="763905" lvl="2">
              <a:buFont typeface="Arial" panose="020B0604020202020204" pitchFamily="34" charset="0"/>
              <a:buChar char="•"/>
            </a:pPr>
            <a:r>
              <a:rPr lang="en-US" sz="2000"/>
              <a:t>Currently each CT/TS support 2 or more sites/schools</a:t>
            </a:r>
            <a:endParaRPr lang="en-US" sz="2000">
              <a:ea typeface="Calibri"/>
              <a:cs typeface="Calibri"/>
            </a:endParaRPr>
          </a:p>
          <a:p>
            <a:pPr marL="581025" lvl="1" indent="-175895">
              <a:buFont typeface="Arial" panose="020B0604020202020204" pitchFamily="34" charset="0"/>
              <a:buChar char="•"/>
            </a:pPr>
            <a:endParaRPr lang="en-US" sz="2000">
              <a:ea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5F46F9-64F9-134D-EDAE-D1DBC70E43F5}"/>
              </a:ext>
            </a:extLst>
          </p:cNvPr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>
                <a:solidFill>
                  <a:srgbClr val="92D050"/>
                </a:solidFill>
              </a:rPr>
              <a:t>AIKEN COUNTY PUBLIC SCHOOL DISTRICT                               </a:t>
            </a:r>
            <a:r>
              <a:rPr lang="en-US" b="1">
                <a:solidFill>
                  <a:schemeClr val="bg1"/>
                </a:solidFill>
              </a:rPr>
              <a:t>Board</a:t>
            </a:r>
            <a:r>
              <a:rPr lang="en-US">
                <a:solidFill>
                  <a:schemeClr val="bg1"/>
                </a:solidFill>
              </a:rPr>
              <a:t> Meeting </a:t>
            </a:r>
            <a:r>
              <a:rPr lang="en-US" b="1">
                <a:solidFill>
                  <a:srgbClr val="92D050"/>
                </a:solidFill>
                <a:latin typeface="Calibri"/>
                <a:ea typeface="Calibri"/>
                <a:cs typeface="Calibri"/>
              </a:rPr>
              <a:t>|</a:t>
            </a:r>
            <a:r>
              <a:rPr lang="en-US" b="1" cap="small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</a:rPr>
              <a:t>December 10, 2024</a:t>
            </a: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5EFF921D-6A29-0055-40B1-FCD2F7413E41}"/>
              </a:ext>
            </a:extLst>
          </p:cNvPr>
          <p:cNvSpPr txBox="1"/>
          <p:nvPr/>
        </p:nvSpPr>
        <p:spPr>
          <a:xfrm>
            <a:off x="8806350" y="5949592"/>
            <a:ext cx="33519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ea typeface="Calibri"/>
                <a:cs typeface="Calibri"/>
              </a:rPr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63550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682B4C-47EF-29F4-8620-71F0FD8B7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25B7-E980-2944-CC35-1E5D8CB5C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Cost Saving/Cost Neutral 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501B8-91A7-94AC-4B1C-6F325E4B2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8043" y="1997412"/>
            <a:ext cx="4248716" cy="4273601"/>
          </a:xfrm>
        </p:spPr>
        <p:txBody>
          <a:bodyPr vert="horz" lIns="0" tIns="45720" rIns="0" bIns="45720" rtlCol="0" anchor="t">
            <a:normAutofit/>
          </a:bodyPr>
          <a:lstStyle/>
          <a:p>
            <a:pPr marL="405130" lvl="1" indent="0">
              <a:buNone/>
            </a:pPr>
            <a:r>
              <a:rPr lang="en-US" sz="2000"/>
              <a:t>1 (New) Security Systems Administrator (Physical Security)</a:t>
            </a:r>
            <a:endParaRPr lang="en-US" sz="2000">
              <a:ea typeface="Calibri"/>
              <a:cs typeface="Calibri"/>
            </a:endParaRPr>
          </a:p>
          <a:p>
            <a:pPr marL="405130" lvl="1" indent="0">
              <a:buNone/>
            </a:pPr>
            <a:r>
              <a:rPr lang="en-US" sz="2000"/>
              <a:t>2 (Additional) Network Technicians</a:t>
            </a:r>
            <a:endParaRPr lang="en-US" sz="2000">
              <a:ea typeface="Calibri"/>
              <a:cs typeface="Calibri"/>
            </a:endParaRPr>
          </a:p>
          <a:p>
            <a:pPr marL="405130" lvl="1" indent="0">
              <a:buNone/>
            </a:pPr>
            <a:r>
              <a:rPr lang="en-US" sz="2000">
                <a:ea typeface="Calibri"/>
                <a:cs typeface="Calibri"/>
              </a:rPr>
              <a:t>Move Coordinators to Directors</a:t>
            </a:r>
            <a:endParaRPr lang="en-US" sz="2000"/>
          </a:p>
          <a:p>
            <a:pPr marL="405130" lvl="1" indent="0">
              <a:buNone/>
            </a:pPr>
            <a:r>
              <a:rPr lang="en-US" sz="2000"/>
              <a:t>Move the current (12) Computer Technicians to Technology Specialist</a:t>
            </a:r>
            <a:endParaRPr lang="en-US" sz="2000">
              <a:ea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33BC62-1599-304F-D81D-2C8B1BDC935E}"/>
              </a:ext>
            </a:extLst>
          </p:cNvPr>
          <p:cNvSpPr txBox="1"/>
          <p:nvPr/>
        </p:nvSpPr>
        <p:spPr>
          <a:xfrm>
            <a:off x="0" y="640080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>
                <a:solidFill>
                  <a:srgbClr val="92D050"/>
                </a:solidFill>
              </a:rPr>
              <a:t>AIKEN COUNTY PUBLIC SCHOOL DISTRICT                               </a:t>
            </a:r>
            <a:r>
              <a:rPr lang="en-US" b="1">
                <a:solidFill>
                  <a:schemeClr val="bg1"/>
                </a:solidFill>
              </a:rPr>
              <a:t>Board</a:t>
            </a:r>
            <a:r>
              <a:rPr lang="en-US">
                <a:solidFill>
                  <a:schemeClr val="bg1"/>
                </a:solidFill>
              </a:rPr>
              <a:t> Meeting </a:t>
            </a:r>
            <a:r>
              <a:rPr lang="en-US" b="1">
                <a:solidFill>
                  <a:srgbClr val="92D050"/>
                </a:solidFill>
                <a:latin typeface="Calibri"/>
                <a:ea typeface="Calibri"/>
                <a:cs typeface="Calibri"/>
              </a:rPr>
              <a:t>|</a:t>
            </a:r>
            <a:r>
              <a:rPr lang="en-US" b="1" cap="small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</a:rPr>
              <a:t>December 10, 2024</a:t>
            </a: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en-US" cap="small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1" name="Graphic 10" descr="Fast Forward with solid fill">
            <a:extLst>
              <a:ext uri="{FF2B5EF4-FFF2-40B4-BE49-F238E27FC236}">
                <a16:creationId xmlns:a16="http://schemas.microsoft.com/office/drawing/2014/main" id="{5C2172F8-4B1A-CF37-FBE4-F79AA1B98D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6479" y="2879352"/>
            <a:ext cx="774803" cy="774803"/>
          </a:xfrm>
          <a:prstGeom prst="rect">
            <a:avLst/>
          </a:prstGeom>
        </p:spPr>
      </p:pic>
      <p:pic>
        <p:nvPicPr>
          <p:cNvPr id="12" name="Graphic 11" descr="Fast Forward with solid fill">
            <a:extLst>
              <a:ext uri="{FF2B5EF4-FFF2-40B4-BE49-F238E27FC236}">
                <a16:creationId xmlns:a16="http://schemas.microsoft.com/office/drawing/2014/main" id="{24F0D22B-CD84-ACA0-49B6-8BD1E246F1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6479" y="3483477"/>
            <a:ext cx="774803" cy="774803"/>
          </a:xfrm>
          <a:prstGeom prst="rect">
            <a:avLst/>
          </a:prstGeom>
        </p:spPr>
      </p:pic>
      <p:pic>
        <p:nvPicPr>
          <p:cNvPr id="14" name="Graphic 13" descr="Follow with solid fill">
            <a:extLst>
              <a:ext uri="{FF2B5EF4-FFF2-40B4-BE49-F238E27FC236}">
                <a16:creationId xmlns:a16="http://schemas.microsoft.com/office/drawing/2014/main" id="{07171829-260C-A46B-EFDC-61C0451F20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2960" y="1837215"/>
            <a:ext cx="573283" cy="573283"/>
          </a:xfrm>
          <a:prstGeom prst="rect">
            <a:avLst/>
          </a:prstGeom>
        </p:spPr>
      </p:pic>
      <p:pic>
        <p:nvPicPr>
          <p:cNvPr id="15" name="Graphic 14" descr="Follow with solid fill">
            <a:extLst>
              <a:ext uri="{FF2B5EF4-FFF2-40B4-BE49-F238E27FC236}">
                <a16:creationId xmlns:a16="http://schemas.microsoft.com/office/drawing/2014/main" id="{73105C13-E759-DA43-EB5B-0B8C144E5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2960" y="2425919"/>
            <a:ext cx="573283" cy="573283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F931CB5B-8179-3C69-5B7F-399CFE6F517C}"/>
              </a:ext>
            </a:extLst>
          </p:cNvPr>
          <p:cNvSpPr txBox="1"/>
          <p:nvPr/>
        </p:nvSpPr>
        <p:spPr>
          <a:xfrm>
            <a:off x="8806350" y="5949592"/>
            <a:ext cx="335190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ea typeface="Calibri"/>
                <a:cs typeface="Calibri"/>
              </a:rPr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632025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C02970AE801B449C228F33BD1047E7" ma:contentTypeVersion="6" ma:contentTypeDescription="Create a new document." ma:contentTypeScope="" ma:versionID="38d9f1627dbf97567bbd395408383725">
  <xsd:schema xmlns:xsd="http://www.w3.org/2001/XMLSchema" xmlns:xs="http://www.w3.org/2001/XMLSchema" xmlns:p="http://schemas.microsoft.com/office/2006/metadata/properties" xmlns:ns2="1c5510f5-c808-4f48-bbdf-550e5cca62bb" xmlns:ns3="016fe8ab-c63e-4dab-88a1-267d014c6e4e" targetNamespace="http://schemas.microsoft.com/office/2006/metadata/properties" ma:root="true" ma:fieldsID="c2aac8491c35c53bc55bbf87ce68516e" ns2:_="" ns3:_="">
    <xsd:import namespace="1c5510f5-c808-4f48-bbdf-550e5cca62bb"/>
    <xsd:import namespace="016fe8ab-c63e-4dab-88a1-267d014c6e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510f5-c808-4f48-bbdf-550e5cca62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6fe8ab-c63e-4dab-88a1-267d014c6e4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ACB099-790A-4964-AD0F-E79898B57D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1F266E1-1404-499D-80CB-C40B2E71BCDC}">
  <ds:schemaRefs>
    <ds:schemaRef ds:uri="016fe8ab-c63e-4dab-88a1-267d014c6e4e"/>
    <ds:schemaRef ds:uri="1c5510f5-c808-4f48-bbdf-550e5cca62b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A312F4E-8797-41FA-80F4-FC9310CABA64}">
  <ds:schemaRefs>
    <ds:schemaRef ds:uri="016fe8ab-c63e-4dab-88a1-267d014c6e4e"/>
    <ds:schemaRef ds:uri="1c5510f5-c808-4f48-bbdf-550e5cca62b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709</Words>
  <Application>Microsoft Office PowerPoint</Application>
  <PresentationFormat>On-screen Show (4:3)</PresentationFormat>
  <Paragraphs>200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Retrospect</vt:lpstr>
      <vt:lpstr>PowerPoint Presentation</vt:lpstr>
      <vt:lpstr>Technology</vt:lpstr>
      <vt:lpstr>School Devices Numbers</vt:lpstr>
      <vt:lpstr>Network Devices</vt:lpstr>
      <vt:lpstr>Challenges</vt:lpstr>
      <vt:lpstr>Technology Growth        Support Challenges</vt:lpstr>
      <vt:lpstr>PowerPoint Presentation</vt:lpstr>
      <vt:lpstr>Proposed Solution</vt:lpstr>
      <vt:lpstr>Cost Saving/Cost Neutral Proposed Solution</vt:lpstr>
      <vt:lpstr>PowerPoint Presentation</vt:lpstr>
      <vt:lpstr> Cost of Services and Request</vt:lpstr>
      <vt:lpstr>Questions &amp;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DeeDee Washington</dc:creator>
  <cp:lastModifiedBy>Kim Chriswell</cp:lastModifiedBy>
  <cp:revision>94</cp:revision>
  <cp:lastPrinted>2017-03-07T13:03:24Z</cp:lastPrinted>
  <dcterms:modified xsi:type="dcterms:W3CDTF">2024-12-09T21:43:42Z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0x01010012C02970AE801B449C228F33BD1047E7</vt:lpwstr>
  </property>
</Properties>
</file>