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notesMasterIdLst>
    <p:notesMasterId r:id="rId13"/>
  </p:notesMasterIdLst>
  <p:handoutMasterIdLst>
    <p:handoutMasterId r:id="rId14"/>
  </p:handoutMasterIdLst>
  <p:sldIdLst>
    <p:sldId id="298" r:id="rId2"/>
    <p:sldId id="256" r:id="rId3"/>
    <p:sldId id="292" r:id="rId4"/>
    <p:sldId id="307" r:id="rId5"/>
    <p:sldId id="302" r:id="rId6"/>
    <p:sldId id="299" r:id="rId7"/>
    <p:sldId id="300" r:id="rId8"/>
    <p:sldId id="304" r:id="rId9"/>
    <p:sldId id="301" r:id="rId10"/>
    <p:sldId id="303" r:id="rId11"/>
    <p:sldId id="288"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B549"/>
    <a:srgbClr val="FBAF41"/>
    <a:srgbClr val="FABE00"/>
    <a:srgbClr val="EAB200"/>
    <a:srgbClr val="D09E00"/>
    <a:srgbClr val="3DC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89565" autoAdjust="0"/>
  </p:normalViewPr>
  <p:slideViewPr>
    <p:cSldViewPr>
      <p:cViewPr varScale="1">
        <p:scale>
          <a:sx n="142" d="100"/>
          <a:sy n="142" d="100"/>
        </p:scale>
        <p:origin x="4872"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D7E318C-45AB-4135-ABCB-46D59D8CC806}" type="datetimeFigureOut">
              <a:rPr lang="en-US" smtClean="0"/>
              <a:t>5/22/2025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23F59F7-D568-44BB-AAF0-08289A88C5A6}" type="slidenum">
              <a:rPr lang="en-US" smtClean="0"/>
              <a:t>‹#›</a:t>
            </a:fld>
            <a:endParaRPr lang="en-US" dirty="0"/>
          </a:p>
        </p:txBody>
      </p:sp>
    </p:spTree>
    <p:extLst>
      <p:ext uri="{BB962C8B-B14F-4D97-AF65-F5344CB8AC3E}">
        <p14:creationId xmlns:p14="http://schemas.microsoft.com/office/powerpoint/2010/main" val="3827555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98867A4-DEAC-4D46-A6D8-E634381C73E3}" type="datetimeFigureOut">
              <a:rPr lang="en-US" smtClean="0"/>
              <a:t>5/22/2025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9D04B07-70A5-4E49-9DB6-306BA61BC46E}" type="slidenum">
              <a:rPr lang="en-US" smtClean="0"/>
              <a:t>‹#›</a:t>
            </a:fld>
            <a:endParaRPr lang="en-US" dirty="0"/>
          </a:p>
        </p:txBody>
      </p:sp>
    </p:spTree>
    <p:extLst>
      <p:ext uri="{BB962C8B-B14F-4D97-AF65-F5344CB8AC3E}">
        <p14:creationId xmlns:p14="http://schemas.microsoft.com/office/powerpoint/2010/main" val="3065415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**It’s not really this complicated, just erase all but one letter and enter your own info (then erase that first letter). But if you’re curious and want to play around with the presentation, the below is the guide: </a:t>
            </a:r>
          </a:p>
          <a:p>
            <a:endParaRPr lang="en-US" b="1" baseline="0" dirty="0"/>
          </a:p>
          <a:p>
            <a:r>
              <a:rPr lang="en-US" b="1" baseline="0" dirty="0"/>
              <a:t>TITLE: </a:t>
            </a:r>
          </a:p>
          <a:p>
            <a:r>
              <a:rPr lang="en-US" baseline="0" dirty="0"/>
              <a:t>font: Calibri Light Headings (all caps); Bold</a:t>
            </a:r>
          </a:p>
          <a:p>
            <a:r>
              <a:rPr lang="en-US" baseline="0" dirty="0"/>
              <a:t>font size: lg. depending on length 50/60 pt. </a:t>
            </a:r>
          </a:p>
          <a:p>
            <a:r>
              <a:rPr lang="en-US" baseline="0" dirty="0"/>
              <a:t>color: Black &amp; Gray (Black, Text 1 Lighter 35%)</a:t>
            </a:r>
          </a:p>
          <a:p>
            <a:endParaRPr lang="en-US" baseline="0" dirty="0"/>
          </a:p>
          <a:p>
            <a:r>
              <a:rPr lang="en-US" baseline="0" dirty="0"/>
              <a:t>Subheading: </a:t>
            </a:r>
          </a:p>
          <a:p>
            <a:r>
              <a:rPr lang="en-US" baseline="0" dirty="0"/>
              <a:t>Part 1 (ACPSD): Font: Calibri Light (Headings) All Caps, Light Green, 24 pt.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Part 2 (DATE): Font: Calibri Light (Headings) Small Caps, Gray (Black, Text 1 Lighter 35%)</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39D04B07-70A5-4E49-9DB6-306BA61BC46E}" type="slidenum">
              <a:rPr lang="en-US" smtClean="0"/>
              <a:t>2</a:t>
            </a:fld>
            <a:endParaRPr lang="en-US" dirty="0"/>
          </a:p>
        </p:txBody>
      </p:sp>
    </p:spTree>
    <p:extLst>
      <p:ext uri="{BB962C8B-B14F-4D97-AF65-F5344CB8AC3E}">
        <p14:creationId xmlns:p14="http://schemas.microsoft.com/office/powerpoint/2010/main" val="302491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Font: Californian FB </a:t>
            </a:r>
          </a:p>
          <a:p>
            <a:r>
              <a:rPr lang="en-US" dirty="0"/>
              <a:t>Size: 72 </a:t>
            </a:r>
          </a:p>
          <a:p>
            <a:r>
              <a:rPr lang="en-US" dirty="0"/>
              <a:t>Color: gray and black</a:t>
            </a:r>
            <a:r>
              <a:rPr lang="en-US" baseline="0" dirty="0"/>
              <a:t> </a:t>
            </a:r>
            <a:endParaRPr lang="en-US" dirty="0"/>
          </a:p>
        </p:txBody>
      </p:sp>
      <p:sp>
        <p:nvSpPr>
          <p:cNvPr id="4" name="Slide Number Placeholder 3"/>
          <p:cNvSpPr>
            <a:spLocks noGrp="1"/>
          </p:cNvSpPr>
          <p:nvPr>
            <p:ph type="sldNum" sz="quarter" idx="10"/>
          </p:nvPr>
        </p:nvSpPr>
        <p:spPr/>
        <p:txBody>
          <a:bodyPr/>
          <a:lstStyle/>
          <a:p>
            <a:fld id="{39D04B07-70A5-4E49-9DB6-306BA61BC46E}" type="slidenum">
              <a:rPr lang="en-US" smtClean="0"/>
              <a:t>11</a:t>
            </a:fld>
            <a:endParaRPr lang="en-US" dirty="0"/>
          </a:p>
        </p:txBody>
      </p:sp>
    </p:spTree>
    <p:extLst>
      <p:ext uri="{BB962C8B-B14F-4D97-AF65-F5344CB8AC3E}">
        <p14:creationId xmlns:p14="http://schemas.microsoft.com/office/powerpoint/2010/main" val="3024913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p:cNvSpPr>
            <a:spLocks noGrp="1"/>
          </p:cNvSpPr>
          <p:nvPr>
            <p:ph type="sldNum" sz="quarter" idx="10"/>
          </p:nvPr>
        </p:nvSpPr>
        <p:spPr/>
        <p:txBody>
          <a:bodyPr/>
          <a:lstStyle/>
          <a:p>
            <a:fld id="{39D04B07-70A5-4E49-9DB6-306BA61BC46E}" type="slidenum">
              <a:rPr lang="en-US" smtClean="0"/>
              <a:t>3</a:t>
            </a:fld>
            <a:endParaRPr lang="en-US" dirty="0"/>
          </a:p>
        </p:txBody>
      </p:sp>
    </p:spTree>
    <p:extLst>
      <p:ext uri="{BB962C8B-B14F-4D97-AF65-F5344CB8AC3E}">
        <p14:creationId xmlns:p14="http://schemas.microsoft.com/office/powerpoint/2010/main" val="1124338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C54E2B-8BD6-093A-A8CA-8258EE646E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653BA2-BB7E-22B1-6C09-BB46DDC47A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094019-FACD-7531-78F3-46016343A5B2}"/>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7499BE28-8295-C2CA-0725-CCE03DC8EC27}"/>
              </a:ext>
            </a:extLst>
          </p:cNvPr>
          <p:cNvSpPr>
            <a:spLocks noGrp="1"/>
          </p:cNvSpPr>
          <p:nvPr>
            <p:ph type="sldNum" sz="quarter" idx="10"/>
          </p:nvPr>
        </p:nvSpPr>
        <p:spPr/>
        <p:txBody>
          <a:bodyPr/>
          <a:lstStyle/>
          <a:p>
            <a:fld id="{39D04B07-70A5-4E49-9DB6-306BA61BC46E}" type="slidenum">
              <a:rPr lang="en-US" smtClean="0"/>
              <a:t>4</a:t>
            </a:fld>
            <a:endParaRPr lang="en-US" dirty="0"/>
          </a:p>
        </p:txBody>
      </p:sp>
    </p:spTree>
    <p:extLst>
      <p:ext uri="{BB962C8B-B14F-4D97-AF65-F5344CB8AC3E}">
        <p14:creationId xmlns:p14="http://schemas.microsoft.com/office/powerpoint/2010/main" val="2875240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DDC6F-7010-2923-BDB9-CB359B99F1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E8F4C0-0A62-815D-399E-5A2B2DCC21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0B334B-35FB-5367-7EAB-E29840E2F7EC}"/>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2A643F04-3942-4B18-5A5C-EFC61B907AF4}"/>
              </a:ext>
            </a:extLst>
          </p:cNvPr>
          <p:cNvSpPr>
            <a:spLocks noGrp="1"/>
          </p:cNvSpPr>
          <p:nvPr>
            <p:ph type="sldNum" sz="quarter" idx="10"/>
          </p:nvPr>
        </p:nvSpPr>
        <p:spPr/>
        <p:txBody>
          <a:bodyPr/>
          <a:lstStyle/>
          <a:p>
            <a:fld id="{39D04B07-70A5-4E49-9DB6-306BA61BC46E}" type="slidenum">
              <a:rPr lang="en-US" smtClean="0"/>
              <a:t>5</a:t>
            </a:fld>
            <a:endParaRPr lang="en-US" dirty="0"/>
          </a:p>
        </p:txBody>
      </p:sp>
    </p:spTree>
    <p:extLst>
      <p:ext uri="{BB962C8B-B14F-4D97-AF65-F5344CB8AC3E}">
        <p14:creationId xmlns:p14="http://schemas.microsoft.com/office/powerpoint/2010/main" val="2254504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BB1EA-A74D-F08B-993A-B77A71AEFD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7480BE-65D7-F24D-96C9-E6C3862FE4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65B459-275B-166B-71EC-7FFCDE270B32}"/>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0F1F5C04-0B9D-0923-9019-3B764789A4AD}"/>
              </a:ext>
            </a:extLst>
          </p:cNvPr>
          <p:cNvSpPr>
            <a:spLocks noGrp="1"/>
          </p:cNvSpPr>
          <p:nvPr>
            <p:ph type="sldNum" sz="quarter" idx="10"/>
          </p:nvPr>
        </p:nvSpPr>
        <p:spPr/>
        <p:txBody>
          <a:bodyPr/>
          <a:lstStyle/>
          <a:p>
            <a:fld id="{39D04B07-70A5-4E49-9DB6-306BA61BC46E}" type="slidenum">
              <a:rPr lang="en-US" smtClean="0"/>
              <a:t>6</a:t>
            </a:fld>
            <a:endParaRPr lang="en-US" dirty="0"/>
          </a:p>
        </p:txBody>
      </p:sp>
    </p:spTree>
    <p:extLst>
      <p:ext uri="{BB962C8B-B14F-4D97-AF65-F5344CB8AC3E}">
        <p14:creationId xmlns:p14="http://schemas.microsoft.com/office/powerpoint/2010/main" val="96385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78D54-E4E0-D515-6315-9024145F71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BD1D8F-EC1E-F583-342A-ACA2C110B9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5E8003-BE8F-2AAA-FE53-6EA9F72F23D6}"/>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2710A0C1-86A7-3265-1B39-ABAFF6132231}"/>
              </a:ext>
            </a:extLst>
          </p:cNvPr>
          <p:cNvSpPr>
            <a:spLocks noGrp="1"/>
          </p:cNvSpPr>
          <p:nvPr>
            <p:ph type="sldNum" sz="quarter" idx="10"/>
          </p:nvPr>
        </p:nvSpPr>
        <p:spPr/>
        <p:txBody>
          <a:bodyPr/>
          <a:lstStyle/>
          <a:p>
            <a:fld id="{39D04B07-70A5-4E49-9DB6-306BA61BC46E}" type="slidenum">
              <a:rPr lang="en-US" smtClean="0"/>
              <a:t>7</a:t>
            </a:fld>
            <a:endParaRPr lang="en-US" dirty="0"/>
          </a:p>
        </p:txBody>
      </p:sp>
    </p:spTree>
    <p:extLst>
      <p:ext uri="{BB962C8B-B14F-4D97-AF65-F5344CB8AC3E}">
        <p14:creationId xmlns:p14="http://schemas.microsoft.com/office/powerpoint/2010/main" val="303181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EAEC2-D338-2D1D-3CE0-D400A37E6B5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400C1D-1880-3F44-1633-F5AF78CDA4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907087-D8A8-78B0-4800-39F06C9401CF}"/>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9A1ADDFC-16B1-49CD-0D53-D79FC8057418}"/>
              </a:ext>
            </a:extLst>
          </p:cNvPr>
          <p:cNvSpPr>
            <a:spLocks noGrp="1"/>
          </p:cNvSpPr>
          <p:nvPr>
            <p:ph type="sldNum" sz="quarter" idx="10"/>
          </p:nvPr>
        </p:nvSpPr>
        <p:spPr/>
        <p:txBody>
          <a:bodyPr/>
          <a:lstStyle/>
          <a:p>
            <a:fld id="{39D04B07-70A5-4E49-9DB6-306BA61BC46E}" type="slidenum">
              <a:rPr lang="en-US" smtClean="0"/>
              <a:t>8</a:t>
            </a:fld>
            <a:endParaRPr lang="en-US" dirty="0"/>
          </a:p>
        </p:txBody>
      </p:sp>
    </p:spTree>
    <p:extLst>
      <p:ext uri="{BB962C8B-B14F-4D97-AF65-F5344CB8AC3E}">
        <p14:creationId xmlns:p14="http://schemas.microsoft.com/office/powerpoint/2010/main" val="2081163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7A648-1C71-D5BF-A901-9827195FFB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668EE8-D955-2D75-4F02-79BE90D556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894043-25E1-ADD0-5649-25C93F4AD35F}"/>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D8F4FED9-1EED-9335-7C47-DB4037BA4BCF}"/>
              </a:ext>
            </a:extLst>
          </p:cNvPr>
          <p:cNvSpPr>
            <a:spLocks noGrp="1"/>
          </p:cNvSpPr>
          <p:nvPr>
            <p:ph type="sldNum" sz="quarter" idx="10"/>
          </p:nvPr>
        </p:nvSpPr>
        <p:spPr/>
        <p:txBody>
          <a:bodyPr/>
          <a:lstStyle/>
          <a:p>
            <a:fld id="{39D04B07-70A5-4E49-9DB6-306BA61BC46E}" type="slidenum">
              <a:rPr lang="en-US" smtClean="0"/>
              <a:t>9</a:t>
            </a:fld>
            <a:endParaRPr lang="en-US" dirty="0"/>
          </a:p>
        </p:txBody>
      </p:sp>
    </p:spTree>
    <p:extLst>
      <p:ext uri="{BB962C8B-B14F-4D97-AF65-F5344CB8AC3E}">
        <p14:creationId xmlns:p14="http://schemas.microsoft.com/office/powerpoint/2010/main" val="858629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83FF2-17C4-D392-E245-E21B7D000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76D094-F1CF-C226-A956-0672FCEE4F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BEDDC8-D45E-876D-7E00-6C030399BE8E}"/>
              </a:ext>
            </a:extLst>
          </p:cNvPr>
          <p:cNvSpPr>
            <a:spLocks noGrp="1"/>
          </p:cNvSpPr>
          <p:nvPr>
            <p:ph type="body" idx="1"/>
          </p:nvPr>
        </p:nvSpPr>
        <p:spPr/>
        <p:txBody>
          <a:bodyPr/>
          <a:lstStyle/>
          <a:p>
            <a:r>
              <a:rPr lang="en-US" sz="1200" b="1" dirty="0">
                <a:solidFill>
                  <a:schemeClr val="tx1">
                    <a:lumMod val="65000"/>
                    <a:lumOff val="35000"/>
                  </a:schemeClr>
                </a:solidFill>
              </a:rPr>
              <a:t>Title: </a:t>
            </a:r>
          </a:p>
          <a:p>
            <a:r>
              <a:rPr lang="en-US" sz="1200" dirty="0">
                <a:solidFill>
                  <a:schemeClr val="tx1">
                    <a:lumMod val="65000"/>
                    <a:lumOff val="35000"/>
                  </a:schemeClr>
                </a:solidFill>
              </a:rPr>
              <a:t>Font: Calibri Light (Headings)</a:t>
            </a:r>
            <a:endParaRPr lang="en-US" sz="1200" baseline="0" dirty="0">
              <a:solidFill>
                <a:schemeClr val="tx1">
                  <a:lumMod val="65000"/>
                  <a:lumOff val="35000"/>
                </a:schemeClr>
              </a:solidFill>
            </a:endParaRPr>
          </a:p>
          <a:p>
            <a:r>
              <a:rPr lang="en-US" sz="1200" baseline="0" dirty="0">
                <a:solidFill>
                  <a:schemeClr val="tx1">
                    <a:lumMod val="65000"/>
                    <a:lumOff val="35000"/>
                  </a:schemeClr>
                </a:solidFill>
              </a:rPr>
              <a:t>Size: about 5</a:t>
            </a:r>
            <a:r>
              <a:rPr lang="en-US" sz="1200" dirty="0">
                <a:solidFill>
                  <a:schemeClr val="tx1">
                    <a:lumMod val="65000"/>
                    <a:lumOff val="35000"/>
                  </a:schemeClr>
                </a:solidFill>
              </a:rPr>
              <a:t>4+ pt.,</a:t>
            </a:r>
            <a:r>
              <a:rPr lang="en-US" sz="1200" baseline="0" dirty="0">
                <a:solidFill>
                  <a:schemeClr val="tx1">
                    <a:lumMod val="65000"/>
                    <a:lumOff val="35000"/>
                  </a:schemeClr>
                </a:solidFill>
              </a:rPr>
              <a:t> depending on length</a:t>
            </a:r>
          </a:p>
          <a:p>
            <a:r>
              <a:rPr lang="en-US" sz="1200" baseline="0" dirty="0">
                <a:solidFill>
                  <a:schemeClr val="tx1">
                    <a:lumMod val="65000"/>
                    <a:lumOff val="35000"/>
                  </a:schemeClr>
                </a:solidFill>
              </a:rPr>
              <a:t>	I use “AV” to increase the space between letters to as loose as possible.</a:t>
            </a:r>
          </a:p>
          <a:p>
            <a:endParaRPr lang="en-US" sz="1200" b="1" baseline="0" dirty="0">
              <a:solidFill>
                <a:schemeClr val="tx1">
                  <a:lumMod val="65000"/>
                  <a:lumOff val="35000"/>
                </a:schemeClr>
              </a:solidFill>
            </a:endParaRPr>
          </a:p>
          <a:p>
            <a:r>
              <a:rPr lang="en-US" sz="1200" b="1" baseline="0" dirty="0">
                <a:solidFill>
                  <a:schemeClr val="tx1">
                    <a:lumMod val="65000"/>
                    <a:lumOff val="35000"/>
                  </a:schemeClr>
                </a:solidFill>
              </a:rPr>
              <a:t>Section Content: </a:t>
            </a:r>
          </a:p>
          <a:p>
            <a:r>
              <a:rPr lang="en-US" dirty="0"/>
              <a:t>Font: Californian 20+ size, black </a:t>
            </a:r>
          </a:p>
          <a:p>
            <a:r>
              <a:rPr lang="en-US" dirty="0"/>
              <a:t>Color: Light</a:t>
            </a:r>
            <a:r>
              <a:rPr lang="en-US" baseline="0" dirty="0"/>
              <a:t> green/black/gray bullets (your preference) </a:t>
            </a:r>
          </a:p>
          <a:p>
            <a:endParaRPr lang="en-US" baseline="0" dirty="0"/>
          </a:p>
          <a:p>
            <a:r>
              <a:rPr lang="en-US" b="1" baseline="0" dirty="0"/>
              <a:t>Info Bar at Bottom: </a:t>
            </a:r>
          </a:p>
          <a:p>
            <a:r>
              <a:rPr lang="en-US" baseline="0" dirty="0"/>
              <a:t>Enter the title of your presentation (Font: Calibri; Size: 18 pt, all lower case; Color: white) and Date (Font: Calibri; Size: 18 pt., small caps; Color: gray)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Copy and paste on each slide, with the exception</a:t>
            </a:r>
            <a:r>
              <a:rPr lang="en-US" baseline="0" dirty="0"/>
              <a:t> of slide 1.</a:t>
            </a:r>
          </a:p>
          <a:p>
            <a:endParaRPr lang="en-US" dirty="0">
              <a:solidFill>
                <a:srgbClr val="92D050"/>
              </a:solidFill>
            </a:endParaRPr>
          </a:p>
        </p:txBody>
      </p:sp>
      <p:sp>
        <p:nvSpPr>
          <p:cNvPr id="4" name="Slide Number Placeholder 3">
            <a:extLst>
              <a:ext uri="{FF2B5EF4-FFF2-40B4-BE49-F238E27FC236}">
                <a16:creationId xmlns:a16="http://schemas.microsoft.com/office/drawing/2014/main" id="{0BCD852D-5C9E-ACEE-B7E6-CA5D9AA2C8BF}"/>
              </a:ext>
            </a:extLst>
          </p:cNvPr>
          <p:cNvSpPr>
            <a:spLocks noGrp="1"/>
          </p:cNvSpPr>
          <p:nvPr>
            <p:ph type="sldNum" sz="quarter" idx="10"/>
          </p:nvPr>
        </p:nvSpPr>
        <p:spPr/>
        <p:txBody>
          <a:bodyPr/>
          <a:lstStyle/>
          <a:p>
            <a:fld id="{39D04B07-70A5-4E49-9DB6-306BA61BC46E}" type="slidenum">
              <a:rPr lang="en-US" smtClean="0"/>
              <a:t>10</a:t>
            </a:fld>
            <a:endParaRPr lang="en-US" dirty="0"/>
          </a:p>
        </p:txBody>
      </p:sp>
    </p:spTree>
    <p:extLst>
      <p:ext uri="{BB962C8B-B14F-4D97-AF65-F5344CB8AC3E}">
        <p14:creationId xmlns:p14="http://schemas.microsoft.com/office/powerpoint/2010/main" val="4285477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1BEF71-DE6C-4B51-996E-C16873494508}" type="datetime1">
              <a:rPr lang="en-US" smtClean="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0092591"/>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EC907A-E5C4-4BC9-A987-B35FB4E1DE0D}" type="datetime1">
              <a:rPr lang="en-US" smtClean="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901772299"/>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3E5AA-ED4C-4562-BD7A-D46F8C72EC33}" type="datetime1">
              <a:rPr lang="en-US" smtClean="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923777928"/>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0D0AA-E9FC-4E80-869B-6083C3F8986C}" type="datetime1">
              <a:rPr lang="en-US" smtClean="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38982165"/>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834644-291B-4EA6-A0B7-37F33914607B}" type="datetime1">
              <a:rPr lang="en-US" smtClean="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8B96DB-C5BB-48C9-8AB1-92DA957701D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665686"/>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34670A-919C-4020-B5F1-88A1FD909537}" type="datetime1">
              <a:rPr lang="en-US" smtClean="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454330933"/>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3C97B1-045A-4369-A317-ED6E050FBDA2}" type="datetime1">
              <a:rPr lang="en-US" smtClean="0"/>
              <a:t>5/22/2025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172737548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BC77E7-3EF4-4885-AB41-4F349F0B3866}" type="datetime1">
              <a:rPr lang="en-US" smtClean="0"/>
              <a:t>5/22/2025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364659592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84D8100-0AEB-4446-B602-5968B9779315}" type="datetime1">
              <a:rPr lang="en-US" smtClean="0"/>
              <a:t>5/22/2025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788854937"/>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BF82DE1-B236-4520-9B91-2F686607261B}" type="datetime1">
              <a:rPr lang="en-US" smtClean="0"/>
              <a:t>5/22/2025</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38B96DB-C5BB-48C9-8AB1-92DA957701DD}" type="slidenum">
              <a:rPr lang="en-US" smtClean="0"/>
              <a:t>‹#›</a:t>
            </a:fld>
            <a:endParaRPr lang="en-US" dirty="0"/>
          </a:p>
        </p:txBody>
      </p:sp>
    </p:spTree>
    <p:extLst>
      <p:ext uri="{BB962C8B-B14F-4D97-AF65-F5344CB8AC3E}">
        <p14:creationId xmlns:p14="http://schemas.microsoft.com/office/powerpoint/2010/main" val="2523805485"/>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E037DA-336F-439E-9E17-E36F5B0F3CF5}" type="datetime1">
              <a:rPr lang="en-US" smtClean="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8B96DB-C5BB-48C9-8AB1-92DA957701DD}" type="slidenum">
              <a:rPr lang="en-US" smtClean="0"/>
              <a:t>‹#›</a:t>
            </a:fld>
            <a:endParaRPr lang="en-US" dirty="0"/>
          </a:p>
        </p:txBody>
      </p:sp>
    </p:spTree>
    <p:extLst>
      <p:ext uri="{BB962C8B-B14F-4D97-AF65-F5344CB8AC3E}">
        <p14:creationId xmlns:p14="http://schemas.microsoft.com/office/powerpoint/2010/main" val="265328577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2FA5630-1A63-4849-A3F8-0F42C3402C52}" type="datetime1">
              <a:rPr lang="en-US" smtClean="0"/>
              <a:t>5/22/2025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38B96DB-C5BB-48C9-8AB1-92DA957701DD}"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322695"/>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ransition spd="slow">
    <p:randomBar dir="vert"/>
  </p:transition>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0600"/>
            <a:ext cx="9144000" cy="4493231"/>
          </a:xfrm>
          <a:prstGeom prst="rect">
            <a:avLst/>
          </a:prstGeom>
        </p:spPr>
      </p:pic>
    </p:spTree>
    <p:extLst>
      <p:ext uri="{BB962C8B-B14F-4D97-AF65-F5344CB8AC3E}">
        <p14:creationId xmlns:p14="http://schemas.microsoft.com/office/powerpoint/2010/main" val="166163361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753BD-231E-A1A5-96A7-E35A660A0A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A36D47-11BA-AA46-FF04-8C924C6A1ECC}"/>
              </a:ext>
            </a:extLst>
          </p:cNvPr>
          <p:cNvSpPr>
            <a:spLocks noGrp="1"/>
          </p:cNvSpPr>
          <p:nvPr>
            <p:ph type="title"/>
          </p:nvPr>
        </p:nvSpPr>
        <p:spPr/>
        <p:txBody>
          <a:bodyPr>
            <a:normAutofit fontScale="90000"/>
          </a:bodyPr>
          <a:lstStyle/>
          <a:p>
            <a:r>
              <a:rPr lang="en-US" sz="5400" spc="600" dirty="0">
                <a:solidFill>
                  <a:schemeClr val="tx1">
                    <a:lumMod val="65000"/>
                    <a:lumOff val="35000"/>
                  </a:schemeClr>
                </a:solidFill>
              </a:rPr>
              <a:t>North Augusta Middle School</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07307654-420A-1092-05A0-C7DB7977CB60}"/>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sp>
        <p:nvSpPr>
          <p:cNvPr id="4" name="Content Placeholder 3">
            <a:extLst>
              <a:ext uri="{FF2B5EF4-FFF2-40B4-BE49-F238E27FC236}">
                <a16:creationId xmlns:a16="http://schemas.microsoft.com/office/drawing/2014/main" id="{66E75821-DA1B-32CC-2260-47F31BCFD937}"/>
              </a:ext>
            </a:extLst>
          </p:cNvPr>
          <p:cNvSpPr>
            <a:spLocks noGrp="1"/>
          </p:cNvSpPr>
          <p:nvPr>
            <p:ph idx="1"/>
          </p:nvPr>
        </p:nvSpPr>
        <p:spPr>
          <a:xfrm>
            <a:off x="822959" y="1845734"/>
            <a:ext cx="7543801" cy="4478866"/>
          </a:xfrm>
        </p:spPr>
        <p:txBody>
          <a:bodyPr>
            <a:normAutofit fontScale="92500" lnSpcReduction="20000"/>
          </a:bodyPr>
          <a:lstStyle/>
          <a:p>
            <a:pPr>
              <a:buNone/>
            </a:pPr>
            <a:r>
              <a:rPr lang="en-US" b="1" dirty="0"/>
              <a:t>Progress Timeline</a:t>
            </a:r>
          </a:p>
          <a:p>
            <a:pPr marL="91440" marR="0" lvl="0" indent="-91440" algn="l" defTabSz="914400" rtl="0" eaLnBrk="1" fontAlgn="auto" latinLnBrk="0" hangingPunct="1">
              <a:lnSpc>
                <a:spcPct val="90000"/>
              </a:lnSpc>
              <a:spcBef>
                <a:spcPts val="1200"/>
              </a:spcBef>
              <a:spcAft>
                <a:spcPts val="200"/>
              </a:spcAft>
              <a:buClr>
                <a:srgbClr val="50B461"/>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Staff and faculty programming meetings 01/08/25, 02/12/25, 03/26/25</a:t>
            </a:r>
          </a:p>
          <a:p>
            <a:pPr>
              <a:buFont typeface="Arial" panose="020B0604020202020204" pitchFamily="34" charset="0"/>
              <a:buChar char="•"/>
            </a:pPr>
            <a:r>
              <a:rPr lang="en-US" dirty="0"/>
              <a:t>Schematic design complete for presentation to Board on 6/10/25. Early design development underway </a:t>
            </a:r>
            <a:r>
              <a:rPr lang="en-US"/>
              <a:t>with engineers</a:t>
            </a:r>
            <a:endParaRPr lang="en-US" dirty="0"/>
          </a:p>
          <a:p>
            <a:pPr>
              <a:buFont typeface="Arial" panose="020B0604020202020204" pitchFamily="34" charset="0"/>
              <a:buChar char="•"/>
            </a:pPr>
            <a:r>
              <a:rPr lang="en-US" dirty="0"/>
              <a:t>Submission to OSF 05/02/25, finalizing code compliance details</a:t>
            </a:r>
          </a:p>
          <a:p>
            <a:pPr>
              <a:buFont typeface="Arial" panose="020B0604020202020204" pitchFamily="34" charset="0"/>
              <a:buChar char="•"/>
            </a:pPr>
            <a:r>
              <a:rPr lang="en-US" dirty="0"/>
              <a:t>Pricing from Contract Construction pending</a:t>
            </a:r>
          </a:p>
          <a:p>
            <a:pPr>
              <a:buFont typeface="Arial" panose="020B0604020202020204" pitchFamily="34" charset="0"/>
              <a:buChar char="•"/>
            </a:pPr>
            <a:r>
              <a:rPr lang="en-US" dirty="0"/>
              <a:t>Coordination with site engineer, Contract Construction, and engineers on site phasing</a:t>
            </a:r>
          </a:p>
          <a:p>
            <a:pPr>
              <a:buFont typeface="Arial" panose="020B0604020202020204" pitchFamily="34" charset="0"/>
              <a:buChar char="•"/>
            </a:pPr>
            <a:r>
              <a:rPr lang="en-US" dirty="0"/>
              <a:t>Contract Construction and GMC to provide site logistics and schedule soon</a:t>
            </a:r>
          </a:p>
          <a:p>
            <a:pPr>
              <a:buFont typeface="Arial" panose="020B0604020202020204" pitchFamily="34" charset="0"/>
              <a:buChar char="•"/>
            </a:pPr>
            <a:r>
              <a:rPr lang="en-US" dirty="0"/>
              <a:t>Design development drawings scheduled for completion by </a:t>
            </a:r>
            <a:r>
              <a:rPr lang="en-US" b="1" dirty="0"/>
              <a:t>July 1</a:t>
            </a:r>
            <a:endParaRPr lang="en-US" dirty="0"/>
          </a:p>
          <a:p>
            <a:pPr>
              <a:buFont typeface="Arial" panose="020B0604020202020204" pitchFamily="34" charset="0"/>
              <a:buChar char="•"/>
            </a:pPr>
            <a:r>
              <a:rPr lang="en-US" dirty="0"/>
              <a:t>Early site civil engineering package submission planned for </a:t>
            </a:r>
            <a:r>
              <a:rPr lang="en-US" b="1" dirty="0"/>
              <a:t>September 1</a:t>
            </a:r>
            <a:r>
              <a:rPr lang="en-US" dirty="0"/>
              <a:t> (for land disturbance permit review)</a:t>
            </a:r>
          </a:p>
          <a:p>
            <a:pPr>
              <a:buFont typeface="Arial" panose="020B0604020202020204" pitchFamily="34" charset="0"/>
              <a:buChar char="•"/>
            </a:pPr>
            <a:r>
              <a:rPr lang="en-US" dirty="0"/>
              <a:t>Construction documents targeted for </a:t>
            </a:r>
            <a:r>
              <a:rPr lang="en-US" b="1" dirty="0"/>
              <a:t>October 1</a:t>
            </a:r>
            <a:r>
              <a:rPr lang="en-US" dirty="0"/>
              <a:t> completion</a:t>
            </a:r>
          </a:p>
          <a:p>
            <a:endParaRPr lang="en-US" dirty="0"/>
          </a:p>
        </p:txBody>
      </p:sp>
    </p:spTree>
    <p:extLst>
      <p:ext uri="{BB962C8B-B14F-4D97-AF65-F5344CB8AC3E}">
        <p14:creationId xmlns:p14="http://schemas.microsoft.com/office/powerpoint/2010/main" val="2339891970"/>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solidFill>
                  <a:schemeClr val="tx1">
                    <a:lumMod val="65000"/>
                    <a:lumOff val="35000"/>
                  </a:schemeClr>
                </a:solidFill>
                <a:latin typeface="Californian FB" panose="0207040306080B030204" pitchFamily="18" charset="0"/>
              </a:rPr>
              <a:t>QUESTIONS </a:t>
            </a:r>
            <a:r>
              <a:rPr lang="en-US" sz="7200" dirty="0">
                <a:solidFill>
                  <a:schemeClr val="tx1"/>
                </a:solidFill>
                <a:latin typeface="Californian FB" panose="0207040306080B030204" pitchFamily="18" charset="0"/>
              </a:rPr>
              <a:t>&amp;</a:t>
            </a:r>
            <a:br>
              <a:rPr lang="en-US" sz="7200" dirty="0">
                <a:solidFill>
                  <a:schemeClr val="tx1"/>
                </a:solidFill>
                <a:latin typeface="Californian FB" panose="0207040306080B030204" pitchFamily="18" charset="0"/>
              </a:rPr>
            </a:br>
            <a:r>
              <a:rPr lang="en-US" sz="7200" spc="600" dirty="0">
                <a:solidFill>
                  <a:schemeClr val="tx1"/>
                </a:solidFill>
                <a:latin typeface="Californian FB" panose="0207040306080B030204" pitchFamily="18" charset="0"/>
              </a:rPr>
              <a:t>COMMENTS</a:t>
            </a:r>
          </a:p>
        </p:txBody>
      </p:sp>
      <p:sp>
        <p:nvSpPr>
          <p:cNvPr id="5" name="Rectangle 4"/>
          <p:cNvSpPr/>
          <p:nvPr/>
        </p:nvSpPr>
        <p:spPr>
          <a:xfrm>
            <a:off x="0" y="6412468"/>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a:t>
            </a:r>
            <a:r>
              <a:rPr lang="en-US">
                <a:solidFill>
                  <a:srgbClr val="FABE00"/>
                </a:solidFill>
              </a:rPr>
              <a:t>DISTRICT                                     </a:t>
            </a:r>
            <a:r>
              <a:rPr lang="en-US">
                <a:solidFill>
                  <a:schemeClr val="bg1"/>
                </a:solidFill>
              </a:rPr>
              <a:t>ACPSD </a:t>
            </a:r>
            <a:r>
              <a:rPr lang="en-US" b="1">
                <a:solidFill>
                  <a:srgbClr val="92D050"/>
                </a:solidFill>
                <a:latin typeface="Calibri" panose="020F0502020204030204" pitchFamily="34" charset="0"/>
              </a:rPr>
              <a:t>|</a:t>
            </a:r>
            <a:r>
              <a:rPr lang="en-US" b="1">
                <a:solidFill>
                  <a:schemeClr val="bg1"/>
                </a:solidFill>
              </a:rPr>
              <a:t> </a:t>
            </a:r>
            <a:r>
              <a:rPr lang="en-US" b="1" cap="small" dirty="0">
                <a:solidFill>
                  <a:srgbClr val="FBAF41"/>
                </a:solidFill>
              </a:rPr>
              <a:t>May 27, 2025</a:t>
            </a:r>
            <a:endParaRPr lang="en-US" cap="small" dirty="0">
              <a:solidFill>
                <a:srgbClr val="FBAF41"/>
              </a:solidFill>
            </a:endParaRPr>
          </a:p>
        </p:txBody>
      </p:sp>
    </p:spTree>
    <p:extLst>
      <p:ext uri="{BB962C8B-B14F-4D97-AF65-F5344CB8AC3E}">
        <p14:creationId xmlns:p14="http://schemas.microsoft.com/office/powerpoint/2010/main" val="17950007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 y="409575"/>
            <a:ext cx="9144000" cy="1038225"/>
          </a:xfrm>
        </p:spPr>
        <p:txBody>
          <a:bodyPr>
            <a:normAutofit/>
          </a:bodyPr>
          <a:lstStyle/>
          <a:p>
            <a:pPr algn="ctr"/>
            <a:r>
              <a:rPr lang="en-US" sz="6600" spc="300" dirty="0">
                <a:solidFill>
                  <a:schemeClr val="tx1">
                    <a:lumMod val="65000"/>
                    <a:lumOff val="35000"/>
                  </a:schemeClr>
                </a:solidFill>
              </a:rPr>
              <a:t>2024 1%Project Update</a:t>
            </a:r>
          </a:p>
        </p:txBody>
      </p:sp>
      <p:sp>
        <p:nvSpPr>
          <p:cNvPr id="8" name="Subtitle 2"/>
          <p:cNvSpPr>
            <a:spLocks noGrp="1"/>
          </p:cNvSpPr>
          <p:nvPr>
            <p:ph type="subTitle" idx="1"/>
          </p:nvPr>
        </p:nvSpPr>
        <p:spPr>
          <a:xfrm>
            <a:off x="-76200" y="4724400"/>
            <a:ext cx="9090660" cy="1143000"/>
          </a:xfrm>
        </p:spPr>
        <p:txBody>
          <a:bodyPr>
            <a:normAutofit/>
          </a:bodyPr>
          <a:lstStyle/>
          <a:p>
            <a:pPr algn="ctr">
              <a:lnSpc>
                <a:spcPct val="100000"/>
              </a:lnSpc>
            </a:pPr>
            <a:endParaRPr lang="en-US" cap="small" dirty="0">
              <a:solidFill>
                <a:schemeClr val="tx1">
                  <a:lumMod val="65000"/>
                  <a:lumOff val="35000"/>
                </a:schemeClr>
              </a:solidFill>
            </a:endParaRPr>
          </a:p>
          <a:p>
            <a:endParaRPr lang="en-US" dirty="0"/>
          </a:p>
        </p:txBody>
      </p:sp>
      <p:pic>
        <p:nvPicPr>
          <p:cNvPr id="3" name="Picture 2">
            <a:extLst>
              <a:ext uri="{FF2B5EF4-FFF2-40B4-BE49-F238E27FC236}">
                <a16:creationId xmlns:a16="http://schemas.microsoft.com/office/drawing/2014/main" id="{2A904A70-1C91-BF30-49B3-687819E3ABF4}"/>
              </a:ext>
            </a:extLst>
          </p:cNvPr>
          <p:cNvPicPr>
            <a:picLocks noChangeAspect="1"/>
          </p:cNvPicPr>
          <p:nvPr/>
        </p:nvPicPr>
        <p:blipFill>
          <a:blip r:embed="rId3"/>
          <a:stretch>
            <a:fillRect/>
          </a:stretch>
        </p:blipFill>
        <p:spPr>
          <a:xfrm>
            <a:off x="1752600" y="1600200"/>
            <a:ext cx="5273219" cy="2954553"/>
          </a:xfrm>
          <a:prstGeom prst="rect">
            <a:avLst/>
          </a:prstGeom>
        </p:spPr>
      </p:pic>
    </p:spTree>
    <p:extLst>
      <p:ext uri="{BB962C8B-B14F-4D97-AF65-F5344CB8AC3E}">
        <p14:creationId xmlns:p14="http://schemas.microsoft.com/office/powerpoint/2010/main" val="228367169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spc="600" dirty="0">
                <a:solidFill>
                  <a:schemeClr val="tx1">
                    <a:lumMod val="65000"/>
                    <a:lumOff val="35000"/>
                  </a:schemeClr>
                </a:solidFill>
              </a:rPr>
              <a:t>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pic>
        <p:nvPicPr>
          <p:cNvPr id="7" name="Content Placeholder 6">
            <a:extLst>
              <a:ext uri="{FF2B5EF4-FFF2-40B4-BE49-F238E27FC236}">
                <a16:creationId xmlns:a16="http://schemas.microsoft.com/office/drawing/2014/main" id="{396433FF-8194-5261-BCD8-2072223ADE04}"/>
              </a:ext>
            </a:extLst>
          </p:cNvPr>
          <p:cNvPicPr>
            <a:picLocks noGrp="1" noChangeAspect="1"/>
          </p:cNvPicPr>
          <p:nvPr>
            <p:ph idx="1"/>
          </p:nvPr>
        </p:nvPicPr>
        <p:blipFill>
          <a:blip r:embed="rId3"/>
          <a:stretch>
            <a:fillRect/>
          </a:stretch>
        </p:blipFill>
        <p:spPr>
          <a:xfrm>
            <a:off x="26130" y="87868"/>
            <a:ext cx="9151081" cy="6236732"/>
          </a:xfrm>
        </p:spPr>
      </p:pic>
    </p:spTree>
    <p:extLst>
      <p:ext uri="{BB962C8B-B14F-4D97-AF65-F5344CB8AC3E}">
        <p14:creationId xmlns:p14="http://schemas.microsoft.com/office/powerpoint/2010/main" val="555020380"/>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C2A6D-E1BA-AC66-A3D4-ED2439C4F5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C7A74F-E8ED-DEC9-87F6-79B05EEA30A9}"/>
              </a:ext>
            </a:extLst>
          </p:cNvPr>
          <p:cNvSpPr>
            <a:spLocks noGrp="1"/>
          </p:cNvSpPr>
          <p:nvPr>
            <p:ph type="title"/>
          </p:nvPr>
        </p:nvSpPr>
        <p:spPr/>
        <p:txBody>
          <a:bodyPr>
            <a:normAutofit fontScale="90000"/>
          </a:bodyPr>
          <a:lstStyle/>
          <a:p>
            <a:r>
              <a:rPr lang="en-US" sz="5400" spc="600" dirty="0">
                <a:solidFill>
                  <a:schemeClr val="tx1">
                    <a:lumMod val="65000"/>
                    <a:lumOff val="35000"/>
                  </a:schemeClr>
                </a:solidFill>
              </a:rPr>
              <a:t>Silver Bluff High School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id="{7F862607-5AB3-F078-86EF-874FCFD592EA}"/>
              </a:ext>
            </a:extLst>
          </p:cNvPr>
          <p:cNvSpPr>
            <a:spLocks noGrp="1"/>
          </p:cNvSpPr>
          <p:nvPr>
            <p:ph idx="1"/>
          </p:nvPr>
        </p:nvSpPr>
        <p:spPr>
          <a:xfrm>
            <a:off x="434340" y="1447800"/>
            <a:ext cx="8321040" cy="4572000"/>
          </a:xfrm>
        </p:spPr>
        <p:txBody>
          <a:bodyPr>
            <a:noAutofit/>
          </a:bodyPr>
          <a:lstStyle/>
          <a:p>
            <a:pPr>
              <a:buNone/>
            </a:pPr>
            <a:r>
              <a:rPr lang="en-US" sz="1600" b="1" dirty="0"/>
              <a:t>Progress Timeline</a:t>
            </a:r>
          </a:p>
          <a:p>
            <a:pPr>
              <a:buFont typeface="Arial" panose="020B0604020202020204" pitchFamily="34" charset="0"/>
              <a:buChar char="•"/>
            </a:pPr>
            <a:r>
              <a:rPr lang="en-US" sz="1600" b="1" dirty="0"/>
              <a:t>11/20/2024</a:t>
            </a:r>
            <a:r>
              <a:rPr lang="en-US" sz="1600" dirty="0"/>
              <a:t> – Initial onsite meeting with Facilities staff, principal, JCS, and Hood Construction for introductions, a building walkthrough, and preliminary project scope discussion.</a:t>
            </a:r>
          </a:p>
          <a:p>
            <a:pPr>
              <a:buFont typeface="Arial" panose="020B0604020202020204" pitchFamily="34" charset="0"/>
              <a:buChar char="•"/>
            </a:pPr>
            <a:r>
              <a:rPr lang="en-US" sz="1600" b="1" dirty="0"/>
              <a:t>12/04/2024</a:t>
            </a:r>
            <a:r>
              <a:rPr lang="en-US" sz="1600" dirty="0"/>
              <a:t> – Onsite meeting with faculty, principal, JCS, and Hood Construction for staff input on project goals and needs.</a:t>
            </a:r>
          </a:p>
          <a:p>
            <a:pPr>
              <a:buFont typeface="Arial" panose="020B0604020202020204" pitchFamily="34" charset="0"/>
              <a:buChar char="•"/>
            </a:pPr>
            <a:r>
              <a:rPr lang="en-US" sz="1600" b="1" dirty="0"/>
              <a:t>02/03/2025</a:t>
            </a:r>
            <a:r>
              <a:rPr lang="en-US" sz="1600" dirty="0"/>
              <a:t> – Teams meeting with Facilities to discuss potential locations for proposed additions.</a:t>
            </a:r>
          </a:p>
          <a:p>
            <a:pPr>
              <a:buFont typeface="Arial" panose="020B0604020202020204" pitchFamily="34" charset="0"/>
              <a:buChar char="•"/>
            </a:pPr>
            <a:r>
              <a:rPr lang="en-US" sz="1600" b="1" dirty="0"/>
              <a:t>02/05/2025</a:t>
            </a:r>
            <a:r>
              <a:rPr lang="en-US" sz="1600" dirty="0"/>
              <a:t> – JCS staff conducted field verification of existing conditions to update the building floor plan.</a:t>
            </a:r>
          </a:p>
          <a:p>
            <a:pPr>
              <a:buFont typeface="Arial" panose="020B0604020202020204" pitchFamily="34" charset="0"/>
              <a:buChar char="•"/>
            </a:pPr>
            <a:r>
              <a:rPr lang="en-US" sz="1600" b="1" dirty="0"/>
              <a:t>02/26/2025</a:t>
            </a:r>
            <a:r>
              <a:rPr lang="en-US" sz="1600" dirty="0"/>
              <a:t> – Full-day onsite meeting with department heads, principal, Facilities, JCS, and Hood Construction to assess detailed departmental needs.</a:t>
            </a:r>
          </a:p>
          <a:p>
            <a:pPr>
              <a:buFont typeface="Arial" panose="020B0604020202020204" pitchFamily="34" charset="0"/>
              <a:buChar char="•"/>
            </a:pPr>
            <a:r>
              <a:rPr lang="en-US" sz="1600" b="1" dirty="0"/>
              <a:t>05/02/2025</a:t>
            </a:r>
            <a:r>
              <a:rPr lang="en-US" sz="1600" dirty="0"/>
              <a:t> – Zoom meeting with Facilities to review JCS’s revised conceptual floor plan based on staff interviews.</a:t>
            </a:r>
          </a:p>
          <a:p>
            <a:pPr>
              <a:buFont typeface="Arial" panose="020B0604020202020204" pitchFamily="34" charset="0"/>
              <a:buChar char="•"/>
            </a:pPr>
            <a:r>
              <a:rPr lang="en-US" sz="1600" b="1" dirty="0"/>
              <a:t>05/15/2025</a:t>
            </a:r>
            <a:r>
              <a:rPr lang="en-US" sz="1600" dirty="0"/>
              <a:t> – Scheduled meeting with principal, Facilities, and Hood Construction to present and verify the updated conceptual floor plan.</a:t>
            </a:r>
          </a:p>
          <a:p>
            <a:pPr marL="114300" indent="0">
              <a:buNone/>
            </a:pPr>
            <a:endParaRPr lang="en-US" sz="1600" dirty="0">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10E843F7-62B4-9815-24A3-3EC7A2AFC9DB}"/>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spTree>
    <p:extLst>
      <p:ext uri="{BB962C8B-B14F-4D97-AF65-F5344CB8AC3E}">
        <p14:creationId xmlns:p14="http://schemas.microsoft.com/office/powerpoint/2010/main" val="2041952874"/>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AC991-F5A9-D46D-D05D-158BC4A12F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ECBF12-5F25-32F5-A96A-3AD57A06A6E6}"/>
              </a:ext>
            </a:extLst>
          </p:cNvPr>
          <p:cNvSpPr>
            <a:spLocks noGrp="1"/>
          </p:cNvSpPr>
          <p:nvPr>
            <p:ph type="title"/>
          </p:nvPr>
        </p:nvSpPr>
        <p:spPr/>
        <p:txBody>
          <a:bodyPr>
            <a:normAutofit/>
          </a:bodyPr>
          <a:lstStyle/>
          <a:p>
            <a:r>
              <a:rPr lang="en-US" sz="5400" spc="600" dirty="0">
                <a:solidFill>
                  <a:schemeClr val="tx1">
                    <a:lumMod val="65000"/>
                    <a:lumOff val="35000"/>
                  </a:schemeClr>
                </a:solidFill>
              </a:rPr>
              <a:t>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F2E255C1-86FC-4C22-C6A0-8486EC2F9A2D}"/>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pic>
        <p:nvPicPr>
          <p:cNvPr id="8" name="Content Placeholder 7">
            <a:extLst>
              <a:ext uri="{FF2B5EF4-FFF2-40B4-BE49-F238E27FC236}">
                <a16:creationId xmlns:a16="http://schemas.microsoft.com/office/drawing/2014/main" id="{DE3AFFBD-052B-752F-B0BE-313306274D78}"/>
              </a:ext>
            </a:extLst>
          </p:cNvPr>
          <p:cNvPicPr>
            <a:picLocks noGrp="1" noChangeAspect="1"/>
          </p:cNvPicPr>
          <p:nvPr>
            <p:ph idx="1"/>
          </p:nvPr>
        </p:nvPicPr>
        <p:blipFill>
          <a:blip r:embed="rId3"/>
          <a:stretch>
            <a:fillRect/>
          </a:stretch>
        </p:blipFill>
        <p:spPr>
          <a:xfrm>
            <a:off x="9960" y="50623"/>
            <a:ext cx="9134040" cy="5679452"/>
          </a:xfrm>
        </p:spPr>
      </p:pic>
      <p:pic>
        <p:nvPicPr>
          <p:cNvPr id="3" name="Picture 2">
            <a:extLst>
              <a:ext uri="{FF2B5EF4-FFF2-40B4-BE49-F238E27FC236}">
                <a16:creationId xmlns:a16="http://schemas.microsoft.com/office/drawing/2014/main" id="{FEA098FF-D0CA-BA46-8C00-9C3097A8D175}"/>
              </a:ext>
            </a:extLst>
          </p:cNvPr>
          <p:cNvPicPr>
            <a:picLocks noChangeAspect="1"/>
          </p:cNvPicPr>
          <p:nvPr/>
        </p:nvPicPr>
        <p:blipFill>
          <a:blip r:embed="rId4"/>
          <a:stretch>
            <a:fillRect/>
          </a:stretch>
        </p:blipFill>
        <p:spPr>
          <a:xfrm>
            <a:off x="6695877" y="5730074"/>
            <a:ext cx="2286198" cy="560881"/>
          </a:xfrm>
          <a:prstGeom prst="rect">
            <a:avLst/>
          </a:prstGeom>
        </p:spPr>
      </p:pic>
    </p:spTree>
    <p:extLst>
      <p:ext uri="{BB962C8B-B14F-4D97-AF65-F5344CB8AC3E}">
        <p14:creationId xmlns:p14="http://schemas.microsoft.com/office/powerpoint/2010/main" val="519964856"/>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339F1-2F1A-2902-FAE5-46F6B0DD50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CF66DF-6899-4879-8F26-C7598E85BD88}"/>
              </a:ext>
            </a:extLst>
          </p:cNvPr>
          <p:cNvSpPr>
            <a:spLocks noGrp="1"/>
          </p:cNvSpPr>
          <p:nvPr>
            <p:ph type="title"/>
          </p:nvPr>
        </p:nvSpPr>
        <p:spPr/>
        <p:txBody>
          <a:bodyPr>
            <a:normAutofit fontScale="90000"/>
          </a:bodyPr>
          <a:lstStyle/>
          <a:p>
            <a:r>
              <a:rPr lang="en-US" sz="5400" spc="600" dirty="0">
                <a:solidFill>
                  <a:schemeClr val="tx1">
                    <a:lumMod val="65000"/>
                    <a:lumOff val="35000"/>
                  </a:schemeClr>
                </a:solidFill>
              </a:rPr>
              <a:t>Midland Valley High School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6A687822-F71D-5EDD-8ECF-3FCA33AE0CA6}"/>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sp>
        <p:nvSpPr>
          <p:cNvPr id="4" name="Content Placeholder 3">
            <a:extLst>
              <a:ext uri="{FF2B5EF4-FFF2-40B4-BE49-F238E27FC236}">
                <a16:creationId xmlns:a16="http://schemas.microsoft.com/office/drawing/2014/main" id="{1300D24D-1608-D53A-B87E-D913DC8020CF}"/>
              </a:ext>
            </a:extLst>
          </p:cNvPr>
          <p:cNvSpPr>
            <a:spLocks noGrp="1"/>
          </p:cNvSpPr>
          <p:nvPr>
            <p:ph idx="1"/>
          </p:nvPr>
        </p:nvSpPr>
        <p:spPr/>
        <p:txBody>
          <a:bodyPr/>
          <a:lstStyle/>
          <a:p>
            <a:pPr>
              <a:buNone/>
            </a:pPr>
            <a:r>
              <a:rPr lang="en-US" b="1" dirty="0"/>
              <a:t>Progress Timeline</a:t>
            </a:r>
          </a:p>
          <a:p>
            <a:pPr>
              <a:buFont typeface="Arial" panose="020B0604020202020204" pitchFamily="34" charset="0"/>
              <a:buChar char="•"/>
            </a:pPr>
            <a:r>
              <a:rPr lang="en-US" b="1" dirty="0"/>
              <a:t>12/11/2024</a:t>
            </a:r>
            <a:r>
              <a:rPr lang="en-US" dirty="0"/>
              <a:t> – Kickoff meeting with MPS, HGR, Facilities Construction, and MVHS Faculty Listening Session</a:t>
            </a:r>
          </a:p>
          <a:p>
            <a:pPr>
              <a:buFont typeface="Arial" panose="020B0604020202020204" pitchFamily="34" charset="0"/>
              <a:buChar char="•"/>
            </a:pPr>
            <a:r>
              <a:rPr lang="en-US" b="1" dirty="0"/>
              <a:t>03/12–13/2025</a:t>
            </a:r>
            <a:r>
              <a:rPr lang="en-US" dirty="0"/>
              <a:t> – Building walkthrough and individual department/user group meetings</a:t>
            </a:r>
          </a:p>
          <a:p>
            <a:pPr>
              <a:buFont typeface="Arial" panose="020B0604020202020204" pitchFamily="34" charset="0"/>
              <a:buChar char="•"/>
            </a:pPr>
            <a:r>
              <a:rPr lang="en-US" b="1" dirty="0"/>
              <a:t>April–May 2025</a:t>
            </a:r>
            <a:r>
              <a:rPr lang="en-US" dirty="0"/>
              <a:t> – Campus master planning and programming</a:t>
            </a:r>
          </a:p>
          <a:p>
            <a:pPr>
              <a:buFont typeface="Arial" panose="020B0604020202020204" pitchFamily="34" charset="0"/>
              <a:buChar char="•"/>
            </a:pPr>
            <a:r>
              <a:rPr lang="en-US" b="1" dirty="0"/>
              <a:t>Late May 2025</a:t>
            </a:r>
            <a:r>
              <a:rPr lang="en-US" dirty="0"/>
              <a:t> – Presentation of new construction and renovation options to the Owner</a:t>
            </a:r>
          </a:p>
          <a:p>
            <a:endParaRPr lang="en-US" dirty="0"/>
          </a:p>
        </p:txBody>
      </p:sp>
    </p:spTree>
    <p:extLst>
      <p:ext uri="{BB962C8B-B14F-4D97-AF65-F5344CB8AC3E}">
        <p14:creationId xmlns:p14="http://schemas.microsoft.com/office/powerpoint/2010/main" val="2475904376"/>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0A171-8175-6D79-CBC4-61D6F217A1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7DA35A-5A39-23F8-81F1-D6ADAA8CC907}"/>
              </a:ext>
            </a:extLst>
          </p:cNvPr>
          <p:cNvSpPr>
            <a:spLocks noGrp="1"/>
          </p:cNvSpPr>
          <p:nvPr>
            <p:ph type="title"/>
          </p:nvPr>
        </p:nvSpPr>
        <p:spPr/>
        <p:txBody>
          <a:bodyPr>
            <a:normAutofit/>
          </a:bodyPr>
          <a:lstStyle/>
          <a:p>
            <a:r>
              <a:rPr lang="en-US" sz="5400" spc="600" dirty="0">
                <a:solidFill>
                  <a:schemeClr val="tx1">
                    <a:lumMod val="65000"/>
                    <a:lumOff val="35000"/>
                  </a:schemeClr>
                </a:solidFill>
              </a:rPr>
              <a:t>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58ECBE07-B7D1-9ED0-7C7E-B980A04901A6}"/>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pic>
        <p:nvPicPr>
          <p:cNvPr id="3" name="Picture 2">
            <a:extLst>
              <a:ext uri="{FF2B5EF4-FFF2-40B4-BE49-F238E27FC236}">
                <a16:creationId xmlns:a16="http://schemas.microsoft.com/office/drawing/2014/main" id="{E921D5A6-586A-2649-BD8C-806378573328}"/>
              </a:ext>
            </a:extLst>
          </p:cNvPr>
          <p:cNvPicPr>
            <a:picLocks noChangeAspect="1"/>
          </p:cNvPicPr>
          <p:nvPr/>
        </p:nvPicPr>
        <p:blipFill>
          <a:blip r:embed="rId3"/>
          <a:stretch>
            <a:fillRect/>
          </a:stretch>
        </p:blipFill>
        <p:spPr>
          <a:xfrm>
            <a:off x="152400" y="304130"/>
            <a:ext cx="2517866" cy="518205"/>
          </a:xfrm>
          <a:prstGeom prst="rect">
            <a:avLst/>
          </a:prstGeom>
        </p:spPr>
      </p:pic>
      <p:pic>
        <p:nvPicPr>
          <p:cNvPr id="9" name="Content Placeholder 8">
            <a:extLst>
              <a:ext uri="{FF2B5EF4-FFF2-40B4-BE49-F238E27FC236}">
                <a16:creationId xmlns:a16="http://schemas.microsoft.com/office/drawing/2014/main" id="{8DB14E49-E30B-D480-E982-982370D34A43}"/>
              </a:ext>
            </a:extLst>
          </p:cNvPr>
          <p:cNvPicPr>
            <a:picLocks noGrp="1" noChangeAspect="1"/>
          </p:cNvPicPr>
          <p:nvPr>
            <p:ph idx="1"/>
          </p:nvPr>
        </p:nvPicPr>
        <p:blipFill>
          <a:blip r:embed="rId4"/>
          <a:stretch>
            <a:fillRect/>
          </a:stretch>
        </p:blipFill>
        <p:spPr>
          <a:xfrm>
            <a:off x="76086" y="812810"/>
            <a:ext cx="8991828" cy="5511790"/>
          </a:xfrm>
        </p:spPr>
      </p:pic>
    </p:spTree>
    <p:extLst>
      <p:ext uri="{BB962C8B-B14F-4D97-AF65-F5344CB8AC3E}">
        <p14:creationId xmlns:p14="http://schemas.microsoft.com/office/powerpoint/2010/main" val="176070909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FB1889-5E47-E838-8BE3-2539D3CD9C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0977F1-1396-DFEE-3CB1-5A3D7D52B5B3}"/>
              </a:ext>
            </a:extLst>
          </p:cNvPr>
          <p:cNvSpPr>
            <a:spLocks noGrp="1"/>
          </p:cNvSpPr>
          <p:nvPr>
            <p:ph type="title"/>
          </p:nvPr>
        </p:nvSpPr>
        <p:spPr>
          <a:xfrm>
            <a:off x="822960" y="228600"/>
            <a:ext cx="7543800" cy="1447800"/>
          </a:xfrm>
        </p:spPr>
        <p:txBody>
          <a:bodyPr>
            <a:normAutofit fontScale="90000"/>
          </a:bodyPr>
          <a:lstStyle/>
          <a:p>
            <a:r>
              <a:rPr lang="en-US" sz="5400" spc="600" dirty="0">
                <a:solidFill>
                  <a:schemeClr val="tx1">
                    <a:lumMod val="65000"/>
                    <a:lumOff val="35000"/>
                  </a:schemeClr>
                </a:solidFill>
              </a:rPr>
              <a:t>South Aiken High School </a:t>
            </a:r>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3FD5EEF6-5A72-789E-5F5A-A7E572EF9EB6}"/>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sp>
        <p:nvSpPr>
          <p:cNvPr id="4" name="Content Placeholder 3">
            <a:extLst>
              <a:ext uri="{FF2B5EF4-FFF2-40B4-BE49-F238E27FC236}">
                <a16:creationId xmlns:a16="http://schemas.microsoft.com/office/drawing/2014/main" id="{417D6259-C388-74C8-F1DF-90D760B17EF9}"/>
              </a:ext>
            </a:extLst>
          </p:cNvPr>
          <p:cNvSpPr>
            <a:spLocks noGrp="1"/>
          </p:cNvSpPr>
          <p:nvPr>
            <p:ph idx="1"/>
          </p:nvPr>
        </p:nvSpPr>
        <p:spPr>
          <a:xfrm>
            <a:off x="822959" y="1752600"/>
            <a:ext cx="7863841" cy="4343400"/>
          </a:xfrm>
        </p:spPr>
        <p:txBody>
          <a:bodyPr>
            <a:noAutofit/>
          </a:bodyPr>
          <a:lstStyle/>
          <a:p>
            <a:pPr>
              <a:buNone/>
            </a:pPr>
            <a:r>
              <a:rPr lang="en-US" sz="1400" b="1" dirty="0"/>
              <a:t>Progress Timeline Highlights</a:t>
            </a:r>
            <a:endParaRPr lang="en-US" sz="1400" dirty="0"/>
          </a:p>
          <a:p>
            <a:pPr>
              <a:buFont typeface="Arial" panose="020B0604020202020204" pitchFamily="34" charset="0"/>
              <a:buChar char="•"/>
            </a:pPr>
            <a:r>
              <a:rPr lang="en-US" sz="1400" b="1" dirty="0"/>
              <a:t> </a:t>
            </a:r>
            <a:r>
              <a:rPr lang="en-US" sz="1400" dirty="0"/>
              <a:t>Kickoff meeting with Facilities, CFS, HGR, and SAHS faculty and administration 12/18/24</a:t>
            </a:r>
            <a:endParaRPr lang="en-US" sz="1400" b="1" dirty="0"/>
          </a:p>
          <a:p>
            <a:pPr>
              <a:buFont typeface="Arial" panose="020B0604020202020204" pitchFamily="34" charset="0"/>
              <a:buChar char="•"/>
            </a:pPr>
            <a:r>
              <a:rPr lang="en-US" sz="1400" dirty="0"/>
              <a:t>3 field-verification visits (Architectural):</a:t>
            </a:r>
            <a:br>
              <a:rPr lang="en-US" sz="1400" dirty="0"/>
            </a:br>
            <a:r>
              <a:rPr lang="en-US" sz="1400" i="1" dirty="0"/>
              <a:t>01/28/25, 03/05/25, 03/18/25</a:t>
            </a:r>
            <a:endParaRPr lang="en-US" sz="1400" dirty="0"/>
          </a:p>
          <a:p>
            <a:pPr>
              <a:buFont typeface="Arial" panose="020B0604020202020204" pitchFamily="34" charset="0"/>
              <a:buChar char="•"/>
            </a:pPr>
            <a:r>
              <a:rPr lang="en-US" sz="1400" dirty="0"/>
              <a:t>4 programming workshops:</a:t>
            </a:r>
            <a:br>
              <a:rPr lang="en-US" sz="1400" dirty="0"/>
            </a:br>
            <a:r>
              <a:rPr lang="en-US" sz="1400" i="1" dirty="0"/>
              <a:t>12/18/24, 02/18/25, 03/04/25, 03/26/25</a:t>
            </a:r>
            <a:endParaRPr lang="en-US" sz="1400" dirty="0"/>
          </a:p>
          <a:p>
            <a:pPr>
              <a:buFont typeface="Arial" panose="020B0604020202020204" pitchFamily="34" charset="0"/>
              <a:buChar char="•"/>
            </a:pPr>
            <a:r>
              <a:rPr lang="en-US" sz="1400" dirty="0"/>
              <a:t>Facility tours to inform program-specific solutions:</a:t>
            </a:r>
            <a:br>
              <a:rPr lang="en-US" sz="1400" dirty="0"/>
            </a:br>
            <a:r>
              <a:rPr lang="en-US" sz="1400" i="1" dirty="0"/>
              <a:t>NAHS, WSHS, AHS – 03/14/25</a:t>
            </a:r>
            <a:endParaRPr lang="en-US" sz="1400" dirty="0"/>
          </a:p>
          <a:p>
            <a:pPr>
              <a:buFont typeface="Arial" panose="020B0604020202020204" pitchFamily="34" charset="0"/>
              <a:buChar char="•"/>
            </a:pPr>
            <a:r>
              <a:rPr lang="en-US" sz="1400" dirty="0"/>
              <a:t>Initial site concept reviewed with Michael F. Jara and Kevin Chipman:</a:t>
            </a:r>
            <a:br>
              <a:rPr lang="en-US" sz="1400" dirty="0"/>
            </a:br>
            <a:r>
              <a:rPr lang="en-US" sz="1400" i="1" dirty="0"/>
              <a:t>04/24/25</a:t>
            </a:r>
            <a:endParaRPr lang="en-US" sz="1400" dirty="0"/>
          </a:p>
          <a:p>
            <a:pPr>
              <a:buNone/>
            </a:pPr>
            <a:r>
              <a:rPr lang="en-US" sz="1400" b="1" dirty="0"/>
              <a:t>Present and Upcoming Milestones</a:t>
            </a:r>
          </a:p>
          <a:p>
            <a:pPr>
              <a:buFont typeface="Arial" panose="020B0604020202020204" pitchFamily="34" charset="0"/>
              <a:buChar char="•"/>
            </a:pPr>
            <a:r>
              <a:rPr lang="en-US" sz="1400" b="1" dirty="0"/>
              <a:t>05/06/25</a:t>
            </a:r>
            <a:r>
              <a:rPr lang="en-US" sz="1400" dirty="0"/>
              <a:t> – Principal occupancy check</a:t>
            </a:r>
          </a:p>
          <a:p>
            <a:pPr>
              <a:buFont typeface="Arial" panose="020B0604020202020204" pitchFamily="34" charset="0"/>
              <a:buChar char="•"/>
            </a:pPr>
            <a:r>
              <a:rPr lang="en-US" sz="1400" b="1" dirty="0"/>
              <a:t>Week of 05/12/25</a:t>
            </a:r>
            <a:r>
              <a:rPr lang="en-US" sz="1400" dirty="0"/>
              <a:t> – Resubmission of revised site concepts</a:t>
            </a:r>
          </a:p>
          <a:p>
            <a:pPr>
              <a:buFont typeface="Arial" panose="020B0604020202020204" pitchFamily="34" charset="0"/>
              <a:buChar char="•"/>
            </a:pPr>
            <a:r>
              <a:rPr lang="en-US" sz="1400" b="1" dirty="0"/>
              <a:t>06/01/25</a:t>
            </a:r>
            <a:r>
              <a:rPr lang="en-US" sz="1400" dirty="0"/>
              <a:t> – Start of Schematic Design phase</a:t>
            </a:r>
          </a:p>
          <a:p>
            <a:pPr>
              <a:buNone/>
            </a:pPr>
            <a:endParaRPr lang="en-US" sz="1400" b="1" dirty="0"/>
          </a:p>
          <a:p>
            <a:pPr marL="0" indent="0">
              <a:buNone/>
            </a:pPr>
            <a:endParaRPr lang="en-US" dirty="0"/>
          </a:p>
        </p:txBody>
      </p:sp>
    </p:spTree>
    <p:extLst>
      <p:ext uri="{BB962C8B-B14F-4D97-AF65-F5344CB8AC3E}">
        <p14:creationId xmlns:p14="http://schemas.microsoft.com/office/powerpoint/2010/main" val="3531846105"/>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4417F-D14C-09AA-83A3-BFC2EB168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B7094C-8A27-61A5-E4FD-0396F7CF7237}"/>
              </a:ext>
            </a:extLst>
          </p:cNvPr>
          <p:cNvSpPr>
            <a:spLocks noGrp="1"/>
          </p:cNvSpPr>
          <p:nvPr>
            <p:ph type="title"/>
          </p:nvPr>
        </p:nvSpPr>
        <p:spPr/>
        <p:txBody>
          <a:bodyPr>
            <a:normAutofit/>
          </a:bodyPr>
          <a:lstStyle/>
          <a:p>
            <a:br>
              <a:rPr lang="en-US" dirty="0">
                <a:solidFill>
                  <a:schemeClr val="tx1">
                    <a:lumMod val="65000"/>
                    <a:lumOff val="35000"/>
                  </a:schemeClr>
                </a:solidFill>
              </a:rPr>
            </a:br>
            <a:endParaRPr lang="en-US" sz="1300" dirty="0">
              <a:solidFill>
                <a:schemeClr val="tx1">
                  <a:lumMod val="65000"/>
                  <a:lumOff val="35000"/>
                </a:schemeClr>
              </a:solidFill>
            </a:endParaRPr>
          </a:p>
        </p:txBody>
      </p:sp>
      <p:sp>
        <p:nvSpPr>
          <p:cNvPr id="5" name="Rectangle 4">
            <a:extLst>
              <a:ext uri="{FF2B5EF4-FFF2-40B4-BE49-F238E27FC236}">
                <a16:creationId xmlns:a16="http://schemas.microsoft.com/office/drawing/2014/main" id="{8D17CA4E-D087-5809-A2E7-68364053B790}"/>
              </a:ext>
            </a:extLst>
          </p:cNvPr>
          <p:cNvSpPr/>
          <p:nvPr/>
        </p:nvSpPr>
        <p:spPr>
          <a:xfrm>
            <a:off x="0" y="6400800"/>
            <a:ext cx="9144000" cy="36933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00000"/>
              </a:lnSpc>
            </a:pPr>
            <a:r>
              <a:rPr lang="en-US" dirty="0">
                <a:solidFill>
                  <a:srgbClr val="FABE00"/>
                </a:solidFill>
              </a:rPr>
              <a:t>AIKEN COUNTY PUBLIC SCHOOL DISTRICT                                     </a:t>
            </a:r>
            <a:r>
              <a:rPr lang="en-US" dirty="0">
                <a:solidFill>
                  <a:schemeClr val="bg1"/>
                </a:solidFill>
              </a:rPr>
              <a:t>ACPSD </a:t>
            </a:r>
            <a:r>
              <a:rPr lang="en-US" b="1" dirty="0">
                <a:solidFill>
                  <a:srgbClr val="92D050"/>
                </a:solidFill>
                <a:latin typeface="Calibri" panose="020F0502020204030204" pitchFamily="34" charset="0"/>
              </a:rPr>
              <a:t>|</a:t>
            </a:r>
            <a:r>
              <a:rPr lang="en-US" b="1" dirty="0">
                <a:solidFill>
                  <a:schemeClr val="bg1"/>
                </a:solidFill>
              </a:rPr>
              <a:t> </a:t>
            </a:r>
            <a:r>
              <a:rPr lang="en-US" cap="small" dirty="0">
                <a:solidFill>
                  <a:srgbClr val="FBAF41"/>
                </a:solidFill>
              </a:rPr>
              <a:t>May 27, 2025</a:t>
            </a:r>
          </a:p>
        </p:txBody>
      </p:sp>
      <p:pic>
        <p:nvPicPr>
          <p:cNvPr id="3" name="Picture 2">
            <a:extLst>
              <a:ext uri="{FF2B5EF4-FFF2-40B4-BE49-F238E27FC236}">
                <a16:creationId xmlns:a16="http://schemas.microsoft.com/office/drawing/2014/main" id="{E8E8EEE6-517F-8694-3CA7-1309986252F2}"/>
              </a:ext>
            </a:extLst>
          </p:cNvPr>
          <p:cNvPicPr>
            <a:picLocks noChangeAspect="1"/>
          </p:cNvPicPr>
          <p:nvPr/>
        </p:nvPicPr>
        <p:blipFill>
          <a:blip r:embed="rId3"/>
          <a:stretch>
            <a:fillRect/>
          </a:stretch>
        </p:blipFill>
        <p:spPr>
          <a:xfrm>
            <a:off x="3124200" y="914400"/>
            <a:ext cx="1835055" cy="536494"/>
          </a:xfrm>
          <a:prstGeom prst="rect">
            <a:avLst/>
          </a:prstGeom>
        </p:spPr>
      </p:pic>
      <p:pic>
        <p:nvPicPr>
          <p:cNvPr id="9" name="Content Placeholder 8">
            <a:extLst>
              <a:ext uri="{FF2B5EF4-FFF2-40B4-BE49-F238E27FC236}">
                <a16:creationId xmlns:a16="http://schemas.microsoft.com/office/drawing/2014/main" id="{4FDCDA2E-19F8-D7C5-1083-87504FCE9C4E}"/>
              </a:ext>
            </a:extLst>
          </p:cNvPr>
          <p:cNvPicPr>
            <a:picLocks noGrp="1" noChangeAspect="1"/>
          </p:cNvPicPr>
          <p:nvPr>
            <p:ph idx="1"/>
          </p:nvPr>
        </p:nvPicPr>
        <p:blipFill>
          <a:blip r:embed="rId4"/>
          <a:stretch>
            <a:fillRect/>
          </a:stretch>
        </p:blipFill>
        <p:spPr>
          <a:xfrm>
            <a:off x="210682" y="335083"/>
            <a:ext cx="8768356" cy="4494182"/>
          </a:xfrm>
        </p:spPr>
      </p:pic>
      <p:pic>
        <p:nvPicPr>
          <p:cNvPr id="11" name="Picture 10">
            <a:extLst>
              <a:ext uri="{FF2B5EF4-FFF2-40B4-BE49-F238E27FC236}">
                <a16:creationId xmlns:a16="http://schemas.microsoft.com/office/drawing/2014/main" id="{1749307C-D363-94F5-817E-51B9110C5EF3}"/>
              </a:ext>
            </a:extLst>
          </p:cNvPr>
          <p:cNvPicPr>
            <a:picLocks noChangeAspect="1"/>
          </p:cNvPicPr>
          <p:nvPr/>
        </p:nvPicPr>
        <p:blipFill>
          <a:blip r:embed="rId5"/>
          <a:stretch>
            <a:fillRect/>
          </a:stretch>
        </p:blipFill>
        <p:spPr>
          <a:xfrm>
            <a:off x="304800" y="4735548"/>
            <a:ext cx="4342268" cy="692084"/>
          </a:xfrm>
          <a:prstGeom prst="rect">
            <a:avLst/>
          </a:prstGeom>
        </p:spPr>
      </p:pic>
    </p:spTree>
    <p:extLst>
      <p:ext uri="{BB962C8B-B14F-4D97-AF65-F5344CB8AC3E}">
        <p14:creationId xmlns:p14="http://schemas.microsoft.com/office/powerpoint/2010/main" val="2835133002"/>
      </p:ext>
    </p:extLst>
  </p:cSld>
  <p:clrMapOvr>
    <a:masterClrMapping/>
  </p:clrMapOvr>
  <p:transition spd="slow">
    <p:randomBar dir="vert"/>
  </p:transition>
</p:sld>
</file>

<file path=ppt/theme/theme1.xml><?xml version="1.0" encoding="utf-8"?>
<a:theme xmlns:a="http://schemas.openxmlformats.org/drawingml/2006/main" name="Retrospect">
  <a:themeElements>
    <a:clrScheme name="Custom 3">
      <a:dk1>
        <a:srgbClr val="000000"/>
      </a:dk1>
      <a:lt1>
        <a:sysClr val="window" lastClr="FFFFFF"/>
      </a:lt1>
      <a:dk2>
        <a:srgbClr val="008000"/>
      </a:dk2>
      <a:lt2>
        <a:srgbClr val="E2DFCC"/>
      </a:lt2>
      <a:accent1>
        <a:srgbClr val="50B461"/>
      </a:accent1>
      <a:accent2>
        <a:srgbClr val="36823F"/>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17027</TotalTime>
  <Words>1668</Words>
  <Application>Microsoft Office PowerPoint</Application>
  <PresentationFormat>On-screen Show (4:3)</PresentationFormat>
  <Paragraphs>171</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Californian FB</vt:lpstr>
      <vt:lpstr>Retrospect</vt:lpstr>
      <vt:lpstr>PowerPoint Presentation</vt:lpstr>
      <vt:lpstr>2024 1%Project Update</vt:lpstr>
      <vt:lpstr>  </vt:lpstr>
      <vt:lpstr>Silver Bluff High School  </vt:lpstr>
      <vt:lpstr>  </vt:lpstr>
      <vt:lpstr>Midland Valley High School  </vt:lpstr>
      <vt:lpstr>  </vt:lpstr>
      <vt:lpstr>South Aiken High School  </vt:lpstr>
      <vt:lpstr> </vt:lpstr>
      <vt:lpstr>North Augusta Middle School </vt:lpstr>
      <vt:lpstr>QUESTIONS &amp; COMMENTS</vt:lpstr>
    </vt:vector>
  </TitlesOfParts>
  <Company>ACS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STUDY –  2015-16 BUDGET</dc:title>
  <dc:creator>Tray Traxler</dc:creator>
  <cp:lastModifiedBy>Michael Jara</cp:lastModifiedBy>
  <cp:revision>276</cp:revision>
  <cp:lastPrinted>2025-05-16T11:54:43Z</cp:lastPrinted>
  <dcterms:created xsi:type="dcterms:W3CDTF">2015-01-14T14:07:42Z</dcterms:created>
  <dcterms:modified xsi:type="dcterms:W3CDTF">2025-05-22T12:02:37Z</dcterms:modified>
</cp:coreProperties>
</file>