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3" r:id="rId1"/>
  </p:sldMasterIdLst>
  <p:notesMasterIdLst>
    <p:notesMasterId r:id="rId18"/>
  </p:notesMasterIdLst>
  <p:handoutMasterIdLst>
    <p:handoutMasterId r:id="rId19"/>
  </p:handoutMasterIdLst>
  <p:sldIdLst>
    <p:sldId id="326" r:id="rId2"/>
    <p:sldId id="256" r:id="rId3"/>
    <p:sldId id="395" r:id="rId4"/>
    <p:sldId id="396" r:id="rId5"/>
    <p:sldId id="378" r:id="rId6"/>
    <p:sldId id="409" r:id="rId7"/>
    <p:sldId id="401" r:id="rId8"/>
    <p:sldId id="402" r:id="rId9"/>
    <p:sldId id="405" r:id="rId10"/>
    <p:sldId id="410" r:id="rId11"/>
    <p:sldId id="411" r:id="rId12"/>
    <p:sldId id="412" r:id="rId13"/>
    <p:sldId id="413" r:id="rId14"/>
    <p:sldId id="414" r:id="rId15"/>
    <p:sldId id="398" r:id="rId16"/>
    <p:sldId id="288" r:id="rId1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C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69" autoAdjust="0"/>
    <p:restoredTop sz="83538" autoAdjust="0"/>
  </p:normalViewPr>
  <p:slideViewPr>
    <p:cSldViewPr>
      <p:cViewPr varScale="1">
        <p:scale>
          <a:sx n="85" d="100"/>
          <a:sy n="85" d="100"/>
        </p:scale>
        <p:origin x="31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Hart" userId="S::jhart@acpsd.net::492c5168-775c-4eed-a99b-0cb802f3df03" providerId="AD" clId="Web-{5DEDFD57-1B3B-4C29-B2ED-7DC841831F75}"/>
    <pc:docChg chg="modSld">
      <pc:chgData name="Jennifer Hart" userId="S::jhart@acpsd.net::492c5168-775c-4eed-a99b-0cb802f3df03" providerId="AD" clId="Web-{5DEDFD57-1B3B-4C29-B2ED-7DC841831F75}" dt="2019-03-25T13:52:29.361" v="18" actId="20577"/>
      <pc:docMkLst>
        <pc:docMk/>
      </pc:docMkLst>
      <pc:sldChg chg="modSp">
        <pc:chgData name="Jennifer Hart" userId="S::jhart@acpsd.net::492c5168-775c-4eed-a99b-0cb802f3df03" providerId="AD" clId="Web-{5DEDFD57-1B3B-4C29-B2ED-7DC841831F75}" dt="2019-03-25T13:51:46.563" v="8" actId="20577"/>
        <pc:sldMkLst>
          <pc:docMk/>
          <pc:sldMk cId="2283671699" sldId="256"/>
        </pc:sldMkLst>
        <pc:spChg chg="mod">
          <ac:chgData name="Jennifer Hart" userId="S::jhart@acpsd.net::492c5168-775c-4eed-a99b-0cb802f3df03" providerId="AD" clId="Web-{5DEDFD57-1B3B-4C29-B2ED-7DC841831F75}" dt="2019-03-25T13:51:46.563" v="8" actId="20577"/>
          <ac:spMkLst>
            <pc:docMk/>
            <pc:sldMk cId="2283671699" sldId="256"/>
            <ac:spMk id="8" creationId="{00000000-0000-0000-0000-000000000000}"/>
          </ac:spMkLst>
        </pc:spChg>
      </pc:sldChg>
      <pc:sldChg chg="modSp">
        <pc:chgData name="Jennifer Hart" userId="S::jhart@acpsd.net::492c5168-775c-4eed-a99b-0cb802f3df03" providerId="AD" clId="Web-{5DEDFD57-1B3B-4C29-B2ED-7DC841831F75}" dt="2019-03-25T13:52:29.361" v="18" actId="20577"/>
        <pc:sldMkLst>
          <pc:docMk/>
          <pc:sldMk cId="4016029877" sldId="379"/>
        </pc:sldMkLst>
        <pc:spChg chg="mod">
          <ac:chgData name="Jennifer Hart" userId="S::jhart@acpsd.net::492c5168-775c-4eed-a99b-0cb802f3df03" providerId="AD" clId="Web-{5DEDFD57-1B3B-4C29-B2ED-7DC841831F75}" dt="2019-03-25T13:52:29.361" v="18" actId="20577"/>
          <ac:spMkLst>
            <pc:docMk/>
            <pc:sldMk cId="4016029877" sldId="37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3D7E318C-45AB-4135-ABCB-46D59D8CC806}" type="datetimeFigureOut">
              <a:rPr lang="en-US" smtClean="0"/>
              <a:t>7/11/2019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323F59F7-D568-44BB-AAF0-08289A88C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55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298867A4-DEAC-4D46-A6D8-E634381C73E3}" type="datetimeFigureOut">
              <a:rPr lang="en-US" smtClean="0"/>
              <a:t>7/11/2019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39D04B07-70A5-4E49-9DB6-306BA61BC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1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24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endParaRPr lang="en-US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189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endParaRPr lang="en-US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928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endParaRPr lang="en-US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05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endParaRPr lang="en-US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95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endParaRPr lang="en-US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62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endParaRPr lang="en-US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57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13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13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34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41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endParaRPr lang="en-US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46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endParaRPr lang="en-US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42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endParaRPr lang="en-US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46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endParaRPr lang="en-US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54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endParaRPr lang="en-US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BEF71-DE6C-4B51-996E-C16873494508}" type="datetime1">
              <a:rPr lang="en-US" smtClean="0"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62017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07A-E5C4-4BC9-A987-B35FB4E1DE0D}" type="datetime1">
              <a:rPr lang="en-US" smtClean="0"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5338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E5AA-ED4C-4562-BD7A-D46F8C72EC33}" type="datetime1">
              <a:rPr lang="en-US" smtClean="0"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4795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D0AA-E9FC-4E80-869B-6083C3F8986C}" type="datetime1">
              <a:rPr lang="en-US" smtClean="0"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6146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644-291B-4EA6-A0B7-37F33914607B}" type="datetime1">
              <a:rPr lang="en-US" smtClean="0"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56356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670A-919C-4020-B5F1-88A1FD909537}" type="datetime1">
              <a:rPr lang="en-US" smtClean="0"/>
              <a:t>7/11/2019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8703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97B1-045A-4369-A317-ED6E050FBDA2}" type="datetime1">
              <a:rPr lang="en-US" smtClean="0"/>
              <a:t>7/11/2019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9515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77E7-3EF4-4885-AB41-4F349F0B3866}" type="datetime1">
              <a:rPr lang="en-US" smtClean="0"/>
              <a:t>7/11/2019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5945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8100-0AEB-4446-B602-5968B9779315}" type="datetime1">
              <a:rPr lang="en-US" smtClean="0"/>
              <a:t>7/11/2019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5892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BF82DE1-B236-4520-9B91-2F686607261B}" type="datetime1">
              <a:rPr lang="en-US" smtClean="0"/>
              <a:t>7/11/2019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5816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37DA-336F-439E-9E17-E36F5B0F3CF5}" type="datetime1">
              <a:rPr lang="en-US" smtClean="0"/>
              <a:t>7/11/2019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47255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FA5630-1A63-4849-A3F8-0F42C3402C52}" type="datetime1">
              <a:rPr lang="en-US" smtClean="0"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91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"/>
            <a:ext cx="7486650" cy="598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57172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6604"/>
            <a:ext cx="8534400" cy="1450757"/>
          </a:xfrm>
        </p:spPr>
        <p:txBody>
          <a:bodyPr>
            <a:noAutofit/>
          </a:bodyPr>
          <a:lstStyle/>
          <a:p>
            <a:r>
              <a:rPr lang="en-US" sz="5400" spc="600" dirty="0" smtClean="0">
                <a:solidFill>
                  <a:schemeClr val="tx1"/>
                </a:solidFill>
              </a:rPr>
              <a:t>Recruitment:</a:t>
            </a:r>
            <a:br>
              <a:rPr lang="en-US" sz="5400" spc="600" dirty="0" smtClean="0">
                <a:solidFill>
                  <a:schemeClr val="tx1"/>
                </a:solidFill>
              </a:rPr>
            </a:br>
            <a:r>
              <a:rPr lang="en-US" sz="5400" spc="600" dirty="0" smtClean="0">
                <a:solidFill>
                  <a:schemeClr val="tx1"/>
                </a:solidFill>
              </a:rPr>
              <a:t>Lunch &amp; Learn</a:t>
            </a:r>
            <a:endParaRPr 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28800"/>
            <a:ext cx="8092440" cy="4572000"/>
          </a:xfrm>
        </p:spPr>
        <p:txBody>
          <a:bodyPr>
            <a:noAutofit/>
          </a:bodyPr>
          <a:lstStyle/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Target Universities have been confirmed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Contacts have been identified building on relationships established at Spring recruitment events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Presentation and collateral material are being developed 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Schedule and teams directly tied to Cross Functional Recruitment Teams</a:t>
            </a:r>
            <a:endParaRPr lang="en-US" sz="2000" dirty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201168" lvl="1" indent="0" fontAlgn="base">
              <a:buNone/>
            </a:pPr>
            <a:endParaRPr lang="en-US" sz="2000" dirty="0">
              <a:solidFill>
                <a:schemeClr val="tx1"/>
              </a:solidFill>
              <a:latin typeface="Californian FB" panose="0207040306080B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92D050"/>
                </a:solidFill>
              </a:rPr>
              <a:t>AIKEN COUNTY PUBLIC SCHOOL DISTRICT                                         </a:t>
            </a:r>
            <a:endParaRPr lang="en-US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00408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6604"/>
            <a:ext cx="8534400" cy="1450757"/>
          </a:xfrm>
        </p:spPr>
        <p:txBody>
          <a:bodyPr>
            <a:noAutofit/>
          </a:bodyPr>
          <a:lstStyle/>
          <a:p>
            <a:r>
              <a:rPr lang="en-US" sz="5400" spc="600" dirty="0" smtClean="0">
                <a:solidFill>
                  <a:schemeClr val="tx1"/>
                </a:solidFill>
              </a:rPr>
              <a:t>Recruitment:</a:t>
            </a:r>
            <a:br>
              <a:rPr lang="en-US" sz="5400" spc="600" dirty="0" smtClean="0">
                <a:solidFill>
                  <a:schemeClr val="tx1"/>
                </a:solidFill>
              </a:rPr>
            </a:br>
            <a:r>
              <a:rPr lang="en-US" sz="3000" spc="600" dirty="0" smtClean="0">
                <a:solidFill>
                  <a:schemeClr val="tx1"/>
                </a:solidFill>
              </a:rPr>
              <a:t>Cross Functional Recruitment Teams</a:t>
            </a:r>
            <a:endParaRPr lang="en-US" sz="3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28800"/>
            <a:ext cx="8092440" cy="4572000"/>
          </a:xfrm>
        </p:spPr>
        <p:txBody>
          <a:bodyPr>
            <a:noAutofit/>
          </a:bodyPr>
          <a:lstStyle/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Results from 18-19 recruitment events has been analyzed</a:t>
            </a: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Over 200 resumes collected </a:t>
            </a: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80 TBDs offered</a:t>
            </a: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60 TBDs hired</a:t>
            </a: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USCA, Clemson, &amp; Ohio most successful 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Draft interest survey created, final will be sent out the last week of July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Committee will review recruitment training at August meeting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Teams will be assigned based on interest survey for Fall Lunch &amp; Learns and Spring Recruitment Events</a:t>
            </a:r>
          </a:p>
          <a:p>
            <a:pPr lvl="1" fontAlgn="base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384048" lvl="2" indent="0" fontAlgn="base">
              <a:buNone/>
            </a:pPr>
            <a:endParaRPr lang="en-US" sz="16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201168" lvl="1" indent="0" fontAlgn="base">
              <a:buNone/>
            </a:pPr>
            <a:endParaRPr lang="en-US" sz="2000" dirty="0">
              <a:solidFill>
                <a:schemeClr val="tx1"/>
              </a:solidFill>
              <a:latin typeface="Californian FB" panose="0207040306080B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92D050"/>
                </a:solidFill>
              </a:rPr>
              <a:t>AIKEN COUNTY PUBLIC SCHOOL DISTRICT                                         </a:t>
            </a:r>
            <a:endParaRPr lang="en-US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36225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6604"/>
            <a:ext cx="8534400" cy="1450757"/>
          </a:xfrm>
        </p:spPr>
        <p:txBody>
          <a:bodyPr>
            <a:noAutofit/>
          </a:bodyPr>
          <a:lstStyle/>
          <a:p>
            <a:r>
              <a:rPr lang="en-US" sz="5400" spc="600" dirty="0" smtClean="0">
                <a:solidFill>
                  <a:schemeClr val="tx1"/>
                </a:solidFill>
              </a:rPr>
              <a:t>Recruitment:</a:t>
            </a:r>
            <a:br>
              <a:rPr lang="en-US" sz="5400" spc="600" dirty="0" smtClean="0">
                <a:solidFill>
                  <a:schemeClr val="tx1"/>
                </a:solidFill>
              </a:rPr>
            </a:br>
            <a:r>
              <a:rPr lang="en-US" sz="3000" spc="600" dirty="0" smtClean="0">
                <a:solidFill>
                  <a:schemeClr val="tx1"/>
                </a:solidFill>
              </a:rPr>
              <a:t>School Based Interview Teams</a:t>
            </a:r>
            <a:endParaRPr lang="en-US" sz="3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28800"/>
            <a:ext cx="8092440" cy="4572000"/>
          </a:xfrm>
        </p:spPr>
        <p:txBody>
          <a:bodyPr>
            <a:noAutofit/>
          </a:bodyPr>
          <a:lstStyle/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Program information and Welcome Protocol Menu will be shared at Leadership Summit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School and department level development on track for September – December implementation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Principal and department heads will be supported by Recruitment and Staffing Coordinator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fornian FB" panose="0207040306080B030204" pitchFamily="18" charset="0"/>
              </a:rPr>
              <a:t>Kick off anticipated in January 2020</a:t>
            </a:r>
            <a:endParaRPr lang="en-US" sz="2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201168" lvl="1" indent="0" fontAlgn="base">
              <a:buNone/>
            </a:pPr>
            <a:endParaRPr lang="en-US" sz="2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384048" lvl="2" indent="0" fontAlgn="base">
              <a:buNone/>
            </a:pPr>
            <a:endParaRPr lang="en-US" sz="16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201168" lvl="1" indent="0" fontAlgn="base">
              <a:buNone/>
            </a:pPr>
            <a:endParaRPr lang="en-US" sz="2000" dirty="0">
              <a:solidFill>
                <a:schemeClr val="tx1"/>
              </a:solidFill>
              <a:latin typeface="Californian FB" panose="0207040306080B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92D050"/>
                </a:solidFill>
              </a:rPr>
              <a:t>AIKEN COUNTY PUBLIC SCHOOL DISTRICT                                         </a:t>
            </a:r>
            <a:endParaRPr lang="en-US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886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6604"/>
            <a:ext cx="8534400" cy="1450757"/>
          </a:xfrm>
        </p:spPr>
        <p:txBody>
          <a:bodyPr>
            <a:noAutofit/>
          </a:bodyPr>
          <a:lstStyle/>
          <a:p>
            <a:r>
              <a:rPr lang="en-US" sz="5400" spc="600" dirty="0" smtClean="0">
                <a:solidFill>
                  <a:schemeClr val="tx1"/>
                </a:solidFill>
              </a:rPr>
              <a:t>Recruitment:</a:t>
            </a:r>
            <a:br>
              <a:rPr lang="en-US" sz="5400" spc="600" dirty="0" smtClean="0">
                <a:solidFill>
                  <a:schemeClr val="tx1"/>
                </a:solidFill>
              </a:rPr>
            </a:br>
            <a:r>
              <a:rPr lang="en-US" sz="3000" spc="600" dirty="0" smtClean="0">
                <a:solidFill>
                  <a:schemeClr val="tx1"/>
                </a:solidFill>
              </a:rPr>
              <a:t>Teacher Referral Program</a:t>
            </a:r>
            <a:endParaRPr lang="en-US" sz="3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28800"/>
            <a:ext cx="8092440" cy="4572000"/>
          </a:xfrm>
        </p:spPr>
        <p:txBody>
          <a:bodyPr>
            <a:noAutofit/>
          </a:bodyPr>
          <a:lstStyle/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Program </a:t>
            </a:r>
            <a:r>
              <a:rPr lang="en-US" sz="2000" dirty="0">
                <a:solidFill>
                  <a:schemeClr val="tx1"/>
                </a:solidFill>
                <a:latin typeface="Californian FB" panose="0207040306080B030204" pitchFamily="18" charset="0"/>
              </a:rPr>
              <a:t>information and </a:t>
            </a: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Referral Reward options will </a:t>
            </a:r>
            <a:r>
              <a:rPr lang="en-US" sz="2000" dirty="0">
                <a:solidFill>
                  <a:schemeClr val="tx1"/>
                </a:solidFill>
                <a:latin typeface="Californian FB" panose="0207040306080B030204" pitchFamily="18" charset="0"/>
              </a:rPr>
              <a:t>be shared at Leadership Summit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Program announcement planned in conjunction with E2/One Team events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Pursuing community support for incentives in partnership with PEP </a:t>
            </a:r>
          </a:p>
          <a:p>
            <a:pPr marL="201168" lvl="1" indent="0" fontAlgn="base">
              <a:buNone/>
            </a:pPr>
            <a:endParaRPr lang="en-US" sz="2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384048" lvl="2" indent="0" fontAlgn="base">
              <a:buNone/>
            </a:pPr>
            <a:endParaRPr lang="en-US" sz="16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201168" lvl="1" indent="0" fontAlgn="base">
              <a:buNone/>
            </a:pPr>
            <a:endParaRPr lang="en-US" sz="2000" dirty="0">
              <a:solidFill>
                <a:schemeClr val="tx1"/>
              </a:solidFill>
              <a:latin typeface="Californian FB" panose="0207040306080B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92D050"/>
                </a:solidFill>
              </a:rPr>
              <a:t>AIKEN COUNTY PUBLIC SCHOOL DISTRICT                                         </a:t>
            </a:r>
            <a:endParaRPr lang="en-US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3829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6604"/>
            <a:ext cx="8534400" cy="1450757"/>
          </a:xfrm>
        </p:spPr>
        <p:txBody>
          <a:bodyPr>
            <a:noAutofit/>
          </a:bodyPr>
          <a:lstStyle/>
          <a:p>
            <a:r>
              <a:rPr lang="en-US" sz="5400" spc="600" dirty="0" smtClean="0">
                <a:solidFill>
                  <a:schemeClr val="tx1"/>
                </a:solidFill>
              </a:rPr>
              <a:t>Additional Outcomes</a:t>
            </a:r>
            <a:endParaRPr lang="en-US" sz="3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28800"/>
            <a:ext cx="8092440" cy="4572000"/>
          </a:xfrm>
        </p:spPr>
        <p:txBody>
          <a:bodyPr>
            <a:noAutofit/>
          </a:bodyPr>
          <a:lstStyle/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Aspiring Principal Preparation Program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Employee Handbook 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Attendance Reward</a:t>
            </a:r>
          </a:p>
          <a:p>
            <a:pPr marL="201168" lvl="1" indent="0" fontAlgn="base">
              <a:buNone/>
            </a:pPr>
            <a:endParaRPr lang="en-US" sz="2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384048" lvl="2" indent="0" fontAlgn="base">
              <a:buNone/>
            </a:pPr>
            <a:endParaRPr lang="en-US" sz="16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201168" lvl="1" indent="0" fontAlgn="base">
              <a:buNone/>
            </a:pPr>
            <a:endParaRPr lang="en-US" sz="2000" dirty="0">
              <a:solidFill>
                <a:schemeClr val="tx1"/>
              </a:solidFill>
              <a:latin typeface="Californian FB" panose="0207040306080B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92D050"/>
                </a:solidFill>
              </a:rPr>
              <a:t>AIKEN COUNTY PUBLIC SCHOOL DISTRICT                                         </a:t>
            </a:r>
            <a:endParaRPr lang="en-US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71199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6604"/>
            <a:ext cx="8534400" cy="1450757"/>
          </a:xfrm>
        </p:spPr>
        <p:txBody>
          <a:bodyPr>
            <a:noAutofit/>
          </a:bodyPr>
          <a:lstStyle/>
          <a:p>
            <a:r>
              <a:rPr lang="en-US" sz="5400" spc="600" dirty="0">
                <a:solidFill>
                  <a:schemeClr val="tx1"/>
                </a:solidFill>
              </a:rPr>
              <a:t>Next Steps</a:t>
            </a:r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8092440" cy="4572000"/>
          </a:xfrm>
        </p:spPr>
        <p:txBody>
          <a:bodyPr>
            <a:noAutofit/>
          </a:bodyPr>
          <a:lstStyle/>
          <a:p>
            <a:pPr marL="114300" indent="0">
              <a:spcBef>
                <a:spcPts val="800"/>
              </a:spcBef>
              <a:spcAft>
                <a:spcPts val="800"/>
              </a:spcAft>
              <a:buNone/>
            </a:pPr>
            <a:endParaRPr lang="en-US" sz="800" dirty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749808" lvl="1" indent="-3429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406908" lvl="1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lang="en-US" dirty="0">
              <a:solidFill>
                <a:schemeClr val="tx1"/>
              </a:solidFill>
              <a:latin typeface="Californian FB" panose="0207040306080B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92D050"/>
                </a:solidFill>
              </a:rPr>
              <a:t>AIKEN COUNTY PUBLIC SCHOOL DISTRICT                                         </a:t>
            </a:r>
            <a:endParaRPr lang="en-US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1752600"/>
            <a:ext cx="8092440" cy="4572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800"/>
              </a:spcBef>
              <a:spcAft>
                <a:spcPts val="800"/>
              </a:spcAft>
              <a:buFont typeface="Calibri" panose="020F0502020204030204" pitchFamily="34" charset="0"/>
              <a:buNone/>
            </a:pPr>
            <a:endParaRPr lang="en-US" sz="800" dirty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749300" lvl="1" indent="-352425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District Orientation to Location Specific Onboarding</a:t>
            </a:r>
          </a:p>
          <a:p>
            <a:pPr marL="749300" lvl="1" indent="-352425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Buddy Program Volunteers and Year 2 Planning</a:t>
            </a:r>
          </a:p>
          <a:p>
            <a:pPr marL="749300" lvl="1" indent="-352425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PD Development on the 5 Tenants of SEL</a:t>
            </a:r>
          </a:p>
          <a:p>
            <a:pPr marL="749300" lvl="1" indent="-352425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Implementation of Employee Recognition Program</a:t>
            </a:r>
          </a:p>
          <a:p>
            <a:pPr marL="749300" lvl="1" indent="-352425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Schedule Lunch &amp; Learn Events September-November 2019</a:t>
            </a:r>
          </a:p>
          <a:p>
            <a:pPr marL="749300" lvl="1" indent="-352425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CFRT Interest Survey and Team Selection</a:t>
            </a:r>
          </a:p>
          <a:p>
            <a:pPr marL="749300" lvl="1" indent="-352425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Interview Welcome Team School/Department Level Development</a:t>
            </a:r>
          </a:p>
          <a:p>
            <a:pPr marL="749300" lvl="1" indent="-352425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Communicate Teacher Referral Program</a:t>
            </a:r>
          </a:p>
          <a:p>
            <a:pPr marL="749300" lvl="1" indent="-352425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749300" lvl="1" indent="-352425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406908" lvl="1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Calibri" pitchFamily="34" charset="0"/>
              <a:buNone/>
            </a:pPr>
            <a:endParaRPr lang="en-US" dirty="0">
              <a:solidFill>
                <a:schemeClr val="tx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32593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chemeClr val="tx1">
                    <a:lumMod val="65000"/>
                    <a:lumOff val="35000"/>
                  </a:schemeClr>
                </a:solidFill>
                <a:latin typeface="Californian FB" panose="0207040306080B030204" pitchFamily="18" charset="0"/>
              </a:rPr>
              <a:t>QUESTIONS </a:t>
            </a:r>
            <a:r>
              <a:rPr lang="en-US" sz="7200" dirty="0">
                <a:solidFill>
                  <a:schemeClr val="tx1"/>
                </a:solidFill>
                <a:latin typeface="Californian FB" panose="0207040306080B030204" pitchFamily="18" charset="0"/>
              </a:rPr>
              <a:t>&amp;</a:t>
            </a:r>
            <a:br>
              <a:rPr lang="en-US" sz="7200" dirty="0">
                <a:solidFill>
                  <a:schemeClr val="tx1"/>
                </a:solidFill>
                <a:latin typeface="Californian FB" panose="0207040306080B030204" pitchFamily="18" charset="0"/>
              </a:rPr>
            </a:br>
            <a:r>
              <a:rPr lang="en-US" sz="7200" spc="600" dirty="0">
                <a:solidFill>
                  <a:schemeClr val="tx1"/>
                </a:solidFill>
                <a:latin typeface="Californian FB" panose="0207040306080B030204" pitchFamily="18" charset="0"/>
              </a:rPr>
              <a:t>COMMENTS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92D050"/>
                </a:solidFill>
              </a:rPr>
              <a:t>AIKEN COUNTY PUBLIC SCHOOL DISTRICT </a:t>
            </a:r>
            <a:endParaRPr lang="en-US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0007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458200" cy="4343400"/>
          </a:xfrm>
        </p:spPr>
        <p:txBody>
          <a:bodyPr>
            <a:normAutofit/>
          </a:bodyPr>
          <a:lstStyle/>
          <a:p>
            <a:r>
              <a:rPr lang="en-US" sz="6600" b="1" spc="300" dirty="0">
                <a:solidFill>
                  <a:schemeClr val="tx1"/>
                </a:solidFill>
              </a:rPr>
              <a:t>Recruitment &amp; Retention Committee</a:t>
            </a:r>
            <a:endParaRPr lang="en-US" sz="6600" b="1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-76200" y="4724400"/>
            <a:ext cx="9090660" cy="1143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b="1" spc="0" dirty="0">
                <a:solidFill>
                  <a:srgbClr val="92D050"/>
                </a:solidFill>
              </a:rPr>
              <a:t>AIKEN COUNTY PUBLIC SCHOOL DISTRICT     </a:t>
            </a:r>
            <a:r>
              <a:rPr lang="en-US" b="1" cap="small" spc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July 16, </a:t>
            </a:r>
            <a:r>
              <a:rPr lang="en-US" b="1" cap="small" spc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2019</a:t>
            </a:r>
          </a:p>
          <a:p>
            <a:pPr algn="ctr">
              <a:lnSpc>
                <a:spcPct val="100000"/>
              </a:lnSpc>
            </a:pPr>
            <a:endParaRPr lang="en-US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7169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spc="600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>
                <a:solidFill>
                  <a:schemeClr val="tx1"/>
                </a:solidFill>
                <a:latin typeface="Californian FB" panose="0207040306080B030204" pitchFamily="18" charset="0"/>
              </a:rPr>
              <a:t>History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Retention Sub-Committee Update</a:t>
            </a:r>
            <a:endParaRPr lang="en-US" sz="2000" dirty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Recruitment Sub-Committee Update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Additional Outcomes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Next Steps</a:t>
            </a:r>
            <a:endParaRPr lang="en-US" sz="2000" dirty="0">
              <a:solidFill>
                <a:schemeClr val="tx1"/>
              </a:solidFill>
              <a:latin typeface="Californian FB" panose="0207040306080B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92D050"/>
                </a:solidFill>
              </a:rPr>
              <a:t>AIKEN COUNTY PUBLIC SCHOOL DISTRICT                                         </a:t>
            </a:r>
            <a:endParaRPr lang="en-US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44333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spc="600" dirty="0">
                <a:solidFill>
                  <a:schemeClr val="tx1"/>
                </a:solidFill>
              </a:rPr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fornian FB" panose="0207040306080B030204" pitchFamily="18" charset="0"/>
              </a:rPr>
              <a:t>The Recruitment and Retention </a:t>
            </a: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Sub-Committees prepared implementation plans for specific action items. </a:t>
            </a:r>
            <a:endParaRPr lang="en-US" dirty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Retention: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Californian FB" panose="0207040306080B030204" pitchFamily="18" charset="0"/>
              </a:rPr>
              <a:t>Orientation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Californian FB" panose="0207040306080B030204" pitchFamily="18" charset="0"/>
              </a:rPr>
              <a:t>School Based Retention </a:t>
            </a:r>
            <a:r>
              <a:rPr lang="en-US" sz="16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Teams – Buddy Program</a:t>
            </a:r>
            <a:endParaRPr lang="en-US" sz="1600" dirty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lvl="2"/>
            <a:r>
              <a:rPr lang="en-US" sz="1600" dirty="0">
                <a:solidFill>
                  <a:schemeClr val="tx1"/>
                </a:solidFill>
                <a:latin typeface="Californian FB" panose="0207040306080B030204" pitchFamily="18" charset="0"/>
              </a:rPr>
              <a:t>Social Emotional Learning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Californian FB" panose="0207040306080B030204" pitchFamily="18" charset="0"/>
              </a:rPr>
              <a:t>Employee Recognition Program</a:t>
            </a:r>
          </a:p>
          <a:p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Recruitment: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Californian FB" panose="0207040306080B030204" pitchFamily="18" charset="0"/>
              </a:rPr>
              <a:t>Lunch &amp; </a:t>
            </a:r>
            <a:r>
              <a:rPr lang="en-US" sz="16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Learn Program</a:t>
            </a:r>
            <a:endParaRPr lang="en-US" sz="1600" dirty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lvl="2"/>
            <a:r>
              <a:rPr lang="en-US" sz="1600" dirty="0">
                <a:solidFill>
                  <a:schemeClr val="tx1"/>
                </a:solidFill>
                <a:latin typeface="Californian FB" panose="0207040306080B030204" pitchFamily="18" charset="0"/>
              </a:rPr>
              <a:t>Cross Functional Recruitment Teams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Californian FB" panose="0207040306080B030204" pitchFamily="18" charset="0"/>
              </a:rPr>
              <a:t>School Based Interview Teams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Californian FB" panose="0207040306080B030204" pitchFamily="18" charset="0"/>
              </a:rPr>
              <a:t>Referral Reward Program</a:t>
            </a:r>
          </a:p>
          <a:p>
            <a:pPr marL="201168" lvl="1" indent="0">
              <a:buNone/>
            </a:pPr>
            <a:endParaRPr lang="en-US" sz="2000" dirty="0">
              <a:solidFill>
                <a:schemeClr val="tx1"/>
              </a:solidFill>
              <a:latin typeface="Californian FB" panose="0207040306080B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92D050"/>
                </a:solidFill>
              </a:rPr>
              <a:t>AIKEN COUNTY PUBLIC SCHOOL DISTRICT                                         </a:t>
            </a:r>
            <a:endParaRPr lang="en-US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84165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6604"/>
            <a:ext cx="8534400" cy="1450757"/>
          </a:xfrm>
        </p:spPr>
        <p:txBody>
          <a:bodyPr>
            <a:noAutofit/>
          </a:bodyPr>
          <a:lstStyle/>
          <a:p>
            <a:r>
              <a:rPr lang="en-US" sz="5400" spc="600" dirty="0" smtClean="0">
                <a:solidFill>
                  <a:schemeClr val="tx1"/>
                </a:solidFill>
              </a:rPr>
              <a:t>Retention:</a:t>
            </a:r>
            <a:br>
              <a:rPr lang="en-US" sz="5400" spc="600" dirty="0" smtClean="0">
                <a:solidFill>
                  <a:schemeClr val="tx1"/>
                </a:solidFill>
              </a:rPr>
            </a:br>
            <a:r>
              <a:rPr lang="en-US" sz="5400" spc="600" dirty="0" smtClean="0">
                <a:solidFill>
                  <a:schemeClr val="tx1"/>
                </a:solidFill>
              </a:rPr>
              <a:t>Orientation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28800"/>
            <a:ext cx="8092440" cy="4572000"/>
          </a:xfrm>
        </p:spPr>
        <p:txBody>
          <a:bodyPr>
            <a:noAutofit/>
          </a:bodyPr>
          <a:lstStyle/>
          <a:p>
            <a:pPr marL="201168" lvl="1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Retention efforts start before the first day of employment.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Electronic new hire documents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New Hire News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Summer benefits information meetings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Comprehensive district orientation</a:t>
            </a:r>
          </a:p>
          <a:p>
            <a:pPr marL="201168" lvl="1" indent="0">
              <a:buNone/>
            </a:pPr>
            <a:endParaRPr lang="en-US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201168" lvl="1" indent="0">
              <a:buNone/>
            </a:pPr>
            <a:endParaRPr lang="en-US" dirty="0">
              <a:solidFill>
                <a:schemeClr val="tx1"/>
              </a:solidFill>
              <a:latin typeface="Californian FB" panose="0207040306080B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92D050"/>
                </a:solidFill>
              </a:rPr>
              <a:t>AIKEN COUNTY PUBLIC SCHOOL DISTRICT                                         </a:t>
            </a:r>
            <a:endParaRPr lang="en-US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81523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6604"/>
            <a:ext cx="8534400" cy="1450757"/>
          </a:xfrm>
        </p:spPr>
        <p:txBody>
          <a:bodyPr>
            <a:noAutofit/>
          </a:bodyPr>
          <a:lstStyle/>
          <a:p>
            <a:r>
              <a:rPr lang="en-US" sz="5400" spc="600" dirty="0" smtClean="0">
                <a:solidFill>
                  <a:schemeClr val="tx1"/>
                </a:solidFill>
              </a:rPr>
              <a:t>Retention:</a:t>
            </a:r>
            <a:br>
              <a:rPr lang="en-US" sz="5400" spc="600" dirty="0" smtClean="0">
                <a:solidFill>
                  <a:schemeClr val="tx1"/>
                </a:solidFill>
              </a:rPr>
            </a:br>
            <a:r>
              <a:rPr lang="en-US" sz="5400" spc="600" dirty="0" smtClean="0">
                <a:solidFill>
                  <a:schemeClr val="tx1"/>
                </a:solidFill>
              </a:rPr>
              <a:t>Orientation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28800"/>
            <a:ext cx="8092440" cy="4572000"/>
          </a:xfrm>
        </p:spPr>
        <p:txBody>
          <a:bodyPr>
            <a:noAutofit/>
          </a:bodyPr>
          <a:lstStyle/>
          <a:p>
            <a:pPr marL="201168" lvl="1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Orientation Topics</a:t>
            </a:r>
          </a:p>
          <a:p>
            <a:pPr marL="201168" lvl="1" indent="0">
              <a:buNone/>
            </a:pPr>
            <a:endParaRPr lang="en-US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Welcome from the Superintendent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Mission, Vision, Values &amp; Strategic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Every Role Makes an Impact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Virtual Tour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Organizational Charts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Board Policies &amp; Employee Handbook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Evaluation Systems – Certified &amp; Classified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Email, Employee Self-Service, Absence Management, Safe Schools, </a:t>
            </a:r>
            <a:r>
              <a:rPr lang="en-US" dirty="0" err="1" smtClean="0">
                <a:solidFill>
                  <a:schemeClr val="tx1"/>
                </a:solidFill>
                <a:latin typeface="Californian FB" panose="0207040306080B030204" pitchFamily="18" charset="0"/>
              </a:rPr>
              <a:t>MyPEBA</a:t>
            </a:r>
            <a:endParaRPr lang="en-US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Retirement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Benefits</a:t>
            </a:r>
          </a:p>
          <a:p>
            <a:pPr marL="201168" lvl="1" indent="0">
              <a:buNone/>
            </a:pPr>
            <a:endParaRPr lang="en-US" dirty="0">
              <a:solidFill>
                <a:schemeClr val="tx1"/>
              </a:solidFill>
              <a:latin typeface="Californian FB" panose="0207040306080B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92D050"/>
                </a:solidFill>
              </a:rPr>
              <a:t>AIKEN COUNTY PUBLIC SCHOOL DISTRICT                                         </a:t>
            </a:r>
            <a:endParaRPr lang="en-US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3623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6604"/>
            <a:ext cx="8534400" cy="1450757"/>
          </a:xfrm>
        </p:spPr>
        <p:txBody>
          <a:bodyPr>
            <a:noAutofit/>
          </a:bodyPr>
          <a:lstStyle/>
          <a:p>
            <a:r>
              <a:rPr lang="en-US" sz="5400" spc="600" dirty="0" smtClean="0">
                <a:solidFill>
                  <a:schemeClr val="tx1"/>
                </a:solidFill>
              </a:rPr>
              <a:t>Retention:</a:t>
            </a:r>
            <a:r>
              <a:rPr lang="en-US" sz="5400" spc="600" dirty="0">
                <a:solidFill>
                  <a:schemeClr val="tx1"/>
                </a:solidFill>
              </a:rPr>
              <a:t/>
            </a:r>
            <a:br>
              <a:rPr lang="en-US" sz="5400" spc="600" dirty="0">
                <a:solidFill>
                  <a:schemeClr val="tx1"/>
                </a:solidFill>
              </a:rPr>
            </a:br>
            <a:r>
              <a:rPr lang="en-US" sz="5400" spc="600" dirty="0" smtClean="0">
                <a:solidFill>
                  <a:schemeClr val="tx1"/>
                </a:solidFill>
              </a:rPr>
              <a:t>Buddy Program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28800"/>
            <a:ext cx="8092440" cy="4572000"/>
          </a:xfrm>
        </p:spPr>
        <p:txBody>
          <a:bodyPr>
            <a:noAutofit/>
          </a:bodyPr>
          <a:lstStyle/>
          <a:p>
            <a:pPr marL="11430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Principals and Department Heads have been provided an overview of the program and a list of incoming new employees.  School and department level implementation supported by the Employee Relations Coordinator.</a:t>
            </a:r>
          </a:p>
          <a:p>
            <a:pPr marL="11430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-US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Year One </a:t>
            </a:r>
            <a:endParaRPr lang="en-US" dirty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457200" indent="-3429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fornian FB" panose="0207040306080B030204" pitchFamily="18" charset="0"/>
              </a:rPr>
              <a:t>Assign a department/grade level buddy who would contact the new hire before their first day of employment</a:t>
            </a:r>
          </a:p>
          <a:p>
            <a:pPr marL="457200" indent="-3429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fornian FB" panose="0207040306080B030204" pitchFamily="18" charset="0"/>
              </a:rPr>
              <a:t>Personal tour of the school/facility</a:t>
            </a:r>
          </a:p>
          <a:p>
            <a:pPr marL="457200" indent="-3429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fornian FB" panose="0207040306080B030204" pitchFamily="18" charset="0"/>
              </a:rPr>
              <a:t>Welcome basket to include a welcome letter, hard copy of faculty handbook with contact list and calendar of yearly events, school spirit items (t-shirt, lanyard, cup), name tag or badge, and basic office supplies</a:t>
            </a:r>
          </a:p>
          <a:p>
            <a:pPr marL="457200" indent="-3429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fornian FB" panose="0207040306080B030204" pitchFamily="18" charset="0"/>
              </a:rPr>
              <a:t>Weekly pulse checks, monthly notes of encouragement, quarterly outings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92D050"/>
                </a:solidFill>
              </a:rPr>
              <a:t>AIKEN COUNTY PUBLIC SCHOOL DISTRICT                                         </a:t>
            </a:r>
            <a:endParaRPr lang="en-US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70844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423" y="2423161"/>
            <a:ext cx="4898177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6604"/>
            <a:ext cx="8534400" cy="1450757"/>
          </a:xfrm>
        </p:spPr>
        <p:txBody>
          <a:bodyPr>
            <a:noAutofit/>
          </a:bodyPr>
          <a:lstStyle/>
          <a:p>
            <a:r>
              <a:rPr lang="en-US" sz="5400" spc="600" dirty="0" smtClean="0">
                <a:solidFill>
                  <a:schemeClr val="tx1"/>
                </a:solidFill>
              </a:rPr>
              <a:t>Retention:</a:t>
            </a:r>
            <a:br>
              <a:rPr lang="en-US" sz="5400" spc="600" dirty="0" smtClean="0">
                <a:solidFill>
                  <a:schemeClr val="tx1"/>
                </a:solidFill>
              </a:rPr>
            </a:br>
            <a:r>
              <a:rPr lang="en-US" sz="4500" spc="600" dirty="0" smtClean="0">
                <a:solidFill>
                  <a:schemeClr val="tx1"/>
                </a:solidFill>
              </a:rPr>
              <a:t>Social Emotional Learning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28800"/>
            <a:ext cx="8092440" cy="4572000"/>
          </a:xfrm>
        </p:spPr>
        <p:txBody>
          <a:bodyPr>
            <a:noAutofit/>
          </a:bodyPr>
          <a:lstStyle/>
          <a:p>
            <a:pPr marL="201168" lvl="1" indent="0" fontAlgn="base">
              <a:buNone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Social Emotional Learning is actively being integrated into all Professional Development events.  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Leadership Summit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New 2 District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E2</a:t>
            </a:r>
          </a:p>
          <a:p>
            <a:pPr marL="201168" lvl="1" indent="0" fontAlgn="base">
              <a:buNone/>
            </a:pPr>
            <a:endParaRPr lang="en-US" sz="1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201168" lvl="1" indent="0" fontAlgn="base">
              <a:buNone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Youth Development Teams are </a:t>
            </a:r>
          </a:p>
          <a:p>
            <a:pPr marL="201168" lvl="1" indent="0" fontAlgn="base">
              <a:buNone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being established.  They will </a:t>
            </a:r>
          </a:p>
          <a:p>
            <a:pPr marL="201168" lvl="1" indent="0" fontAlgn="base">
              <a:buNone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provide direct support in: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Social Emotional Learning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Behavioral expectations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Classroom Management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Counseling and mental health support</a:t>
            </a:r>
          </a:p>
          <a:p>
            <a:pPr marL="201168" lvl="1" indent="0" fontAlgn="base">
              <a:buNone/>
            </a:pPr>
            <a:endParaRPr lang="en-US" sz="2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201168" lvl="1" indent="0" fontAlgn="base">
              <a:buNone/>
            </a:pPr>
            <a:endParaRPr lang="en-US" sz="2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201168" lvl="1" indent="0" fontAlgn="base">
              <a:buNone/>
            </a:pPr>
            <a:endParaRPr lang="en-US" sz="2000" dirty="0" smtClean="0">
              <a:solidFill>
                <a:schemeClr val="tx1"/>
              </a:solidFill>
              <a:latin typeface="Californian FB" panose="0207040306080B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92D050"/>
                </a:solidFill>
              </a:rPr>
              <a:t>AIKEN COUNTY PUBLIC SCHOOL DISTRICT                                         </a:t>
            </a:r>
            <a:endParaRPr lang="en-US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0555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6604"/>
            <a:ext cx="8534400" cy="1450757"/>
          </a:xfrm>
        </p:spPr>
        <p:txBody>
          <a:bodyPr>
            <a:noAutofit/>
          </a:bodyPr>
          <a:lstStyle/>
          <a:p>
            <a:r>
              <a:rPr lang="en-US" sz="5400" spc="600" dirty="0" smtClean="0">
                <a:solidFill>
                  <a:schemeClr val="tx1"/>
                </a:solidFill>
              </a:rPr>
              <a:t>Retention:</a:t>
            </a:r>
            <a:br>
              <a:rPr lang="en-US" sz="5400" spc="600" dirty="0" smtClean="0">
                <a:solidFill>
                  <a:schemeClr val="tx1"/>
                </a:solidFill>
              </a:rPr>
            </a:br>
            <a:r>
              <a:rPr lang="en-US" sz="4500" spc="600" dirty="0" smtClean="0">
                <a:solidFill>
                  <a:schemeClr val="tx1"/>
                </a:solidFill>
              </a:rPr>
              <a:t>Employee Recognition</a:t>
            </a:r>
            <a:endParaRPr 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28800"/>
            <a:ext cx="8092440" cy="4572000"/>
          </a:xfrm>
        </p:spPr>
        <p:txBody>
          <a:bodyPr>
            <a:noAutofit/>
          </a:bodyPr>
          <a:lstStyle/>
          <a:p>
            <a:pPr marL="201168" lvl="1" indent="0" fontAlgn="base">
              <a:buNone/>
            </a:pPr>
            <a:r>
              <a:rPr lang="en-US" sz="20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USCA Intern will work with Employee Relations Coordinator to implement this program during the Fall 2019 semester.</a:t>
            </a:r>
            <a:endParaRPr lang="en-US" sz="2000" dirty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marL="201168" lvl="1" indent="0" fontAlgn="base">
              <a:buNone/>
            </a:pPr>
            <a:endParaRPr lang="en-US" sz="2000" dirty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lvl="1" fontAlgn="base"/>
            <a:r>
              <a:rPr lang="en-US" sz="17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Work </a:t>
            </a:r>
            <a:r>
              <a:rPr lang="en-US" sz="1700" dirty="0">
                <a:solidFill>
                  <a:schemeClr val="tx1"/>
                </a:solidFill>
                <a:latin typeface="Californian FB" panose="0207040306080B030204" pitchFamily="18" charset="0"/>
              </a:rPr>
              <a:t>with HR and Communications Department to develop a program name.</a:t>
            </a:r>
          </a:p>
          <a:p>
            <a:pPr lvl="1" fontAlgn="base"/>
            <a:r>
              <a:rPr lang="en-US" sz="17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Work </a:t>
            </a:r>
            <a:r>
              <a:rPr lang="en-US" sz="1700" dirty="0">
                <a:solidFill>
                  <a:schemeClr val="tx1"/>
                </a:solidFill>
                <a:latin typeface="Californian FB" panose="0207040306080B030204" pitchFamily="18" charset="0"/>
              </a:rPr>
              <a:t>with HR and Communications Department to design a standard recognition note pad with graphic/logo for the program to incorporate district branding. </a:t>
            </a:r>
          </a:p>
          <a:p>
            <a:pPr lvl="1" fontAlgn="base"/>
            <a:r>
              <a:rPr lang="en-US" sz="17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Develop </a:t>
            </a:r>
            <a:r>
              <a:rPr lang="en-US" sz="1700" dirty="0">
                <a:solidFill>
                  <a:schemeClr val="tx1"/>
                </a:solidFill>
                <a:latin typeface="Californian FB" panose="0207040306080B030204" pitchFamily="18" charset="0"/>
              </a:rPr>
              <a:t>district wide directions for distribution and how to use ( anyone in district can write one to any employee within district).</a:t>
            </a:r>
          </a:p>
          <a:p>
            <a:pPr lvl="1" fontAlgn="base"/>
            <a:r>
              <a:rPr lang="en-US" sz="17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Finalize </a:t>
            </a:r>
            <a:r>
              <a:rPr lang="en-US" sz="1700" dirty="0">
                <a:solidFill>
                  <a:schemeClr val="tx1"/>
                </a:solidFill>
                <a:latin typeface="Californian FB" panose="0207040306080B030204" pitchFamily="18" charset="0"/>
              </a:rPr>
              <a:t>menu of rewards to spotlight employees demonstrating positive performance.</a:t>
            </a:r>
          </a:p>
          <a:p>
            <a:pPr lvl="1" fontAlgn="base"/>
            <a:r>
              <a:rPr lang="en-US" sz="17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Create </a:t>
            </a:r>
            <a:r>
              <a:rPr lang="en-US" sz="1700" dirty="0">
                <a:solidFill>
                  <a:schemeClr val="tx1"/>
                </a:solidFill>
                <a:latin typeface="Californian FB" panose="0207040306080B030204" pitchFamily="18" charset="0"/>
              </a:rPr>
              <a:t>professional development for both employees and administration in the how and why of the program.</a:t>
            </a:r>
          </a:p>
          <a:p>
            <a:pPr lvl="1" fontAlgn="base"/>
            <a:r>
              <a:rPr lang="en-US" sz="17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Distribute </a:t>
            </a:r>
            <a:r>
              <a:rPr lang="en-US" sz="1700" dirty="0">
                <a:solidFill>
                  <a:schemeClr val="tx1"/>
                </a:solidFill>
                <a:latin typeface="Californian FB" panose="0207040306080B030204" pitchFamily="18" charset="0"/>
              </a:rPr>
              <a:t>program concept, instruction, and related materials to all departments and schools.</a:t>
            </a:r>
          </a:p>
          <a:p>
            <a:pPr lvl="1" fontAlgn="base"/>
            <a:r>
              <a:rPr lang="en-US" sz="1700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Monitor </a:t>
            </a:r>
            <a:r>
              <a:rPr lang="en-US" sz="1700" dirty="0">
                <a:solidFill>
                  <a:schemeClr val="tx1"/>
                </a:solidFill>
                <a:latin typeface="Californian FB" panose="0207040306080B030204" pitchFamily="18" charset="0"/>
              </a:rPr>
              <a:t>and encourage use of program across the district.  Respond to questions and provide support as needed.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92D050"/>
                </a:solidFill>
              </a:rPr>
              <a:t>AIKEN COUNTY PUBLIC SCHOOL DISTRICT                                         </a:t>
            </a:r>
            <a:endParaRPr lang="en-US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7302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14938</TotalTime>
  <Words>773</Words>
  <Application>Microsoft Office PowerPoint</Application>
  <PresentationFormat>On-screen Show (4:3)</PresentationFormat>
  <Paragraphs>153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Californian FB</vt:lpstr>
      <vt:lpstr>Retrospect</vt:lpstr>
      <vt:lpstr>PowerPoint Presentation</vt:lpstr>
      <vt:lpstr>Recruitment &amp; Retention Committee</vt:lpstr>
      <vt:lpstr>Agenda</vt:lpstr>
      <vt:lpstr>History</vt:lpstr>
      <vt:lpstr>Retention: Orientation </vt:lpstr>
      <vt:lpstr>Retention: Orientation </vt:lpstr>
      <vt:lpstr>Retention: Buddy Program </vt:lpstr>
      <vt:lpstr>Retention: Social Emotional Learning </vt:lpstr>
      <vt:lpstr>Retention: Employee Recognition</vt:lpstr>
      <vt:lpstr>Recruitment: Lunch &amp; Learn</vt:lpstr>
      <vt:lpstr>Recruitment: Cross Functional Recruitment Teams</vt:lpstr>
      <vt:lpstr>Recruitment: School Based Interview Teams</vt:lpstr>
      <vt:lpstr>Recruitment: Teacher Referral Program</vt:lpstr>
      <vt:lpstr>Additional Outcomes</vt:lpstr>
      <vt:lpstr>Next Steps</vt:lpstr>
      <vt:lpstr>QUESTIONS &amp; COMMENTS</vt:lpstr>
    </vt:vector>
  </TitlesOfParts>
  <Company>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STUDY –  2015-16 BUDGET</dc:title>
  <dc:creator>Tray Traxler</dc:creator>
  <cp:lastModifiedBy>Kim Chriswell</cp:lastModifiedBy>
  <cp:revision>670</cp:revision>
  <cp:lastPrinted>2018-10-23T17:39:55Z</cp:lastPrinted>
  <dcterms:created xsi:type="dcterms:W3CDTF">2015-01-14T14:07:42Z</dcterms:created>
  <dcterms:modified xsi:type="dcterms:W3CDTF">2019-07-11T13:45:26Z</dcterms:modified>
</cp:coreProperties>
</file>