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7.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charts/chart8.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5.xml" ContentType="application/vnd.openxmlformats-officedocument.presentationml.notesSlide+xml"/>
  <Override PartName="/ppt/charts/chart9.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6.xml" ContentType="application/vnd.openxmlformats-officedocument.presentationml.notesSlide+xml"/>
  <Override PartName="/ppt/charts/chart10.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7.xml" ContentType="application/vnd.openxmlformats-officedocument.presentationml.notesSlide+xml"/>
  <Override PartName="/ppt/charts/chart11.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8.xml" ContentType="application/vnd.openxmlformats-officedocument.presentationml.notesSlide+xml"/>
  <Override PartName="/ppt/charts/chart12.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9.xml" ContentType="application/vnd.openxmlformats-officedocument.presentationml.notesSlide+xml"/>
  <Override PartName="/ppt/charts/chart13.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0.xml" ContentType="application/vnd.openxmlformats-officedocument.presentationml.notesSlide+xml"/>
  <Override PartName="/ppt/charts/chart14.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1.xml" ContentType="application/vnd.openxmlformats-officedocument.presentationml.notesSlide+xml"/>
  <Override PartName="/ppt/charts/chart15.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2.xml" ContentType="application/vnd.openxmlformats-officedocument.presentationml.notesSlide+xml"/>
  <Override PartName="/ppt/charts/chart16.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3.xml" ContentType="application/vnd.openxmlformats-officedocument.presentationml.notesSlide+xml"/>
  <Override PartName="/ppt/charts/chart17.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4.xml" ContentType="application/vnd.openxmlformats-officedocument.presentationml.notesSlide+xml"/>
  <Override PartName="/ppt/charts/chart18.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5.xml" ContentType="application/vnd.openxmlformats-officedocument.presentationml.notesSlide+xml"/>
  <Override PartName="/ppt/charts/chart19.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6.xml" ContentType="application/vnd.openxmlformats-officedocument.presentationml.notesSlide+xml"/>
  <Override PartName="/ppt/charts/chart20.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7.xml" ContentType="application/vnd.openxmlformats-officedocument.presentationml.notesSlide+xml"/>
  <Override PartName="/ppt/charts/chart21.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8.xml" ContentType="application/vnd.openxmlformats-officedocument.presentationml.notesSlide+xml"/>
  <Override PartName="/ppt/charts/chart22.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9.xml" ContentType="application/vnd.openxmlformats-officedocument.presentationml.notesSlide+xml"/>
  <Override PartName="/ppt/charts/chart23.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30.xml" ContentType="application/vnd.openxmlformats-officedocument.presentationml.notesSlide+xml"/>
  <Override PartName="/ppt/charts/chart24.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31.xml" ContentType="application/vnd.openxmlformats-officedocument.presentationml.notesSlide+xml"/>
  <Override PartName="/ppt/charts/chart25.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35"/>
  </p:notesMasterIdLst>
  <p:handoutMasterIdLst>
    <p:handoutMasterId r:id="rId36"/>
  </p:handoutMasterIdLst>
  <p:sldIdLst>
    <p:sldId id="326" r:id="rId2"/>
    <p:sldId id="256" r:id="rId3"/>
    <p:sldId id="395" r:id="rId4"/>
    <p:sldId id="396" r:id="rId5"/>
    <p:sldId id="378" r:id="rId6"/>
    <p:sldId id="407" r:id="rId7"/>
    <p:sldId id="408" r:id="rId8"/>
    <p:sldId id="409" r:id="rId9"/>
    <p:sldId id="410" r:id="rId10"/>
    <p:sldId id="411" r:id="rId11"/>
    <p:sldId id="412" r:id="rId12"/>
    <p:sldId id="413" r:id="rId13"/>
    <p:sldId id="414" r:id="rId14"/>
    <p:sldId id="415" r:id="rId15"/>
    <p:sldId id="416" r:id="rId16"/>
    <p:sldId id="417" r:id="rId17"/>
    <p:sldId id="418" r:id="rId18"/>
    <p:sldId id="419" r:id="rId19"/>
    <p:sldId id="420" r:id="rId20"/>
    <p:sldId id="421" r:id="rId21"/>
    <p:sldId id="422" r:id="rId22"/>
    <p:sldId id="423" r:id="rId23"/>
    <p:sldId id="424" r:id="rId24"/>
    <p:sldId id="425" r:id="rId25"/>
    <p:sldId id="426" r:id="rId26"/>
    <p:sldId id="427" r:id="rId27"/>
    <p:sldId id="428" r:id="rId28"/>
    <p:sldId id="429" r:id="rId29"/>
    <p:sldId id="430" r:id="rId30"/>
    <p:sldId id="431" r:id="rId31"/>
    <p:sldId id="432" r:id="rId32"/>
    <p:sldId id="433" r:id="rId33"/>
    <p:sldId id="288" r:id="rId3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C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29" autoAdjust="0"/>
    <p:restoredTop sz="83538" autoAdjust="0"/>
  </p:normalViewPr>
  <p:slideViewPr>
    <p:cSldViewPr>
      <p:cViewPr varScale="1">
        <p:scale>
          <a:sx n="98" d="100"/>
          <a:sy n="98" d="100"/>
        </p:scale>
        <p:origin x="976" y="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2.xml"/><Relationship Id="rId1" Type="http://schemas.microsoft.com/office/2011/relationships/chartStyle" Target="style2.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11.xml"/><Relationship Id="rId1" Type="http://schemas.microsoft.com/office/2011/relationships/chartStyle" Target="style11.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12.xml"/><Relationship Id="rId1" Type="http://schemas.microsoft.com/office/2011/relationships/chartStyle" Target="style12.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13.xml"/><Relationship Id="rId1" Type="http://schemas.microsoft.com/office/2011/relationships/chartStyle" Target="style13.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14.xml"/><Relationship Id="rId1" Type="http://schemas.microsoft.com/office/2011/relationships/chartStyle" Target="style14.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15.xml"/><Relationship Id="rId1" Type="http://schemas.microsoft.com/office/2011/relationships/chartStyle" Target="style15.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16.xml"/><Relationship Id="rId1" Type="http://schemas.microsoft.com/office/2011/relationships/chartStyle" Target="style16.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17.xml"/><Relationship Id="rId1" Type="http://schemas.microsoft.com/office/2011/relationships/chartStyle" Target="style17.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18.xml"/><Relationship Id="rId1" Type="http://schemas.microsoft.com/office/2011/relationships/chartStyle" Target="style18.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19.xml"/><Relationship Id="rId1" Type="http://schemas.microsoft.com/office/2011/relationships/chartStyle" Target="style19.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20.xml"/><Relationship Id="rId1" Type="http://schemas.microsoft.com/office/2011/relationships/chartStyle" Target="style2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3.xml"/><Relationship Id="rId1" Type="http://schemas.microsoft.com/office/2011/relationships/chartStyle" Target="style3.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21.xml"/><Relationship Id="rId1" Type="http://schemas.microsoft.com/office/2011/relationships/chartStyle" Target="style21.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22.xml"/><Relationship Id="rId1" Type="http://schemas.microsoft.com/office/2011/relationships/chartStyle" Target="style22.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23.xml"/><Relationship Id="rId1" Type="http://schemas.microsoft.com/office/2011/relationships/chartStyle" Target="style23.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24.xml"/><Relationship Id="rId1" Type="http://schemas.microsoft.com/office/2011/relationships/chartStyle" Target="style24.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25.xml"/><Relationship Id="rId1" Type="http://schemas.microsoft.com/office/2011/relationships/chartStyle" Target="style25.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26.xml"/><Relationship Id="rId1" Type="http://schemas.microsoft.com/office/2011/relationships/chartStyle" Target="style26.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4.xml"/><Relationship Id="rId1" Type="http://schemas.microsoft.com/office/2011/relationships/chartStyle" Target="style4.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5.xml"/><Relationship Id="rId1" Type="http://schemas.microsoft.com/office/2011/relationships/chartStyle" Target="style5.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6.xml"/><Relationship Id="rId1" Type="http://schemas.microsoft.com/office/2011/relationships/chartStyle" Target="style6.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7.xml"/><Relationship Id="rId1" Type="http://schemas.microsoft.com/office/2011/relationships/chartStyle" Target="style7.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8.xml"/><Relationship Id="rId1" Type="http://schemas.microsoft.com/office/2011/relationships/chartStyle" Target="style8.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9.xml"/><Relationship Id="rId1" Type="http://schemas.microsoft.com/office/2011/relationships/chartStyle" Target="style9.xml"/></Relationships>
</file>

<file path=ppt/charts/_rels/chart9.xml.rels><?xml version="1.0" encoding="UTF-8" standalone="yes"?>
<Relationships xmlns="http://schemas.openxmlformats.org/package/2006/relationships"><Relationship Id="rId3" Type="http://schemas.openxmlformats.org/officeDocument/2006/relationships/oleObject" Target="file:///C:\Users\jhart\Documents\Recruitment%20Retention%20Task%20Force\Time%20Tracking%20Local%20Copy.xlsx" TargetMode="External"/><Relationship Id="rId2" Type="http://schemas.microsoft.com/office/2011/relationships/chartColorStyle" Target="colors10.xml"/><Relationship Id="rId1" Type="http://schemas.microsoft.com/office/2011/relationships/chartStyle" Target="style10.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jhart\Documents\Recruitment%20Retention%20Task%20Force\Time%20Tracking%20Local%20Cop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- 7.02 Hours per</a:t>
            </a:r>
            <a:r>
              <a:rPr lang="en-US" baseline="0"/>
              <a:t> Month</a:t>
            </a:r>
            <a:r>
              <a:rPr lang="en-US"/>
              <a:t> </a:t>
            </a:r>
          </a:p>
          <a:p>
            <a:pPr>
              <a:defRPr/>
            </a:pPr>
            <a:r>
              <a:rPr lang="en-US"/>
              <a:t>90% of Teachers Reported</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Graphs!$A$2</c:f>
              <c:strCache>
                <c:ptCount val="1"/>
                <c:pt idx="0">
                  <c:v>Professional Development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Graphs!$B$2:$E$2</c:f>
              <c:numCache>
                <c:formatCode>General</c:formatCode>
                <c:ptCount val="4"/>
                <c:pt idx="0">
                  <c:v>7.02</c:v>
                </c:pt>
                <c:pt idx="1">
                  <c:v>6.96</c:v>
                </c:pt>
                <c:pt idx="2">
                  <c:v>6.95</c:v>
                </c:pt>
                <c:pt idx="3">
                  <c:v>7.07</c:v>
                </c:pt>
              </c:numCache>
            </c:numRef>
          </c:val>
          <c:extLst>
            <c:ext xmlns:c16="http://schemas.microsoft.com/office/drawing/2014/chart" uri="{C3380CC4-5D6E-409C-BE32-E72D297353CC}">
              <c16:uniqueId val="{00000000-1D84-4694-99BB-D1F0029FAFF0}"/>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- 7.89 Hours per</a:t>
            </a:r>
            <a:r>
              <a:rPr lang="en-US" baseline="0"/>
              <a:t> Month</a:t>
            </a:r>
          </a:p>
          <a:p>
            <a:pPr>
              <a:defRPr/>
            </a:pPr>
            <a:r>
              <a:rPr lang="en-US" baseline="0"/>
              <a:t>94%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Graphs!$A$10</c:f>
              <c:strCache>
                <c:ptCount val="1"/>
                <c:pt idx="0">
                  <c:v>Instructional Planning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Graphs!$B$10:$E$10</c:f>
              <c:numCache>
                <c:formatCode>General</c:formatCode>
                <c:ptCount val="4"/>
                <c:pt idx="0">
                  <c:v>7.96</c:v>
                </c:pt>
                <c:pt idx="1">
                  <c:v>7.86</c:v>
                </c:pt>
                <c:pt idx="2">
                  <c:v>7.92</c:v>
                </c:pt>
                <c:pt idx="3">
                  <c:v>7.88</c:v>
                </c:pt>
              </c:numCache>
            </c:numRef>
          </c:val>
          <c:extLst>
            <c:ext xmlns:c16="http://schemas.microsoft.com/office/drawing/2014/chart" uri="{C3380CC4-5D6E-409C-BE32-E72D297353CC}">
              <c16:uniqueId val="{00000000-6642-4F92-A2C4-19F5C63A0142}"/>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- 6.99 Hours per</a:t>
            </a:r>
            <a:r>
              <a:rPr lang="en-US" baseline="0"/>
              <a:t> Month</a:t>
            </a:r>
          </a:p>
          <a:p>
            <a:pPr>
              <a:defRPr/>
            </a:pPr>
            <a:r>
              <a:rPr lang="en-US" baseline="0"/>
              <a:t>98%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Graphs!$A$11</c:f>
              <c:strCache>
                <c:ptCount val="1"/>
                <c:pt idx="0">
                  <c:v>Preparing For Instruction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Graphs!$B$11:$E$11</c:f>
              <c:numCache>
                <c:formatCode>General</c:formatCode>
                <c:ptCount val="4"/>
                <c:pt idx="0">
                  <c:v>7.09</c:v>
                </c:pt>
                <c:pt idx="1">
                  <c:v>7.06</c:v>
                </c:pt>
                <c:pt idx="2">
                  <c:v>7.02</c:v>
                </c:pt>
                <c:pt idx="3">
                  <c:v>6.98</c:v>
                </c:pt>
              </c:numCache>
            </c:numRef>
          </c:val>
          <c:extLst>
            <c:ext xmlns:c16="http://schemas.microsoft.com/office/drawing/2014/chart" uri="{C3380CC4-5D6E-409C-BE32-E72D297353CC}">
              <c16:uniqueId val="{00000000-5109-4073-8499-953592AC17D5}"/>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- 1.68 Hours per</a:t>
            </a:r>
            <a:r>
              <a:rPr lang="en-US" baseline="0"/>
              <a:t> Month</a:t>
            </a:r>
          </a:p>
          <a:p>
            <a:pPr>
              <a:defRPr/>
            </a:pPr>
            <a:r>
              <a:rPr lang="en-US" baseline="0"/>
              <a:t>53%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Graphs!$A$12</c:f>
              <c:strCache>
                <c:ptCount val="1"/>
                <c:pt idx="0">
                  <c:v>Creating Assessments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Graphs!$B$12:$E$12</c:f>
              <c:numCache>
                <c:formatCode>General</c:formatCode>
                <c:ptCount val="4"/>
                <c:pt idx="0">
                  <c:v>1.62</c:v>
                </c:pt>
                <c:pt idx="1">
                  <c:v>1.65</c:v>
                </c:pt>
                <c:pt idx="2">
                  <c:v>1.68</c:v>
                </c:pt>
                <c:pt idx="3">
                  <c:v>1.67</c:v>
                </c:pt>
              </c:numCache>
            </c:numRef>
          </c:val>
          <c:extLst>
            <c:ext xmlns:c16="http://schemas.microsoft.com/office/drawing/2014/chart" uri="{C3380CC4-5D6E-409C-BE32-E72D297353CC}">
              <c16:uniqueId val="{00000000-B7F4-44B1-95EF-661B06A68B22}"/>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Overall Average - 65.21 Hours per</a:t>
            </a:r>
            <a:r>
              <a:rPr lang="en-US" baseline="0" dirty="0"/>
              <a:t> </a:t>
            </a:r>
            <a:r>
              <a:rPr lang="en-US" baseline="0" dirty="0" smtClean="0"/>
              <a:t>Month</a:t>
            </a:r>
          </a:p>
          <a:p>
            <a:pPr>
              <a:defRPr/>
            </a:pPr>
            <a:r>
              <a:rPr lang="en-US" baseline="0" dirty="0" smtClean="0"/>
              <a:t>100</a:t>
            </a:r>
            <a:r>
              <a:rPr lang="en-US" baseline="0" dirty="0"/>
              <a:t>% of Teachers Reported</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Graphs!$A$13</c:f>
              <c:strCache>
                <c:ptCount val="1"/>
                <c:pt idx="0">
                  <c:v>Instruction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Graphs!$B$13:$E$13</c:f>
              <c:numCache>
                <c:formatCode>General</c:formatCode>
                <c:ptCount val="4"/>
                <c:pt idx="0">
                  <c:v>65.69</c:v>
                </c:pt>
                <c:pt idx="1">
                  <c:v>65.59</c:v>
                </c:pt>
                <c:pt idx="2">
                  <c:v>65.45</c:v>
                </c:pt>
                <c:pt idx="3">
                  <c:v>65.209999999999994</c:v>
                </c:pt>
              </c:numCache>
            </c:numRef>
          </c:val>
          <c:extLst>
            <c:ext xmlns:c16="http://schemas.microsoft.com/office/drawing/2014/chart" uri="{C3380CC4-5D6E-409C-BE32-E72D297353CC}">
              <c16:uniqueId val="{00000000-371B-45DA-B3DB-24AC664DBE57}"/>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ax val="7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- 3.26 Hours per</a:t>
            </a:r>
            <a:r>
              <a:rPr lang="en-US" baseline="0"/>
              <a:t> Day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Graphs!$A$28</c:f>
              <c:strCache>
                <c:ptCount val="1"/>
                <c:pt idx="0">
                  <c:v>Instruction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Graphs!$D$28:$G$28</c:f>
              <c:numCache>
                <c:formatCode>0.00</c:formatCode>
                <c:ptCount val="4"/>
                <c:pt idx="0">
                  <c:v>3.2845</c:v>
                </c:pt>
                <c:pt idx="1">
                  <c:v>3.2795000000000001</c:v>
                </c:pt>
                <c:pt idx="2">
                  <c:v>3.2725</c:v>
                </c:pt>
                <c:pt idx="3">
                  <c:v>3.2604999999999995</c:v>
                </c:pt>
              </c:numCache>
            </c:numRef>
          </c:val>
          <c:extLst>
            <c:ext xmlns:c16="http://schemas.microsoft.com/office/drawing/2014/chart" uri="{C3380CC4-5D6E-409C-BE32-E72D297353CC}">
              <c16:uniqueId val="{00000000-1B1C-4DD2-81CC-D8C8E00B04B4}"/>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- 5.86 Hours per</a:t>
            </a:r>
            <a:r>
              <a:rPr lang="en-US" baseline="0"/>
              <a:t> Month </a:t>
            </a:r>
          </a:p>
          <a:p>
            <a:pPr>
              <a:defRPr/>
            </a:pPr>
            <a:r>
              <a:rPr lang="en-US" baseline="0"/>
              <a:t>87% of Teachers Reported</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Graphs!$A$14</c:f>
              <c:strCache>
                <c:ptCount val="1"/>
                <c:pt idx="0">
                  <c:v>Planned Interruptions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Graphs!$B$14:$E$14</c:f>
              <c:numCache>
                <c:formatCode>0.00</c:formatCode>
                <c:ptCount val="4"/>
                <c:pt idx="0">
                  <c:v>6</c:v>
                </c:pt>
                <c:pt idx="1">
                  <c:v>5.9</c:v>
                </c:pt>
                <c:pt idx="2" formatCode="General">
                  <c:v>5.89</c:v>
                </c:pt>
                <c:pt idx="3">
                  <c:v>5.95</c:v>
                </c:pt>
              </c:numCache>
            </c:numRef>
          </c:val>
          <c:extLst>
            <c:ext xmlns:c16="http://schemas.microsoft.com/office/drawing/2014/chart" uri="{C3380CC4-5D6E-409C-BE32-E72D297353CC}">
              <c16:uniqueId val="{00000000-2A7D-44E6-84DF-38BD9E27465B}"/>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- 4.25 Hours per</a:t>
            </a:r>
            <a:r>
              <a:rPr lang="en-US" baseline="0"/>
              <a:t> Month </a:t>
            </a:r>
          </a:p>
          <a:p>
            <a:pPr>
              <a:defRPr/>
            </a:pPr>
            <a:r>
              <a:rPr lang="en-US" baseline="0"/>
              <a:t>82% of Teachers Reported</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Graphs!$A$15</c:f>
              <c:strCache>
                <c:ptCount val="1"/>
                <c:pt idx="0">
                  <c:v>Unplanned Interruptions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Graphs!$B$15:$E$15</c:f>
              <c:numCache>
                <c:formatCode>0.00</c:formatCode>
                <c:ptCount val="4"/>
                <c:pt idx="0">
                  <c:v>4.3499999999999996</c:v>
                </c:pt>
                <c:pt idx="1">
                  <c:v>4.3</c:v>
                </c:pt>
                <c:pt idx="2">
                  <c:v>4.2699999999999996</c:v>
                </c:pt>
                <c:pt idx="3">
                  <c:v>4.2699999999999996</c:v>
                </c:pt>
              </c:numCache>
            </c:numRef>
          </c:val>
          <c:extLst>
            <c:ext xmlns:c16="http://schemas.microsoft.com/office/drawing/2014/chart" uri="{C3380CC4-5D6E-409C-BE32-E72D297353CC}">
              <c16:uniqueId val="{00000000-2906-4F3F-9F6C-0B152A24F1B1}"/>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- 30.33 Minutes per</a:t>
            </a:r>
            <a:r>
              <a:rPr lang="en-US" baseline="0"/>
              <a:t> Day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Graphs!$A$33</c:f>
              <c:strCache>
                <c:ptCount val="1"/>
                <c:pt idx="0">
                  <c:v>Planned Interruptions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Graphs!$D$33:$G$33</c:f>
              <c:numCache>
                <c:formatCode>0.00</c:formatCode>
                <c:ptCount val="4"/>
                <c:pt idx="0">
                  <c:v>18</c:v>
                </c:pt>
                <c:pt idx="1">
                  <c:v>17.700000000000003</c:v>
                </c:pt>
                <c:pt idx="2">
                  <c:v>17.669999999999998</c:v>
                </c:pt>
                <c:pt idx="3">
                  <c:v>17.849999999999998</c:v>
                </c:pt>
              </c:numCache>
            </c:numRef>
          </c:val>
          <c:extLst>
            <c:ext xmlns:c16="http://schemas.microsoft.com/office/drawing/2014/chart" uri="{C3380CC4-5D6E-409C-BE32-E72D297353CC}">
              <c16:uniqueId val="{00000000-5BD0-43A8-ACCB-76201974EC45}"/>
            </c:ext>
          </c:extLst>
        </c:ser>
        <c:ser>
          <c:idx val="1"/>
          <c:order val="1"/>
          <c:tx>
            <c:strRef>
              <c:f>Graphs!$A$34</c:f>
              <c:strCache>
                <c:ptCount val="1"/>
                <c:pt idx="0">
                  <c:v>Unplanned Interruptions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Graphs!$D$34:$G$34</c:f>
              <c:numCache>
                <c:formatCode>0.00</c:formatCode>
                <c:ptCount val="4"/>
                <c:pt idx="0">
                  <c:v>13.049999999999999</c:v>
                </c:pt>
                <c:pt idx="1">
                  <c:v>12.9</c:v>
                </c:pt>
                <c:pt idx="2">
                  <c:v>12.809999999999999</c:v>
                </c:pt>
                <c:pt idx="3">
                  <c:v>12.809999999999999</c:v>
                </c:pt>
              </c:numCache>
            </c:numRef>
          </c:val>
          <c:extLst>
            <c:ext xmlns:c16="http://schemas.microsoft.com/office/drawing/2014/chart" uri="{C3380CC4-5D6E-409C-BE32-E72D297353CC}">
              <c16:uniqueId val="{00000001-5BD0-43A8-ACCB-76201974EC45}"/>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ax val="20"/>
          <c:min val="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- 5.27 Hours per</a:t>
            </a:r>
            <a:r>
              <a:rPr lang="en-US" baseline="0"/>
              <a:t> Month</a:t>
            </a:r>
          </a:p>
          <a:p>
            <a:pPr>
              <a:defRPr/>
            </a:pPr>
            <a:r>
              <a:rPr lang="en-US" baseline="0"/>
              <a:t>89%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Graphs!$A$16</c:f>
              <c:strCache>
                <c:ptCount val="1"/>
                <c:pt idx="0">
                  <c:v>Clerical Items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Graphs!$B$16:$E$16</c:f>
              <c:numCache>
                <c:formatCode>General</c:formatCode>
                <c:ptCount val="4"/>
                <c:pt idx="0">
                  <c:v>5.07</c:v>
                </c:pt>
                <c:pt idx="1">
                  <c:v>5.22</c:v>
                </c:pt>
                <c:pt idx="2">
                  <c:v>5.19</c:v>
                </c:pt>
                <c:pt idx="3">
                  <c:v>5.19</c:v>
                </c:pt>
              </c:numCache>
            </c:numRef>
          </c:val>
          <c:extLst>
            <c:ext xmlns:c16="http://schemas.microsoft.com/office/drawing/2014/chart" uri="{C3380CC4-5D6E-409C-BE32-E72D297353CC}">
              <c16:uniqueId val="{00000000-6623-4878-AC29-EC11C8CEEFFC}"/>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- 2.78 Hours per</a:t>
            </a:r>
            <a:r>
              <a:rPr lang="en-US" baseline="0"/>
              <a:t> Month</a:t>
            </a:r>
          </a:p>
          <a:p>
            <a:pPr>
              <a:defRPr/>
            </a:pPr>
            <a:r>
              <a:rPr lang="en-US" baseline="0"/>
              <a:t>80%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Graphs!$A$17</c:f>
              <c:strCache>
                <c:ptCount val="1"/>
                <c:pt idx="0">
                  <c:v>Classroom Environment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Graphs!$B$17:$E$17</c:f>
              <c:numCache>
                <c:formatCode>General</c:formatCode>
                <c:ptCount val="4"/>
                <c:pt idx="0">
                  <c:v>2.77</c:v>
                </c:pt>
                <c:pt idx="1">
                  <c:v>2.78</c:v>
                </c:pt>
                <c:pt idx="2">
                  <c:v>2.78</c:v>
                </c:pt>
                <c:pt idx="3">
                  <c:v>2.74</c:v>
                </c:pt>
              </c:numCache>
            </c:numRef>
          </c:val>
          <c:extLst>
            <c:ext xmlns:c16="http://schemas.microsoft.com/office/drawing/2014/chart" uri="{C3380CC4-5D6E-409C-BE32-E72D297353CC}">
              <c16:uniqueId val="{00000000-BA9E-4E4A-8367-87AAAB7324F8}"/>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Overall Average - </a:t>
            </a:r>
            <a:r>
              <a:rPr lang="en-US" dirty="0" smtClean="0"/>
              <a:t>19.68 </a:t>
            </a:r>
            <a:r>
              <a:rPr lang="en-US" dirty="0"/>
              <a:t>Hours per</a:t>
            </a:r>
            <a:r>
              <a:rPr lang="en-US" baseline="0" dirty="0"/>
              <a:t> Month</a:t>
            </a:r>
          </a:p>
          <a:p>
            <a:pPr>
              <a:defRPr/>
            </a:pPr>
            <a:r>
              <a:rPr lang="en-US" baseline="0" dirty="0"/>
              <a:t>97% of Teachers Reported</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Graphs!$A$3</c:f>
              <c:strCache>
                <c:ptCount val="1"/>
                <c:pt idx="0">
                  <c:v>Duty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Graphs!$B$3:$E$3</c:f>
              <c:numCache>
                <c:formatCode>General</c:formatCode>
                <c:ptCount val="4"/>
                <c:pt idx="0">
                  <c:v>19.7</c:v>
                </c:pt>
                <c:pt idx="1">
                  <c:v>19.55</c:v>
                </c:pt>
                <c:pt idx="2">
                  <c:v>19.7</c:v>
                </c:pt>
                <c:pt idx="3">
                  <c:v>19.47</c:v>
                </c:pt>
              </c:numCache>
            </c:numRef>
          </c:val>
          <c:extLst>
            <c:ext xmlns:c16="http://schemas.microsoft.com/office/drawing/2014/chart" uri="{C3380CC4-5D6E-409C-BE32-E72D297353CC}">
              <c16:uniqueId val="{00000000-55CE-4C4D-9163-0BDCB764FD37}"/>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ax val="25"/>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- 9.97 Hours per</a:t>
            </a:r>
            <a:r>
              <a:rPr lang="en-US" baseline="0"/>
              <a:t> Month</a:t>
            </a:r>
          </a:p>
          <a:p>
            <a:pPr>
              <a:defRPr/>
            </a:pPr>
            <a:r>
              <a:rPr lang="en-US" baseline="0"/>
              <a:t>28%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Graphs!$A$18</c:f>
              <c:strCache>
                <c:ptCount val="1"/>
                <c:pt idx="0">
                  <c:v>Paid Extra Curricular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Graphs!$B$18:$E$18</c:f>
              <c:numCache>
                <c:formatCode>General</c:formatCode>
                <c:ptCount val="4"/>
                <c:pt idx="0">
                  <c:v>9.7799999999999994</c:v>
                </c:pt>
                <c:pt idx="1">
                  <c:v>9.61</c:v>
                </c:pt>
                <c:pt idx="2">
                  <c:v>9.7200000000000006</c:v>
                </c:pt>
                <c:pt idx="3">
                  <c:v>9.9</c:v>
                </c:pt>
              </c:numCache>
            </c:numRef>
          </c:val>
          <c:extLst>
            <c:ext xmlns:c16="http://schemas.microsoft.com/office/drawing/2014/chart" uri="{C3380CC4-5D6E-409C-BE32-E72D297353CC}">
              <c16:uniqueId val="{00000000-8BA3-4048-8DC0-D3A41B157895}"/>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- 9.47 Hours per</a:t>
            </a:r>
            <a:r>
              <a:rPr lang="en-US" baseline="0"/>
              <a:t> Month</a:t>
            </a:r>
          </a:p>
          <a:p>
            <a:pPr>
              <a:defRPr/>
            </a:pPr>
            <a:r>
              <a:rPr lang="en-US" baseline="0"/>
              <a:t>60%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Graphs!$A$19</c:f>
              <c:strCache>
                <c:ptCount val="1"/>
                <c:pt idx="0">
                  <c:v>Other Extra Curricular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Graphs!$B$19:$E$19</c:f>
              <c:numCache>
                <c:formatCode>General</c:formatCode>
                <c:ptCount val="4"/>
                <c:pt idx="0">
                  <c:v>8.99</c:v>
                </c:pt>
                <c:pt idx="1">
                  <c:v>9.2200000000000006</c:v>
                </c:pt>
                <c:pt idx="2">
                  <c:v>9.33</c:v>
                </c:pt>
                <c:pt idx="3">
                  <c:v>9.36</c:v>
                </c:pt>
              </c:numCache>
            </c:numRef>
          </c:val>
          <c:extLst>
            <c:ext xmlns:c16="http://schemas.microsoft.com/office/drawing/2014/chart" uri="{C3380CC4-5D6E-409C-BE32-E72D297353CC}">
              <c16:uniqueId val="{00000000-BD68-4A5E-9096-F04418CFFCB3}"/>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- 4.93 Hours per</a:t>
            </a:r>
            <a:r>
              <a:rPr lang="en-US" baseline="0"/>
              <a:t> Month</a:t>
            </a:r>
          </a:p>
          <a:p>
            <a:pPr>
              <a:defRPr/>
            </a:pPr>
            <a:r>
              <a:rPr lang="en-US" baseline="0"/>
              <a:t>41%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Graphs!$A$20</c:f>
              <c:strCache>
                <c:ptCount val="1"/>
                <c:pt idx="0">
                  <c:v>District Assessment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Graphs!$B$20:$E$20</c:f>
              <c:numCache>
                <c:formatCode>General</c:formatCode>
                <c:ptCount val="4"/>
                <c:pt idx="0">
                  <c:v>4.75</c:v>
                </c:pt>
                <c:pt idx="1">
                  <c:v>4.7699999999999996</c:v>
                </c:pt>
                <c:pt idx="2">
                  <c:v>4.93</c:v>
                </c:pt>
                <c:pt idx="3">
                  <c:v>4.87</c:v>
                </c:pt>
              </c:numCache>
            </c:numRef>
          </c:val>
          <c:extLst>
            <c:ext xmlns:c16="http://schemas.microsoft.com/office/drawing/2014/chart" uri="{C3380CC4-5D6E-409C-BE32-E72D297353CC}">
              <c16:uniqueId val="{00000000-E226-4967-A8CF-3E5129F3E594}"/>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- 8.55 Hours per</a:t>
            </a:r>
            <a:r>
              <a:rPr lang="en-US" baseline="0"/>
              <a:t> Month</a:t>
            </a:r>
          </a:p>
          <a:p>
            <a:pPr>
              <a:defRPr/>
            </a:pPr>
            <a:r>
              <a:rPr lang="en-US" baseline="0"/>
              <a:t>18%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Graphs!$A$21</c:f>
              <c:strCache>
                <c:ptCount val="1"/>
                <c:pt idx="0">
                  <c:v>State/National Assessment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Graphs!$B$21:$E$21</c:f>
              <c:numCache>
                <c:formatCode>General</c:formatCode>
                <c:ptCount val="4"/>
                <c:pt idx="0">
                  <c:v>8.6</c:v>
                </c:pt>
                <c:pt idx="1">
                  <c:v>8.56</c:v>
                </c:pt>
                <c:pt idx="2">
                  <c:v>8.5500000000000007</c:v>
                </c:pt>
                <c:pt idx="3">
                  <c:v>8.59</c:v>
                </c:pt>
              </c:numCache>
            </c:numRef>
          </c:val>
          <c:extLst>
            <c:ext xmlns:c16="http://schemas.microsoft.com/office/drawing/2014/chart" uri="{C3380CC4-5D6E-409C-BE32-E72D297353CC}">
              <c16:uniqueId val="{00000000-7024-40F8-8D9A-8AC5D3A562E5}"/>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- 18.36 Hours per</a:t>
            </a:r>
            <a:r>
              <a:rPr lang="en-US" baseline="0"/>
              <a:t> Month</a:t>
            </a:r>
          </a:p>
          <a:p>
            <a:pPr>
              <a:defRPr/>
            </a:pPr>
            <a:r>
              <a:rPr lang="en-US" baseline="0"/>
              <a:t>98%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Graphs!$A$22</c:f>
              <c:strCache>
                <c:ptCount val="1"/>
                <c:pt idx="0">
                  <c:v>After Hours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Graphs!$B$22:$E$22</c:f>
              <c:numCache>
                <c:formatCode>General</c:formatCode>
                <c:ptCount val="4"/>
                <c:pt idx="0">
                  <c:v>18.04</c:v>
                </c:pt>
                <c:pt idx="1">
                  <c:v>18.12</c:v>
                </c:pt>
                <c:pt idx="2">
                  <c:v>18.2</c:v>
                </c:pt>
                <c:pt idx="3">
                  <c:v>18.079999999999998</c:v>
                </c:pt>
              </c:numCache>
            </c:numRef>
          </c:val>
          <c:extLst>
            <c:ext xmlns:c16="http://schemas.microsoft.com/office/drawing/2014/chart" uri="{C3380CC4-5D6E-409C-BE32-E72D297353CC}">
              <c16:uniqueId val="{00000000-3FF7-450A-BBBC-16C3E5D25570}"/>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- 4.59 Hours per</a:t>
            </a:r>
            <a:r>
              <a:rPr lang="en-US" baseline="0"/>
              <a:t> Week</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Graphs!$A$22</c:f>
              <c:strCache>
                <c:ptCount val="1"/>
                <c:pt idx="0">
                  <c:v>After Hours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Graphs!$D$25:$G$25</c:f>
              <c:numCache>
                <c:formatCode>General</c:formatCode>
                <c:ptCount val="4"/>
                <c:pt idx="0">
                  <c:v>4.51</c:v>
                </c:pt>
                <c:pt idx="1">
                  <c:v>4.53</c:v>
                </c:pt>
                <c:pt idx="2">
                  <c:v>4.55</c:v>
                </c:pt>
                <c:pt idx="3">
                  <c:v>4.5199999999999996</c:v>
                </c:pt>
              </c:numCache>
            </c:numRef>
          </c:val>
          <c:extLst>
            <c:ext xmlns:c16="http://schemas.microsoft.com/office/drawing/2014/chart" uri="{C3380CC4-5D6E-409C-BE32-E72D297353CC}">
              <c16:uniqueId val="{00000000-A530-43AA-9287-287479F993EB}"/>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- 0.98 Hours per</a:t>
            </a:r>
            <a:r>
              <a:rPr lang="en-US" baseline="0"/>
              <a:t> Day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Graphs!$A$29</c:f>
              <c:strCache>
                <c:ptCount val="1"/>
                <c:pt idx="0">
                  <c:v>Duty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Graphs!$D$29:$G$29</c:f>
              <c:numCache>
                <c:formatCode>0.00</c:formatCode>
                <c:ptCount val="4"/>
                <c:pt idx="0">
                  <c:v>0.98499999999999999</c:v>
                </c:pt>
                <c:pt idx="1">
                  <c:v>0.97750000000000004</c:v>
                </c:pt>
                <c:pt idx="2">
                  <c:v>0.98499999999999999</c:v>
                </c:pt>
                <c:pt idx="3">
                  <c:v>0.97349999999999992</c:v>
                </c:pt>
              </c:numCache>
            </c:numRef>
          </c:val>
          <c:extLst>
            <c:ext xmlns:c16="http://schemas.microsoft.com/office/drawing/2014/chart" uri="{C3380CC4-5D6E-409C-BE32-E72D297353CC}">
              <c16:uniqueId val="{00000000-0C04-4E64-A64A-F6BF8FAEEF7C}"/>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- 4.27 Hours per</a:t>
            </a:r>
            <a:r>
              <a:rPr lang="en-US" baseline="0"/>
              <a:t> Month</a:t>
            </a:r>
          </a:p>
          <a:p>
            <a:pPr>
              <a:defRPr/>
            </a:pPr>
            <a:r>
              <a:rPr lang="en-US" baseline="0"/>
              <a:t>66%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Graphs!$A$4</c:f>
              <c:strCache>
                <c:ptCount val="1"/>
                <c:pt idx="0">
                  <c:v>Data Collection/Analysis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Graphs!$B$4:$E$4</c:f>
              <c:numCache>
                <c:formatCode>General</c:formatCode>
                <c:ptCount val="4"/>
                <c:pt idx="0">
                  <c:v>4.3600000000000003</c:v>
                </c:pt>
                <c:pt idx="1">
                  <c:v>4.3099999999999996</c:v>
                </c:pt>
                <c:pt idx="2">
                  <c:v>4.2699999999999996</c:v>
                </c:pt>
                <c:pt idx="3">
                  <c:v>4.34</c:v>
                </c:pt>
              </c:numCache>
            </c:numRef>
          </c:val>
          <c:extLst>
            <c:ext xmlns:c16="http://schemas.microsoft.com/office/drawing/2014/chart" uri="{C3380CC4-5D6E-409C-BE32-E72D297353CC}">
              <c16:uniqueId val="{00000000-955E-4090-9962-E6382D4BC4AA}"/>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- 2.76 Hours per</a:t>
            </a:r>
            <a:r>
              <a:rPr lang="en-US" baseline="0"/>
              <a:t> Month</a:t>
            </a:r>
          </a:p>
          <a:p>
            <a:pPr>
              <a:defRPr/>
            </a:pPr>
            <a:r>
              <a:rPr lang="en-US" baseline="0"/>
              <a:t>52%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Graphs!$A$5</c:f>
              <c:strCache>
                <c:ptCount val="1"/>
                <c:pt idx="0">
                  <c:v>IEP/504 Meetings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Graphs!$B$5:$E$5</c:f>
              <c:numCache>
                <c:formatCode>General</c:formatCode>
                <c:ptCount val="4"/>
                <c:pt idx="0">
                  <c:v>2.78</c:v>
                </c:pt>
                <c:pt idx="1">
                  <c:v>2.79</c:v>
                </c:pt>
                <c:pt idx="2">
                  <c:v>2.76</c:v>
                </c:pt>
                <c:pt idx="3">
                  <c:v>2.76</c:v>
                </c:pt>
              </c:numCache>
            </c:numRef>
          </c:val>
          <c:extLst>
            <c:ext xmlns:c16="http://schemas.microsoft.com/office/drawing/2014/chart" uri="{C3380CC4-5D6E-409C-BE32-E72D297353CC}">
              <c16:uniqueId val="{00000000-877A-4729-9780-E484AA9F0C65}"/>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- 5.66 Hours per</a:t>
            </a:r>
            <a:r>
              <a:rPr lang="en-US" baseline="0"/>
              <a:t> Month</a:t>
            </a:r>
          </a:p>
          <a:p>
            <a:pPr>
              <a:defRPr/>
            </a:pPr>
            <a:r>
              <a:rPr lang="en-US" baseline="0"/>
              <a:t>79%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Graphs!$A$6</c:f>
              <c:strCache>
                <c:ptCount val="1"/>
                <c:pt idx="0">
                  <c:v>Grading Assessments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Graphs!$B$6:$E$6</c:f>
              <c:numCache>
                <c:formatCode>General</c:formatCode>
                <c:ptCount val="4"/>
                <c:pt idx="0">
                  <c:v>5.66</c:v>
                </c:pt>
                <c:pt idx="1">
                  <c:v>5.69</c:v>
                </c:pt>
                <c:pt idx="2">
                  <c:v>5.7</c:v>
                </c:pt>
                <c:pt idx="3">
                  <c:v>5.62</c:v>
                </c:pt>
              </c:numCache>
            </c:numRef>
          </c:val>
          <c:extLst>
            <c:ext xmlns:c16="http://schemas.microsoft.com/office/drawing/2014/chart" uri="{C3380CC4-5D6E-409C-BE32-E72D297353CC}">
              <c16:uniqueId val="{00000000-733B-46EA-AACE-8095770CF8D4}"/>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- 1.37 Hours per</a:t>
            </a:r>
            <a:r>
              <a:rPr lang="en-US" baseline="0"/>
              <a:t> Month</a:t>
            </a:r>
          </a:p>
          <a:p>
            <a:pPr>
              <a:defRPr/>
            </a:pPr>
            <a:r>
              <a:rPr lang="en-US" baseline="0"/>
              <a:t>55%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Graphs!$A$7</c:f>
              <c:strCache>
                <c:ptCount val="1"/>
                <c:pt idx="0">
                  <c:v>Discipline Paperwork</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Graphs!$B$7:$E$7</c:f>
              <c:numCache>
                <c:formatCode>General</c:formatCode>
                <c:ptCount val="4"/>
                <c:pt idx="0">
                  <c:v>1.39</c:v>
                </c:pt>
                <c:pt idx="1">
                  <c:v>1.37</c:v>
                </c:pt>
                <c:pt idx="2">
                  <c:v>1.37</c:v>
                </c:pt>
                <c:pt idx="3">
                  <c:v>1.41</c:v>
                </c:pt>
              </c:numCache>
            </c:numRef>
          </c:val>
          <c:extLst>
            <c:ext xmlns:c16="http://schemas.microsoft.com/office/drawing/2014/chart" uri="{C3380CC4-5D6E-409C-BE32-E72D297353CC}">
              <c16:uniqueId val="{00000000-2E05-48BB-8DA9-35CB97986563}"/>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- 3.54 Hours per</a:t>
            </a:r>
            <a:r>
              <a:rPr lang="en-US" baseline="0"/>
              <a:t> Month</a:t>
            </a:r>
          </a:p>
          <a:p>
            <a:pPr>
              <a:defRPr/>
            </a:pPr>
            <a:r>
              <a:rPr lang="en-US" baseline="0"/>
              <a:t>91%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Graphs!$A$8</c:f>
              <c:strCache>
                <c:ptCount val="1"/>
                <c:pt idx="0">
                  <c:v>Work Related Communication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Graphs!$B$8:$E$8</c:f>
              <c:numCache>
                <c:formatCode>General</c:formatCode>
                <c:ptCount val="4"/>
                <c:pt idx="0">
                  <c:v>3.53</c:v>
                </c:pt>
                <c:pt idx="1">
                  <c:v>3.49</c:v>
                </c:pt>
                <c:pt idx="2">
                  <c:v>3.49</c:v>
                </c:pt>
                <c:pt idx="3">
                  <c:v>3.57</c:v>
                </c:pt>
              </c:numCache>
            </c:numRef>
          </c:val>
          <c:extLst>
            <c:ext xmlns:c16="http://schemas.microsoft.com/office/drawing/2014/chart" uri="{C3380CC4-5D6E-409C-BE32-E72D297353CC}">
              <c16:uniqueId val="{00000000-AE4D-4D52-9B3E-270CB9C69680}"/>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Average - 1.94 Hours per</a:t>
            </a:r>
            <a:r>
              <a:rPr lang="en-US" baseline="0"/>
              <a:t> Month</a:t>
            </a:r>
          </a:p>
          <a:p>
            <a:pPr>
              <a:defRPr/>
            </a:pPr>
            <a:r>
              <a:rPr lang="en-US" baseline="0"/>
              <a:t>76% of Teachers Reported</a:t>
            </a:r>
            <a:r>
              <a:rPr lang="en-US"/>
              <a:t>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Graphs!$A$9</c:f>
              <c:strCache>
                <c:ptCount val="1"/>
                <c:pt idx="0">
                  <c:v>Direct Communication with Parents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Graphs!$B$1:$E$1</c:f>
              <c:strCache>
                <c:ptCount val="4"/>
                <c:pt idx="0">
                  <c:v>4K-2nd</c:v>
                </c:pt>
                <c:pt idx="1">
                  <c:v>3rd-5th</c:v>
                </c:pt>
                <c:pt idx="2">
                  <c:v>6th-8th</c:v>
                </c:pt>
                <c:pt idx="3">
                  <c:v>9th-12th</c:v>
                </c:pt>
              </c:strCache>
            </c:strRef>
          </c:cat>
          <c:val>
            <c:numRef>
              <c:f>Graphs!$B$9:$E$9</c:f>
              <c:numCache>
                <c:formatCode>General</c:formatCode>
                <c:ptCount val="4"/>
                <c:pt idx="0">
                  <c:v>1.9</c:v>
                </c:pt>
                <c:pt idx="1">
                  <c:v>1.93</c:v>
                </c:pt>
                <c:pt idx="2">
                  <c:v>1.92</c:v>
                </c:pt>
                <c:pt idx="3">
                  <c:v>1.93</c:v>
                </c:pt>
              </c:numCache>
            </c:numRef>
          </c:val>
          <c:extLst>
            <c:ext xmlns:c16="http://schemas.microsoft.com/office/drawing/2014/chart" uri="{C3380CC4-5D6E-409C-BE32-E72D297353CC}">
              <c16:uniqueId val="{00000000-ACC8-4B08-BAF4-4DB7D1FE9E7A}"/>
            </c:ext>
          </c:extLst>
        </c:ser>
        <c:dLbls>
          <c:showLegendKey val="0"/>
          <c:showVal val="0"/>
          <c:showCatName val="0"/>
          <c:showSerName val="0"/>
          <c:showPercent val="0"/>
          <c:showBubbleSize val="0"/>
        </c:dLbls>
        <c:gapWidth val="219"/>
        <c:overlap val="-27"/>
        <c:axId val="2068838031"/>
        <c:axId val="2068823887"/>
      </c:barChart>
      <c:catAx>
        <c:axId val="2068838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23887"/>
        <c:crosses val="autoZero"/>
        <c:auto val="1"/>
        <c:lblAlgn val="ctr"/>
        <c:lblOffset val="100"/>
        <c:noMultiLvlLbl val="0"/>
      </c:catAx>
      <c:valAx>
        <c:axId val="20688238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88380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Graphs!$A$2:$A$21</cx:f>
        <cx:lvl ptCount="20">
          <cx:pt idx="0">Professional Development </cx:pt>
          <cx:pt idx="1">Duty </cx:pt>
          <cx:pt idx="2">Data Collection/Analysis </cx:pt>
          <cx:pt idx="3">IEP/504 Meetings </cx:pt>
          <cx:pt idx="4">Grading Assessments</cx:pt>
          <cx:pt idx="5">Discipline Paperwork</cx:pt>
          <cx:pt idx="6">Work Related Communication</cx:pt>
          <cx:pt idx="7">Direct Communication with Parents</cx:pt>
          <cx:pt idx="8">Instructional Planning</cx:pt>
          <cx:pt idx="9">Preparing For Instruction</cx:pt>
          <cx:pt idx="10">Creating Assessments</cx:pt>
          <cx:pt idx="11">Instruction</cx:pt>
          <cx:pt idx="12">Planned Interruptions</cx:pt>
          <cx:pt idx="13">Unplanned Interruptions</cx:pt>
          <cx:pt idx="14">Clerical Items</cx:pt>
          <cx:pt idx="15">Classroom Environment</cx:pt>
          <cx:pt idx="16">Paid Extra Curricular</cx:pt>
          <cx:pt idx="17">Other Extra Curricular</cx:pt>
          <cx:pt idx="18">District Assessment</cx:pt>
          <cx:pt idx="19">State/National Assessment</cx:pt>
        </cx:lvl>
      </cx:strDim>
      <cx:numDim type="val">
        <cx:f>Graphs!$F$2:$F$21</cx:f>
        <cx:lvl ptCount="20" formatCode="General">
          <cx:pt idx="0">7.04</cx:pt>
          <cx:pt idx="1">19.68</cx:pt>
          <cx:pt idx="2">4.2699999999999996</cx:pt>
          <cx:pt idx="3">2.7599999999999998</cx:pt>
          <cx:pt idx="4">5.6600000000000001</cx:pt>
          <cx:pt idx="5">1.3700000000000001</cx:pt>
          <cx:pt idx="6">3.54</cx:pt>
          <cx:pt idx="7">1.9399999999999999</cx:pt>
          <cx:pt idx="8">7.8899999999999997</cx:pt>
          <cx:pt idx="9">6.9900000000000002</cx:pt>
          <cx:pt idx="10">1.6799999999999999</cx:pt>
          <cx:pt idx="11">65.209999999999994</cx:pt>
          <cx:pt idx="12">5.8600000000000003</cx:pt>
          <cx:pt idx="13">4.25</cx:pt>
          <cx:pt idx="14">5.2699999999999996</cx:pt>
          <cx:pt idx="15">2.7799999999999998</cx:pt>
          <cx:pt idx="16">9.9700000000000006</cx:pt>
          <cx:pt idx="17">9.4700000000000006</cx:pt>
          <cx:pt idx="18">4.9299999999999997</cx:pt>
          <cx:pt idx="19">8.5500000000000007</cx:pt>
        </cx:lvl>
      </cx:numDim>
    </cx:data>
    <cx:data id="1">
      <cx:strDim type="cat">
        <cx:f>Graphs!$A$2:$A$21</cx:f>
        <cx:lvl ptCount="20">
          <cx:pt idx="0">Professional Development </cx:pt>
          <cx:pt idx="1">Duty </cx:pt>
          <cx:pt idx="2">Data Collection/Analysis </cx:pt>
          <cx:pt idx="3">IEP/504 Meetings </cx:pt>
          <cx:pt idx="4">Grading Assessments</cx:pt>
          <cx:pt idx="5">Discipline Paperwork</cx:pt>
          <cx:pt idx="6">Work Related Communication</cx:pt>
          <cx:pt idx="7">Direct Communication with Parents</cx:pt>
          <cx:pt idx="8">Instructional Planning</cx:pt>
          <cx:pt idx="9">Preparing For Instruction</cx:pt>
          <cx:pt idx="10">Creating Assessments</cx:pt>
          <cx:pt idx="11">Instruction</cx:pt>
          <cx:pt idx="12">Planned Interruptions</cx:pt>
          <cx:pt idx="13">Unplanned Interruptions</cx:pt>
          <cx:pt idx="14">Clerical Items</cx:pt>
          <cx:pt idx="15">Classroom Environment</cx:pt>
          <cx:pt idx="16">Paid Extra Curricular</cx:pt>
          <cx:pt idx="17">Other Extra Curricular</cx:pt>
          <cx:pt idx="18">District Assessment</cx:pt>
          <cx:pt idx="19">State/National Assessment</cx:pt>
        </cx:lvl>
      </cx:strDim>
      <cx:numDim type="val">
        <cx:f>Graphs!$C$2:$C$21</cx:f>
        <cx:lvl ptCount="20" formatCode="General">
          <cx:pt idx="0">6.96</cx:pt>
          <cx:pt idx="1">19.550000000000001</cx:pt>
          <cx:pt idx="2">4.3099999999999996</cx:pt>
          <cx:pt idx="3">2.79</cx:pt>
          <cx:pt idx="4">5.6900000000000004</cx:pt>
          <cx:pt idx="5">1.3700000000000001</cx:pt>
          <cx:pt idx="6">3.4900000000000002</cx:pt>
          <cx:pt idx="7">1.9299999999999999</cx:pt>
          <cx:pt idx="8">7.8600000000000003</cx:pt>
          <cx:pt idx="9">7.0599999999999996</cx:pt>
          <cx:pt idx="10">1.6499999999999999</cx:pt>
          <cx:pt idx="11">65.590000000000003</cx:pt>
          <cx:pt idx="12">5.9000000000000004</cx:pt>
          <cx:pt idx="13">4.2999999999999998</cx:pt>
          <cx:pt idx="14">5.2199999999999998</cx:pt>
          <cx:pt idx="15">2.7799999999999998</cx:pt>
          <cx:pt idx="16">9.6099999999999994</cx:pt>
          <cx:pt idx="17">9.2200000000000006</cx:pt>
          <cx:pt idx="18">4.7699999999999996</cx:pt>
          <cx:pt idx="19">8.5600000000000005</cx:pt>
        </cx:lvl>
      </cx:numDim>
    </cx:data>
    <cx:data id="2">
      <cx:strDim type="cat">
        <cx:f>Graphs!$A$2:$A$21</cx:f>
        <cx:lvl ptCount="20">
          <cx:pt idx="0">Professional Development </cx:pt>
          <cx:pt idx="1">Duty </cx:pt>
          <cx:pt idx="2">Data Collection/Analysis </cx:pt>
          <cx:pt idx="3">IEP/504 Meetings </cx:pt>
          <cx:pt idx="4">Grading Assessments</cx:pt>
          <cx:pt idx="5">Discipline Paperwork</cx:pt>
          <cx:pt idx="6">Work Related Communication</cx:pt>
          <cx:pt idx="7">Direct Communication with Parents</cx:pt>
          <cx:pt idx="8">Instructional Planning</cx:pt>
          <cx:pt idx="9">Preparing For Instruction</cx:pt>
          <cx:pt idx="10">Creating Assessments</cx:pt>
          <cx:pt idx="11">Instruction</cx:pt>
          <cx:pt idx="12">Planned Interruptions</cx:pt>
          <cx:pt idx="13">Unplanned Interruptions</cx:pt>
          <cx:pt idx="14">Clerical Items</cx:pt>
          <cx:pt idx="15">Classroom Environment</cx:pt>
          <cx:pt idx="16">Paid Extra Curricular</cx:pt>
          <cx:pt idx="17">Other Extra Curricular</cx:pt>
          <cx:pt idx="18">District Assessment</cx:pt>
          <cx:pt idx="19">State/National Assessment</cx:pt>
        </cx:lvl>
      </cx:strDim>
      <cx:numDim type="val">
        <cx:f>Graphs!$D$2:$D$21</cx:f>
        <cx:lvl ptCount="20" formatCode="General">
          <cx:pt idx="0">6.9500000000000002</cx:pt>
          <cx:pt idx="1">19.699999999999999</cx:pt>
          <cx:pt idx="2">4.2699999999999996</cx:pt>
          <cx:pt idx="3">2.7599999999999998</cx:pt>
          <cx:pt idx="4">5.7000000000000002</cx:pt>
          <cx:pt idx="5">1.3700000000000001</cx:pt>
          <cx:pt idx="6">3.4900000000000002</cx:pt>
          <cx:pt idx="7">1.9199999999999999</cx:pt>
          <cx:pt idx="8">7.9199999999999999</cx:pt>
          <cx:pt idx="9">7.0199999999999996</cx:pt>
          <cx:pt idx="10">1.6799999999999999</cx:pt>
          <cx:pt idx="11">65.450000000000003</cx:pt>
          <cx:pt idx="12">5.8899999999999997</cx:pt>
          <cx:pt idx="13">4.2699999999999996</cx:pt>
          <cx:pt idx="14">5.1900000000000004</cx:pt>
          <cx:pt idx="15">2.7799999999999998</cx:pt>
          <cx:pt idx="16">9.7200000000000006</cx:pt>
          <cx:pt idx="17">9.3300000000000001</cx:pt>
          <cx:pt idx="18">4.9299999999999997</cx:pt>
          <cx:pt idx="19">8.5500000000000007</cx:pt>
        </cx:lvl>
      </cx:numDim>
    </cx:data>
  </cx:chartData>
  <cx:chart>
    <cx:title pos="t" align="ctr" overlay="0"/>
    <cx:plotArea>
      <cx:plotAreaRegion>
        <cx:series layoutId="clusteredColumn" uniqueId="{E1B8B0BC-7889-4177-83D0-A813EC18AB9C}" formatIdx="0">
          <cx:tx>
            <cx:txData>
              <cx:f>Graphs!$A$2:$A$21</cx:f>
              <cx:v>Professional Development  Duty  Data Collection/Analysis  IEP/504 Meetings  Grading Assessments Discipline Paperwork Work Related Communication Direct Communication with Parents Instructional Planning Preparing For Instruction Creating Assessments Instruction Planned Interruptions Unplanned Interruptions Clerical Items Classroom Environment Paid Extra Curricular Other Extra Curricular District Assessment State/National Assessment</cx:v>
            </cx:txData>
          </cx:tx>
          <cx:dataId val="0"/>
          <cx:layoutPr>
            <cx:aggregation/>
          </cx:layoutPr>
          <cx:axisId val="1"/>
        </cx:series>
        <cx:series layoutId="clusteredColumn" hidden="1" uniqueId="{22A76B71-A815-413F-8CCD-8E4BB5362C77}" formatIdx="2">
          <cx:tx>
            <cx:txData>
              <cx:f>Graphs!$C$1</cx:f>
              <cx:v>3rd-5th</cx:v>
            </cx:txData>
          </cx:tx>
          <cx:dataId val="1"/>
          <cx:layoutPr>
            <cx:aggregation/>
          </cx:layoutPr>
          <cx:axisId val="1"/>
        </cx:series>
        <cx:series layoutId="clusteredColumn" hidden="1" uniqueId="{EA41761A-3401-4C23-B1D7-8DC2E9733C57}" formatIdx="4">
          <cx:tx>
            <cx:txData>
              <cx:f>Graphs!$D$1</cx:f>
              <cx:v>6th-8th</cx:v>
            </cx:txData>
          </cx:tx>
          <cx:dataId val="2"/>
          <cx:layoutPr>
            <cx:aggregation/>
          </cx:layoutPr>
          <cx:axisId val="1"/>
        </cx:series>
        <cx:series layoutId="paretoLine" ownerIdx="0" uniqueId="{DDFEB49C-62E3-4BC1-92F8-D16ECDB3C289}" formatIdx="1">
          <cx:axisId val="2"/>
        </cx:series>
        <cx:series layoutId="paretoLine" ownerIdx="1" uniqueId="{C6805922-83F1-4199-B6AE-6E864528DE52}" formatIdx="3">
          <cx:axisId val="2"/>
        </cx:series>
        <cx:series layoutId="paretoLine" ownerIdx="2" uniqueId="{CB71CA13-2A43-4AEF-98EA-C7DAD28C3EC7}" formatIdx="5">
          <cx:axisId val="2"/>
        </cx:series>
      </cx:plotAreaRegion>
      <cx:axis id="0">
        <cx:catScaling gapWidth="0"/>
        <cx:tickLabels/>
      </cx:axis>
      <cx:axis id="1">
        <cx:valScaling/>
        <cx:majorGridlines/>
        <cx:tickLabels/>
      </cx:axis>
      <cx:axis id="2">
        <cx:valScaling max="1" min="0"/>
        <cx:units unit="percentage"/>
        <cx:tickLabels/>
      </cx:axis>
    </cx:plotArea>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3D7E318C-45AB-4135-ABCB-46D59D8CC806}" type="datetimeFigureOut">
              <a:rPr lang="en-US" smtClean="0"/>
              <a:t>5/13/2019</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323F59F7-D568-44BB-AAF0-08289A88C5A6}" type="slidenum">
              <a:rPr lang="en-US" smtClean="0"/>
              <a:t>‹#›</a:t>
            </a:fld>
            <a:endParaRPr lang="en-US" dirty="0"/>
          </a:p>
        </p:txBody>
      </p:sp>
    </p:spTree>
    <p:extLst>
      <p:ext uri="{BB962C8B-B14F-4D97-AF65-F5344CB8AC3E}">
        <p14:creationId xmlns:p14="http://schemas.microsoft.com/office/powerpoint/2010/main" val="3827555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298867A4-DEAC-4D46-A6D8-E634381C73E3}" type="datetimeFigureOut">
              <a:rPr lang="en-US" smtClean="0"/>
              <a:t>5/13/2019</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39D04B07-70A5-4E49-9DB6-306BA61BC46E}" type="slidenum">
              <a:rPr lang="en-US" smtClean="0"/>
              <a:t>‹#›</a:t>
            </a:fld>
            <a:endParaRPr lang="en-US" dirty="0"/>
          </a:p>
        </p:txBody>
      </p:sp>
    </p:spTree>
    <p:extLst>
      <p:ext uri="{BB962C8B-B14F-4D97-AF65-F5344CB8AC3E}">
        <p14:creationId xmlns:p14="http://schemas.microsoft.com/office/powerpoint/2010/main" val="306541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D04B07-70A5-4E49-9DB6-306BA61BC46E}" type="slidenum">
              <a:rPr lang="en-US" smtClean="0"/>
              <a:t>1</a:t>
            </a:fld>
            <a:endParaRPr lang="en-US" dirty="0"/>
          </a:p>
        </p:txBody>
      </p:sp>
    </p:spTree>
    <p:extLst>
      <p:ext uri="{BB962C8B-B14F-4D97-AF65-F5344CB8AC3E}">
        <p14:creationId xmlns:p14="http://schemas.microsoft.com/office/powerpoint/2010/main" val="1942924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10</a:t>
            </a:fld>
            <a:endParaRPr lang="en-US" dirty="0"/>
          </a:p>
        </p:txBody>
      </p:sp>
    </p:spTree>
    <p:extLst>
      <p:ext uri="{BB962C8B-B14F-4D97-AF65-F5344CB8AC3E}">
        <p14:creationId xmlns:p14="http://schemas.microsoft.com/office/powerpoint/2010/main" val="230236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11</a:t>
            </a:fld>
            <a:endParaRPr lang="en-US" dirty="0"/>
          </a:p>
        </p:txBody>
      </p:sp>
    </p:spTree>
    <p:extLst>
      <p:ext uri="{BB962C8B-B14F-4D97-AF65-F5344CB8AC3E}">
        <p14:creationId xmlns:p14="http://schemas.microsoft.com/office/powerpoint/2010/main" val="2536619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12</a:t>
            </a:fld>
            <a:endParaRPr lang="en-US" dirty="0"/>
          </a:p>
        </p:txBody>
      </p:sp>
    </p:spTree>
    <p:extLst>
      <p:ext uri="{BB962C8B-B14F-4D97-AF65-F5344CB8AC3E}">
        <p14:creationId xmlns:p14="http://schemas.microsoft.com/office/powerpoint/2010/main" val="3880060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13</a:t>
            </a:fld>
            <a:endParaRPr lang="en-US" dirty="0"/>
          </a:p>
        </p:txBody>
      </p:sp>
    </p:spTree>
    <p:extLst>
      <p:ext uri="{BB962C8B-B14F-4D97-AF65-F5344CB8AC3E}">
        <p14:creationId xmlns:p14="http://schemas.microsoft.com/office/powerpoint/2010/main" val="1003572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14</a:t>
            </a:fld>
            <a:endParaRPr lang="en-US" dirty="0"/>
          </a:p>
        </p:txBody>
      </p:sp>
    </p:spTree>
    <p:extLst>
      <p:ext uri="{BB962C8B-B14F-4D97-AF65-F5344CB8AC3E}">
        <p14:creationId xmlns:p14="http://schemas.microsoft.com/office/powerpoint/2010/main" val="2263695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15</a:t>
            </a:fld>
            <a:endParaRPr lang="en-US" dirty="0"/>
          </a:p>
        </p:txBody>
      </p:sp>
    </p:spTree>
    <p:extLst>
      <p:ext uri="{BB962C8B-B14F-4D97-AF65-F5344CB8AC3E}">
        <p14:creationId xmlns:p14="http://schemas.microsoft.com/office/powerpoint/2010/main" val="35003358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16</a:t>
            </a:fld>
            <a:endParaRPr lang="en-US" dirty="0"/>
          </a:p>
        </p:txBody>
      </p:sp>
    </p:spTree>
    <p:extLst>
      <p:ext uri="{BB962C8B-B14F-4D97-AF65-F5344CB8AC3E}">
        <p14:creationId xmlns:p14="http://schemas.microsoft.com/office/powerpoint/2010/main" val="27342891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17</a:t>
            </a:fld>
            <a:endParaRPr lang="en-US" dirty="0"/>
          </a:p>
        </p:txBody>
      </p:sp>
    </p:spTree>
    <p:extLst>
      <p:ext uri="{BB962C8B-B14F-4D97-AF65-F5344CB8AC3E}">
        <p14:creationId xmlns:p14="http://schemas.microsoft.com/office/powerpoint/2010/main" val="1486747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18</a:t>
            </a:fld>
            <a:endParaRPr lang="en-US" dirty="0"/>
          </a:p>
        </p:txBody>
      </p:sp>
    </p:spTree>
    <p:extLst>
      <p:ext uri="{BB962C8B-B14F-4D97-AF65-F5344CB8AC3E}">
        <p14:creationId xmlns:p14="http://schemas.microsoft.com/office/powerpoint/2010/main" val="1437977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19</a:t>
            </a:fld>
            <a:endParaRPr lang="en-US" dirty="0"/>
          </a:p>
        </p:txBody>
      </p:sp>
    </p:spTree>
    <p:extLst>
      <p:ext uri="{BB962C8B-B14F-4D97-AF65-F5344CB8AC3E}">
        <p14:creationId xmlns:p14="http://schemas.microsoft.com/office/powerpoint/2010/main" val="2236356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9D04B07-70A5-4E49-9DB6-306BA61BC46E}" type="slidenum">
              <a:rPr lang="en-US" smtClean="0"/>
              <a:t>2</a:t>
            </a:fld>
            <a:endParaRPr lang="en-US" dirty="0"/>
          </a:p>
        </p:txBody>
      </p:sp>
    </p:spTree>
    <p:extLst>
      <p:ext uri="{BB962C8B-B14F-4D97-AF65-F5344CB8AC3E}">
        <p14:creationId xmlns:p14="http://schemas.microsoft.com/office/powerpoint/2010/main" val="30249136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20</a:t>
            </a:fld>
            <a:endParaRPr lang="en-US" dirty="0"/>
          </a:p>
        </p:txBody>
      </p:sp>
    </p:spTree>
    <p:extLst>
      <p:ext uri="{BB962C8B-B14F-4D97-AF65-F5344CB8AC3E}">
        <p14:creationId xmlns:p14="http://schemas.microsoft.com/office/powerpoint/2010/main" val="3891436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21</a:t>
            </a:fld>
            <a:endParaRPr lang="en-US" dirty="0"/>
          </a:p>
        </p:txBody>
      </p:sp>
    </p:spTree>
    <p:extLst>
      <p:ext uri="{BB962C8B-B14F-4D97-AF65-F5344CB8AC3E}">
        <p14:creationId xmlns:p14="http://schemas.microsoft.com/office/powerpoint/2010/main" val="25759201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22</a:t>
            </a:fld>
            <a:endParaRPr lang="en-US" dirty="0"/>
          </a:p>
        </p:txBody>
      </p:sp>
    </p:spTree>
    <p:extLst>
      <p:ext uri="{BB962C8B-B14F-4D97-AF65-F5344CB8AC3E}">
        <p14:creationId xmlns:p14="http://schemas.microsoft.com/office/powerpoint/2010/main" val="39670916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23</a:t>
            </a:fld>
            <a:endParaRPr lang="en-US" dirty="0"/>
          </a:p>
        </p:txBody>
      </p:sp>
    </p:spTree>
    <p:extLst>
      <p:ext uri="{BB962C8B-B14F-4D97-AF65-F5344CB8AC3E}">
        <p14:creationId xmlns:p14="http://schemas.microsoft.com/office/powerpoint/2010/main" val="33122114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24</a:t>
            </a:fld>
            <a:endParaRPr lang="en-US" dirty="0"/>
          </a:p>
        </p:txBody>
      </p:sp>
    </p:spTree>
    <p:extLst>
      <p:ext uri="{BB962C8B-B14F-4D97-AF65-F5344CB8AC3E}">
        <p14:creationId xmlns:p14="http://schemas.microsoft.com/office/powerpoint/2010/main" val="2969190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25</a:t>
            </a:fld>
            <a:endParaRPr lang="en-US" dirty="0"/>
          </a:p>
        </p:txBody>
      </p:sp>
    </p:spTree>
    <p:extLst>
      <p:ext uri="{BB962C8B-B14F-4D97-AF65-F5344CB8AC3E}">
        <p14:creationId xmlns:p14="http://schemas.microsoft.com/office/powerpoint/2010/main" val="8119884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26</a:t>
            </a:fld>
            <a:endParaRPr lang="en-US" dirty="0"/>
          </a:p>
        </p:txBody>
      </p:sp>
    </p:spTree>
    <p:extLst>
      <p:ext uri="{BB962C8B-B14F-4D97-AF65-F5344CB8AC3E}">
        <p14:creationId xmlns:p14="http://schemas.microsoft.com/office/powerpoint/2010/main" val="24184912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27</a:t>
            </a:fld>
            <a:endParaRPr lang="en-US" dirty="0"/>
          </a:p>
        </p:txBody>
      </p:sp>
    </p:spTree>
    <p:extLst>
      <p:ext uri="{BB962C8B-B14F-4D97-AF65-F5344CB8AC3E}">
        <p14:creationId xmlns:p14="http://schemas.microsoft.com/office/powerpoint/2010/main" val="29047917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28</a:t>
            </a:fld>
            <a:endParaRPr lang="en-US" dirty="0"/>
          </a:p>
        </p:txBody>
      </p:sp>
    </p:spTree>
    <p:extLst>
      <p:ext uri="{BB962C8B-B14F-4D97-AF65-F5344CB8AC3E}">
        <p14:creationId xmlns:p14="http://schemas.microsoft.com/office/powerpoint/2010/main" val="32060334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29</a:t>
            </a:fld>
            <a:endParaRPr lang="en-US" dirty="0"/>
          </a:p>
        </p:txBody>
      </p:sp>
    </p:spTree>
    <p:extLst>
      <p:ext uri="{BB962C8B-B14F-4D97-AF65-F5344CB8AC3E}">
        <p14:creationId xmlns:p14="http://schemas.microsoft.com/office/powerpoint/2010/main" val="88439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D04B07-70A5-4E49-9DB6-306BA61BC46E}" type="slidenum">
              <a:rPr lang="en-US" smtClean="0"/>
              <a:t>3</a:t>
            </a:fld>
            <a:endParaRPr lang="en-US" dirty="0"/>
          </a:p>
        </p:txBody>
      </p:sp>
    </p:spTree>
    <p:extLst>
      <p:ext uri="{BB962C8B-B14F-4D97-AF65-F5344CB8AC3E}">
        <p14:creationId xmlns:p14="http://schemas.microsoft.com/office/powerpoint/2010/main" val="5965341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30</a:t>
            </a:fld>
            <a:endParaRPr lang="en-US" dirty="0"/>
          </a:p>
        </p:txBody>
      </p:sp>
    </p:spTree>
    <p:extLst>
      <p:ext uri="{BB962C8B-B14F-4D97-AF65-F5344CB8AC3E}">
        <p14:creationId xmlns:p14="http://schemas.microsoft.com/office/powerpoint/2010/main" val="23595544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31</a:t>
            </a:fld>
            <a:endParaRPr lang="en-US" dirty="0"/>
          </a:p>
        </p:txBody>
      </p:sp>
    </p:spTree>
    <p:extLst>
      <p:ext uri="{BB962C8B-B14F-4D97-AF65-F5344CB8AC3E}">
        <p14:creationId xmlns:p14="http://schemas.microsoft.com/office/powerpoint/2010/main" val="1025109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D04B07-70A5-4E49-9DB6-306BA61BC46E}" type="slidenum">
              <a:rPr lang="en-US" smtClean="0"/>
              <a:t>32</a:t>
            </a:fld>
            <a:endParaRPr lang="en-US" dirty="0"/>
          </a:p>
        </p:txBody>
      </p:sp>
    </p:spTree>
    <p:extLst>
      <p:ext uri="{BB962C8B-B14F-4D97-AF65-F5344CB8AC3E}">
        <p14:creationId xmlns:p14="http://schemas.microsoft.com/office/powerpoint/2010/main" val="37077283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D04B07-70A5-4E49-9DB6-306BA61BC46E}" type="slidenum">
              <a:rPr lang="en-US" smtClean="0"/>
              <a:t>33</a:t>
            </a:fld>
            <a:endParaRPr lang="en-US" dirty="0"/>
          </a:p>
        </p:txBody>
      </p:sp>
    </p:spTree>
    <p:extLst>
      <p:ext uri="{BB962C8B-B14F-4D97-AF65-F5344CB8AC3E}">
        <p14:creationId xmlns:p14="http://schemas.microsoft.com/office/powerpoint/2010/main" val="3024913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D04B07-70A5-4E49-9DB6-306BA61BC46E}" type="slidenum">
              <a:rPr lang="en-US" smtClean="0"/>
              <a:t>4</a:t>
            </a:fld>
            <a:endParaRPr lang="en-US" dirty="0"/>
          </a:p>
        </p:txBody>
      </p:sp>
    </p:spTree>
    <p:extLst>
      <p:ext uri="{BB962C8B-B14F-4D97-AF65-F5344CB8AC3E}">
        <p14:creationId xmlns:p14="http://schemas.microsoft.com/office/powerpoint/2010/main" val="3035241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5</a:t>
            </a:fld>
            <a:endParaRPr lang="en-US" dirty="0"/>
          </a:p>
        </p:txBody>
      </p:sp>
    </p:spTree>
    <p:extLst>
      <p:ext uri="{BB962C8B-B14F-4D97-AF65-F5344CB8AC3E}">
        <p14:creationId xmlns:p14="http://schemas.microsoft.com/office/powerpoint/2010/main" val="2658346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6</a:t>
            </a:fld>
            <a:endParaRPr lang="en-US" dirty="0"/>
          </a:p>
        </p:txBody>
      </p:sp>
    </p:spTree>
    <p:extLst>
      <p:ext uri="{BB962C8B-B14F-4D97-AF65-F5344CB8AC3E}">
        <p14:creationId xmlns:p14="http://schemas.microsoft.com/office/powerpoint/2010/main" val="1564559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7</a:t>
            </a:fld>
            <a:endParaRPr lang="en-US" dirty="0"/>
          </a:p>
        </p:txBody>
      </p:sp>
    </p:spTree>
    <p:extLst>
      <p:ext uri="{BB962C8B-B14F-4D97-AF65-F5344CB8AC3E}">
        <p14:creationId xmlns:p14="http://schemas.microsoft.com/office/powerpoint/2010/main" val="4146789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8</a:t>
            </a:fld>
            <a:endParaRPr lang="en-US" dirty="0"/>
          </a:p>
        </p:txBody>
      </p:sp>
    </p:spTree>
    <p:extLst>
      <p:ext uri="{BB962C8B-B14F-4D97-AF65-F5344CB8AC3E}">
        <p14:creationId xmlns:p14="http://schemas.microsoft.com/office/powerpoint/2010/main" val="244132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9</a:t>
            </a:fld>
            <a:endParaRPr lang="en-US" dirty="0"/>
          </a:p>
        </p:txBody>
      </p:sp>
    </p:spTree>
    <p:extLst>
      <p:ext uri="{BB962C8B-B14F-4D97-AF65-F5344CB8AC3E}">
        <p14:creationId xmlns:p14="http://schemas.microsoft.com/office/powerpoint/2010/main" val="1795249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1BEF71-DE6C-4B51-996E-C16873494508}" type="datetime1">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620171"/>
      </p:ext>
    </p:extLst>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EC907A-E5C4-4BC9-A987-B35FB4E1DE0D}" type="datetime1">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252653386"/>
      </p:ext>
    </p:extLst>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3E5AA-ED4C-4562-BD7A-D46F8C72EC33}" type="datetime1">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275747951"/>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40D0AA-E9FC-4E80-869B-6083C3F8986C}" type="datetime1">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77961466"/>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34644-291B-4EA6-A0B7-37F33914607B}" type="datetime1">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563565"/>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34670A-919C-4020-B5F1-88A1FD909537}" type="datetime1">
              <a:rPr lang="en-US" smtClean="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86587030"/>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3C97B1-045A-4369-A317-ED6E050FBDA2}" type="datetime1">
              <a:rPr lang="en-US" smtClean="0"/>
              <a:t>5/13/2019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17995150"/>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BC77E7-3EF4-4885-AB41-4F349F0B3866}" type="datetime1">
              <a:rPr lang="en-US" smtClean="0"/>
              <a:t>5/13/2019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3454859459"/>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4D8100-0AEB-4446-B602-5968B9779315}" type="datetime1">
              <a:rPr lang="en-US" smtClean="0"/>
              <a:t>5/13/2019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09258924"/>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BF82DE1-B236-4520-9B91-2F686607261B}" type="datetime1">
              <a:rPr lang="en-US" smtClean="0"/>
              <a:t>5/13/2019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8B96DB-C5BB-48C9-8AB1-92DA957701DD}" type="slidenum">
              <a:rPr lang="en-US" smtClean="0"/>
              <a:t>‹#›</a:t>
            </a:fld>
            <a:endParaRPr lang="en-US" dirty="0"/>
          </a:p>
        </p:txBody>
      </p:sp>
    </p:spTree>
    <p:extLst>
      <p:ext uri="{BB962C8B-B14F-4D97-AF65-F5344CB8AC3E}">
        <p14:creationId xmlns:p14="http://schemas.microsoft.com/office/powerpoint/2010/main" val="3284258166"/>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037DA-336F-439E-9E17-E36F5B0F3CF5}" type="datetime1">
              <a:rPr lang="en-US" smtClean="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816472557"/>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2FA5630-1A63-4849-A3F8-0F42C3402C52}" type="datetime1">
              <a:rPr lang="en-US" smtClean="0"/>
              <a:t>5/13/2019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8B96DB-C5BB-48C9-8AB1-92DA957701DD}"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1876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slow">
    <p:push dir="u"/>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52400"/>
            <a:ext cx="7486650" cy="5989320"/>
          </a:xfrm>
          <a:prstGeom prst="rect">
            <a:avLst/>
          </a:prstGeom>
        </p:spPr>
      </p:pic>
    </p:spTree>
    <p:extLst>
      <p:ext uri="{BB962C8B-B14F-4D97-AF65-F5344CB8AC3E}">
        <p14:creationId xmlns:p14="http://schemas.microsoft.com/office/powerpoint/2010/main" val="244257172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8004"/>
            <a:ext cx="8534400" cy="1923196"/>
          </a:xfrm>
        </p:spPr>
        <p:txBody>
          <a:bodyPr>
            <a:noAutofit/>
          </a:bodyPr>
          <a:lstStyle/>
          <a:p>
            <a:r>
              <a:rPr lang="en-US" sz="5400" spc="600" dirty="0" smtClean="0">
                <a:solidFill>
                  <a:schemeClr val="tx1"/>
                </a:solidFill>
              </a:rPr>
              <a:t>Data Collection:</a:t>
            </a:r>
            <a:br>
              <a:rPr lang="en-US" sz="5400" spc="600" dirty="0" smtClean="0">
                <a:solidFill>
                  <a:schemeClr val="tx1"/>
                </a:solidFill>
              </a:rPr>
            </a:br>
            <a:r>
              <a:rPr lang="en-US" sz="3000" i="1" spc="600" dirty="0" smtClean="0">
                <a:solidFill>
                  <a:schemeClr val="tx1"/>
                </a:solidFill>
              </a:rPr>
              <a:t>Data Analysis, </a:t>
            </a:r>
            <a:r>
              <a:rPr lang="en-US" sz="3000" i="1" spc="600" dirty="0">
                <a:solidFill>
                  <a:schemeClr val="tx1"/>
                </a:solidFill>
              </a:rPr>
              <a:t>P</a:t>
            </a:r>
            <a:r>
              <a:rPr lang="en-US" sz="3000" i="1" spc="600" dirty="0" smtClean="0">
                <a:solidFill>
                  <a:schemeClr val="tx1"/>
                </a:solidFill>
              </a:rPr>
              <a:t>rogress Monitoring</a:t>
            </a: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339483765"/>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633211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8004"/>
            <a:ext cx="8534400" cy="1923196"/>
          </a:xfrm>
        </p:spPr>
        <p:txBody>
          <a:bodyPr>
            <a:noAutofit/>
          </a:bodyPr>
          <a:lstStyle/>
          <a:p>
            <a:r>
              <a:rPr lang="en-US" sz="5400" spc="600" dirty="0" smtClean="0">
                <a:solidFill>
                  <a:schemeClr val="tx1"/>
                </a:solidFill>
              </a:rPr>
              <a:t>IEP/504 Meetings:</a:t>
            </a:r>
            <a:br>
              <a:rPr lang="en-US" sz="5400" spc="600" dirty="0" smtClean="0">
                <a:solidFill>
                  <a:schemeClr val="tx1"/>
                </a:solidFill>
              </a:rPr>
            </a:br>
            <a:r>
              <a:rPr lang="en-US" sz="3000" i="1" spc="600" dirty="0" smtClean="0">
                <a:solidFill>
                  <a:schemeClr val="tx1"/>
                </a:solidFill>
              </a:rPr>
              <a:t>Meetings Only, Not Paperwork</a:t>
            </a: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1416694351"/>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924863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8004"/>
            <a:ext cx="8534400" cy="1923196"/>
          </a:xfrm>
        </p:spPr>
        <p:txBody>
          <a:bodyPr>
            <a:noAutofit/>
          </a:bodyPr>
          <a:lstStyle/>
          <a:p>
            <a:r>
              <a:rPr lang="en-US" sz="5400" spc="600" dirty="0" smtClean="0">
                <a:solidFill>
                  <a:schemeClr val="tx1"/>
                </a:solidFill>
              </a:rPr>
              <a:t>Grading Assessments:</a:t>
            </a:r>
            <a:br>
              <a:rPr lang="en-US" sz="5400" spc="600" dirty="0" smtClean="0">
                <a:solidFill>
                  <a:schemeClr val="tx1"/>
                </a:solidFill>
              </a:rPr>
            </a:br>
            <a:r>
              <a:rPr lang="en-US" sz="3500" i="1" spc="600" dirty="0" smtClean="0">
                <a:solidFill>
                  <a:schemeClr val="tx1"/>
                </a:solidFill>
              </a:rPr>
              <a:t>Quizzes, Tests, Projects</a:t>
            </a: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3882090513"/>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732644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8004"/>
            <a:ext cx="8534400" cy="1923196"/>
          </a:xfrm>
        </p:spPr>
        <p:txBody>
          <a:bodyPr>
            <a:noAutofit/>
          </a:bodyPr>
          <a:lstStyle/>
          <a:p>
            <a:r>
              <a:rPr lang="en-US" sz="5400" spc="600" dirty="0" smtClean="0">
                <a:solidFill>
                  <a:schemeClr val="tx1"/>
                </a:solidFill>
              </a:rPr>
              <a:t>Discipline Paperwork:</a:t>
            </a:r>
            <a:br>
              <a:rPr lang="en-US" sz="5400" spc="600" dirty="0" smtClean="0">
                <a:solidFill>
                  <a:schemeClr val="tx1"/>
                </a:solidFill>
              </a:rPr>
            </a:br>
            <a:r>
              <a:rPr lang="en-US" sz="3500" i="1" spc="600" dirty="0" smtClean="0">
                <a:solidFill>
                  <a:schemeClr val="tx1"/>
                </a:solidFill>
              </a:rPr>
              <a:t>ABE, ISS Work, OSS Makeup Work</a:t>
            </a: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3178767"/>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8654919"/>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0404"/>
            <a:ext cx="8763000" cy="1923196"/>
          </a:xfrm>
        </p:spPr>
        <p:txBody>
          <a:bodyPr>
            <a:noAutofit/>
          </a:bodyPr>
          <a:lstStyle/>
          <a:p>
            <a:r>
              <a:rPr lang="en-US" sz="4500" spc="600" dirty="0" smtClean="0">
                <a:solidFill>
                  <a:schemeClr val="tx1"/>
                </a:solidFill>
              </a:rPr>
              <a:t>Work Related Communication:</a:t>
            </a:r>
            <a:br>
              <a:rPr lang="en-US" sz="4500" spc="600" dirty="0" smtClean="0">
                <a:solidFill>
                  <a:schemeClr val="tx1"/>
                </a:solidFill>
              </a:rPr>
            </a:br>
            <a:r>
              <a:rPr lang="en-US" sz="2800" i="1" spc="600" dirty="0" smtClean="0">
                <a:solidFill>
                  <a:schemeClr val="tx1"/>
                </a:solidFill>
              </a:rPr>
              <a:t>Emails, Classroom Newsletter, Webpage</a:t>
            </a: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3118183269"/>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916368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0404"/>
            <a:ext cx="8763000" cy="1923196"/>
          </a:xfrm>
        </p:spPr>
        <p:txBody>
          <a:bodyPr>
            <a:noAutofit/>
          </a:bodyPr>
          <a:lstStyle/>
          <a:p>
            <a:r>
              <a:rPr lang="en-US" sz="4500" spc="600" dirty="0" smtClean="0">
                <a:solidFill>
                  <a:schemeClr val="tx1"/>
                </a:solidFill>
              </a:rPr>
              <a:t>Direct Communication </a:t>
            </a:r>
            <a:br>
              <a:rPr lang="en-US" sz="4500" spc="600" dirty="0" smtClean="0">
                <a:solidFill>
                  <a:schemeClr val="tx1"/>
                </a:solidFill>
              </a:rPr>
            </a:br>
            <a:r>
              <a:rPr lang="en-US" sz="4500" spc="600" dirty="0" smtClean="0">
                <a:solidFill>
                  <a:schemeClr val="tx1"/>
                </a:solidFill>
              </a:rPr>
              <a:t>with Parents:</a:t>
            </a:r>
            <a:br>
              <a:rPr lang="en-US" sz="4500" spc="600" dirty="0" smtClean="0">
                <a:solidFill>
                  <a:schemeClr val="tx1"/>
                </a:solidFill>
              </a:rPr>
            </a:br>
            <a:r>
              <a:rPr lang="en-US" sz="2700" i="1" spc="600" dirty="0" smtClean="0">
                <a:solidFill>
                  <a:schemeClr val="tx1"/>
                </a:solidFill>
              </a:rPr>
              <a:t>Conferences, Email, Phone, Dojo, Remind</a:t>
            </a: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3551980341"/>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466315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0404"/>
            <a:ext cx="8534400" cy="1923196"/>
          </a:xfrm>
        </p:spPr>
        <p:txBody>
          <a:bodyPr>
            <a:noAutofit/>
          </a:bodyPr>
          <a:lstStyle/>
          <a:p>
            <a:r>
              <a:rPr lang="en-US" sz="5400" spc="600" dirty="0" smtClean="0">
                <a:solidFill>
                  <a:schemeClr val="tx1"/>
                </a:solidFill>
              </a:rPr>
              <a:t>Instructional Planning:</a:t>
            </a:r>
            <a:br>
              <a:rPr lang="en-US" sz="5400" spc="600" dirty="0" smtClean="0">
                <a:solidFill>
                  <a:schemeClr val="tx1"/>
                </a:solidFill>
              </a:rPr>
            </a:br>
            <a:r>
              <a:rPr lang="en-US" sz="3500" i="1" spc="600" dirty="0" smtClean="0">
                <a:solidFill>
                  <a:schemeClr val="tx1"/>
                </a:solidFill>
              </a:rPr>
              <a:t>Planning Meetings, Uploading Lesson Plans, Accommodations</a:t>
            </a: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611918724"/>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945667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534400" cy="1923196"/>
          </a:xfrm>
        </p:spPr>
        <p:txBody>
          <a:bodyPr>
            <a:noAutofit/>
          </a:bodyPr>
          <a:lstStyle/>
          <a:p>
            <a:r>
              <a:rPr lang="en-US" sz="5000" spc="600" dirty="0" smtClean="0">
                <a:solidFill>
                  <a:schemeClr val="tx1"/>
                </a:solidFill>
              </a:rPr>
              <a:t>Preparing for Instruction:</a:t>
            </a:r>
            <a:br>
              <a:rPr lang="en-US" sz="5000" spc="600" dirty="0" smtClean="0">
                <a:solidFill>
                  <a:schemeClr val="tx1"/>
                </a:solidFill>
              </a:rPr>
            </a:br>
            <a:r>
              <a:rPr lang="en-US" sz="3000" i="1" spc="600" dirty="0" smtClean="0">
                <a:solidFill>
                  <a:schemeClr val="tx1"/>
                </a:solidFill>
              </a:rPr>
              <a:t>Making Copies, Gathering Material</a:t>
            </a: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409232234"/>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5346259"/>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534400" cy="1923196"/>
          </a:xfrm>
        </p:spPr>
        <p:txBody>
          <a:bodyPr>
            <a:noAutofit/>
          </a:bodyPr>
          <a:lstStyle/>
          <a:p>
            <a:r>
              <a:rPr lang="en-US" sz="5000" spc="600" dirty="0" smtClean="0">
                <a:solidFill>
                  <a:schemeClr val="tx1"/>
                </a:solidFill>
              </a:rPr>
              <a:t>Creating Assessments</a:t>
            </a:r>
            <a:br>
              <a:rPr lang="en-US" sz="5000"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669715075"/>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994687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67604"/>
            <a:ext cx="8534400" cy="1923196"/>
          </a:xfrm>
        </p:spPr>
        <p:txBody>
          <a:bodyPr>
            <a:noAutofit/>
          </a:bodyPr>
          <a:lstStyle/>
          <a:p>
            <a:r>
              <a:rPr lang="en-US" sz="5000" spc="600" dirty="0" smtClean="0">
                <a:solidFill>
                  <a:schemeClr val="tx1"/>
                </a:solidFill>
              </a:rPr>
              <a:t>Instruction:</a:t>
            </a:r>
            <a:br>
              <a:rPr lang="en-US" sz="5000" spc="600" dirty="0" smtClean="0">
                <a:solidFill>
                  <a:schemeClr val="tx1"/>
                </a:solidFill>
              </a:rPr>
            </a:br>
            <a:r>
              <a:rPr lang="en-US" sz="3500" i="1" spc="600" dirty="0" smtClean="0">
                <a:solidFill>
                  <a:schemeClr val="tx1"/>
                </a:solidFill>
              </a:rPr>
              <a:t>Whole, small, and intervention groups, classroom assessments</a:t>
            </a:r>
            <a:r>
              <a:rPr lang="en-US" sz="5000" spc="600" dirty="0" smtClean="0">
                <a:solidFill>
                  <a:schemeClr val="tx1"/>
                </a:solidFill>
              </a:rPr>
              <a:t/>
            </a:r>
            <a:br>
              <a:rPr lang="en-US" sz="5000"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1903685042"/>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505300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458200" cy="4343400"/>
          </a:xfrm>
        </p:spPr>
        <p:txBody>
          <a:bodyPr>
            <a:normAutofit/>
          </a:bodyPr>
          <a:lstStyle/>
          <a:p>
            <a:r>
              <a:rPr lang="en-US" sz="6600" b="1" spc="300" dirty="0" smtClean="0">
                <a:solidFill>
                  <a:schemeClr val="tx1"/>
                </a:solidFill>
              </a:rPr>
              <a:t>Recruitment &amp; Retention Committee Update</a:t>
            </a:r>
            <a:br>
              <a:rPr lang="en-US" sz="6600" b="1" spc="300" dirty="0" smtClean="0">
                <a:solidFill>
                  <a:schemeClr val="tx1"/>
                </a:solidFill>
              </a:rPr>
            </a:br>
            <a:r>
              <a:rPr lang="en-US" sz="1000" b="1" spc="300" dirty="0" smtClean="0">
                <a:solidFill>
                  <a:schemeClr val="tx1"/>
                </a:solidFill>
              </a:rPr>
              <a:t/>
            </a:r>
            <a:br>
              <a:rPr lang="en-US" sz="1000" b="1" spc="300" dirty="0" smtClean="0">
                <a:solidFill>
                  <a:schemeClr val="tx1"/>
                </a:solidFill>
              </a:rPr>
            </a:br>
            <a:r>
              <a:rPr lang="en-US" sz="3000" b="1" i="1" spc="300" dirty="0" smtClean="0">
                <a:solidFill>
                  <a:schemeClr val="tx1"/>
                </a:solidFill>
              </a:rPr>
              <a:t>Job &amp; Task Analysis Data Review</a:t>
            </a:r>
            <a:br>
              <a:rPr lang="en-US" sz="3000" b="1" i="1" spc="300" dirty="0" smtClean="0">
                <a:solidFill>
                  <a:schemeClr val="tx1"/>
                </a:solidFill>
              </a:rPr>
            </a:br>
            <a:endParaRPr lang="en-US" sz="3000" b="1" i="1" spc="300" dirty="0">
              <a:solidFill>
                <a:schemeClr val="tx1">
                  <a:lumMod val="65000"/>
                  <a:lumOff val="35000"/>
                </a:schemeClr>
              </a:solidFill>
            </a:endParaRPr>
          </a:p>
        </p:txBody>
      </p:sp>
      <p:sp>
        <p:nvSpPr>
          <p:cNvPr id="8" name="Subtitle 2"/>
          <p:cNvSpPr>
            <a:spLocks noGrp="1"/>
          </p:cNvSpPr>
          <p:nvPr>
            <p:ph type="subTitle" idx="1"/>
          </p:nvPr>
        </p:nvSpPr>
        <p:spPr>
          <a:xfrm>
            <a:off x="-76200" y="4724400"/>
            <a:ext cx="9090660" cy="1143000"/>
          </a:xfrm>
        </p:spPr>
        <p:txBody>
          <a:bodyPr>
            <a:normAutofit/>
          </a:bodyPr>
          <a:lstStyle/>
          <a:p>
            <a:pPr algn="ctr">
              <a:lnSpc>
                <a:spcPct val="100000"/>
              </a:lnSpc>
            </a:pPr>
            <a:r>
              <a:rPr lang="en-US" b="1" spc="0" dirty="0" smtClean="0">
                <a:solidFill>
                  <a:srgbClr val="92D050"/>
                </a:solidFill>
              </a:rPr>
              <a:t>AIKEN COUNTY PUBLIC SCHOOL DISTRICT     </a:t>
            </a:r>
            <a:r>
              <a:rPr lang="en-US" b="1" cap="small" spc="0" dirty="0" smtClean="0">
                <a:solidFill>
                  <a:schemeClr val="tx1">
                    <a:lumMod val="65000"/>
                    <a:lumOff val="35000"/>
                  </a:schemeClr>
                </a:solidFill>
              </a:rPr>
              <a:t>MAY 14, 2019</a:t>
            </a:r>
          </a:p>
          <a:p>
            <a:pPr algn="ctr">
              <a:lnSpc>
                <a:spcPct val="100000"/>
              </a:lnSpc>
            </a:pPr>
            <a:endParaRPr lang="en-US" cap="small" dirty="0" smtClean="0">
              <a:solidFill>
                <a:schemeClr val="tx1">
                  <a:lumMod val="65000"/>
                  <a:lumOff val="35000"/>
                </a:schemeClr>
              </a:solidFill>
            </a:endParaRPr>
          </a:p>
          <a:p>
            <a:endParaRPr lang="en-US" dirty="0"/>
          </a:p>
        </p:txBody>
      </p:sp>
    </p:spTree>
    <p:extLst>
      <p:ext uri="{BB962C8B-B14F-4D97-AF65-F5344CB8AC3E}">
        <p14:creationId xmlns:p14="http://schemas.microsoft.com/office/powerpoint/2010/main" val="228367169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67604"/>
            <a:ext cx="8534400" cy="1923196"/>
          </a:xfrm>
        </p:spPr>
        <p:txBody>
          <a:bodyPr>
            <a:noAutofit/>
          </a:bodyPr>
          <a:lstStyle/>
          <a:p>
            <a:r>
              <a:rPr lang="en-US" sz="5000" spc="600" dirty="0" smtClean="0">
                <a:solidFill>
                  <a:schemeClr val="tx1"/>
                </a:solidFill>
              </a:rPr>
              <a:t>Instruction</a:t>
            </a:r>
            <a:br>
              <a:rPr lang="en-US" sz="5000"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3299111517"/>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3955658"/>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67604"/>
            <a:ext cx="8534400" cy="1923196"/>
          </a:xfrm>
        </p:spPr>
        <p:txBody>
          <a:bodyPr>
            <a:noAutofit/>
          </a:bodyPr>
          <a:lstStyle/>
          <a:p>
            <a:r>
              <a:rPr lang="en-US" sz="5000" spc="600" dirty="0" smtClean="0">
                <a:solidFill>
                  <a:schemeClr val="tx1"/>
                </a:solidFill>
              </a:rPr>
              <a:t>Planned Interruptions:</a:t>
            </a:r>
            <a:br>
              <a:rPr lang="en-US" sz="5000" spc="600" dirty="0" smtClean="0">
                <a:solidFill>
                  <a:schemeClr val="tx1"/>
                </a:solidFill>
              </a:rPr>
            </a:br>
            <a:r>
              <a:rPr lang="en-US" sz="3500" i="1" spc="600" dirty="0" smtClean="0">
                <a:solidFill>
                  <a:schemeClr val="tx1"/>
                </a:solidFill>
              </a:rPr>
              <a:t>Announcements, Programs</a:t>
            </a:r>
            <a:r>
              <a:rPr lang="en-US" sz="5000" spc="600" dirty="0" smtClean="0">
                <a:solidFill>
                  <a:schemeClr val="tx1"/>
                </a:solidFill>
              </a:rPr>
              <a:t/>
            </a:r>
            <a:br>
              <a:rPr lang="en-US" sz="5000"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1619485983"/>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6955779"/>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67604"/>
            <a:ext cx="8534400" cy="1923196"/>
          </a:xfrm>
        </p:spPr>
        <p:txBody>
          <a:bodyPr>
            <a:noAutofit/>
          </a:bodyPr>
          <a:lstStyle/>
          <a:p>
            <a:r>
              <a:rPr lang="en-US" sz="5000" spc="600" dirty="0" smtClean="0">
                <a:solidFill>
                  <a:schemeClr val="tx1"/>
                </a:solidFill>
              </a:rPr>
              <a:t>Unplanned Interruptions:</a:t>
            </a:r>
            <a:br>
              <a:rPr lang="en-US" sz="5000" spc="600" dirty="0" smtClean="0">
                <a:solidFill>
                  <a:schemeClr val="tx1"/>
                </a:solidFill>
              </a:rPr>
            </a:br>
            <a:r>
              <a:rPr lang="en-US" sz="3500" i="1" spc="600" dirty="0" smtClean="0">
                <a:solidFill>
                  <a:schemeClr val="tx1"/>
                </a:solidFill>
              </a:rPr>
              <a:t>Technology Issues, Tardies, Discipline Problems</a:t>
            </a:r>
            <a:r>
              <a:rPr lang="en-US" sz="5000" spc="600" dirty="0" smtClean="0">
                <a:solidFill>
                  <a:schemeClr val="tx1"/>
                </a:solidFill>
              </a:rPr>
              <a:t/>
            </a:r>
            <a:br>
              <a:rPr lang="en-US" sz="5000"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1052746430"/>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21640015"/>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67604"/>
            <a:ext cx="8534400" cy="1923196"/>
          </a:xfrm>
        </p:spPr>
        <p:txBody>
          <a:bodyPr>
            <a:noAutofit/>
          </a:bodyPr>
          <a:lstStyle/>
          <a:p>
            <a:r>
              <a:rPr lang="en-US" sz="5000" spc="600" dirty="0" smtClean="0">
                <a:solidFill>
                  <a:schemeClr val="tx1"/>
                </a:solidFill>
              </a:rPr>
              <a:t>Total Interruptions</a:t>
            </a:r>
            <a:br>
              <a:rPr lang="en-US" sz="5000"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2388630521"/>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95424473"/>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67604"/>
            <a:ext cx="8534400" cy="1923196"/>
          </a:xfrm>
        </p:spPr>
        <p:txBody>
          <a:bodyPr>
            <a:noAutofit/>
          </a:bodyPr>
          <a:lstStyle/>
          <a:p>
            <a:r>
              <a:rPr lang="en-US" sz="5000" spc="600" dirty="0" smtClean="0">
                <a:solidFill>
                  <a:schemeClr val="tx1"/>
                </a:solidFill>
              </a:rPr>
              <a:t>Clerical Items:</a:t>
            </a:r>
            <a:br>
              <a:rPr lang="en-US" sz="5000" spc="600" dirty="0" smtClean="0">
                <a:solidFill>
                  <a:schemeClr val="tx1"/>
                </a:solidFill>
              </a:rPr>
            </a:br>
            <a:r>
              <a:rPr lang="en-US" sz="3500" i="1" spc="600" dirty="0" smtClean="0">
                <a:solidFill>
                  <a:schemeClr val="tx1"/>
                </a:solidFill>
              </a:rPr>
              <a:t>Forms, Receipts, Attendance</a:t>
            </a:r>
            <a:r>
              <a:rPr lang="en-US" sz="5000" spc="600" dirty="0" smtClean="0">
                <a:solidFill>
                  <a:schemeClr val="tx1"/>
                </a:solidFill>
              </a:rPr>
              <a:t/>
            </a:r>
            <a:br>
              <a:rPr lang="en-US" sz="5000"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378298922"/>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008031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67604"/>
            <a:ext cx="8534400" cy="1923196"/>
          </a:xfrm>
        </p:spPr>
        <p:txBody>
          <a:bodyPr>
            <a:noAutofit/>
          </a:bodyPr>
          <a:lstStyle/>
          <a:p>
            <a:r>
              <a:rPr lang="en-US" sz="5000" spc="600" dirty="0" smtClean="0">
                <a:solidFill>
                  <a:schemeClr val="tx1"/>
                </a:solidFill>
              </a:rPr>
              <a:t>Classroom Environment:</a:t>
            </a:r>
            <a:br>
              <a:rPr lang="en-US" sz="5000" spc="600" dirty="0" smtClean="0">
                <a:solidFill>
                  <a:schemeClr val="tx1"/>
                </a:solidFill>
              </a:rPr>
            </a:br>
            <a:r>
              <a:rPr lang="en-US" sz="3200" i="1" spc="600" dirty="0" smtClean="0">
                <a:solidFill>
                  <a:schemeClr val="tx1"/>
                </a:solidFill>
              </a:rPr>
              <a:t>Cleaning, Decorating, Organizing, Hanging Student Work</a:t>
            </a:r>
            <a:r>
              <a:rPr lang="en-US" sz="5000" spc="600" dirty="0" smtClean="0">
                <a:solidFill>
                  <a:schemeClr val="tx1"/>
                </a:solidFill>
              </a:rPr>
              <a:t/>
            </a:r>
            <a:br>
              <a:rPr lang="en-US" sz="5000"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3000852172"/>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6568556"/>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20004"/>
            <a:ext cx="8534400" cy="1923196"/>
          </a:xfrm>
        </p:spPr>
        <p:txBody>
          <a:bodyPr>
            <a:noAutofit/>
          </a:bodyPr>
          <a:lstStyle/>
          <a:p>
            <a:r>
              <a:rPr lang="en-US" sz="5000" spc="600" dirty="0" smtClean="0">
                <a:solidFill>
                  <a:schemeClr val="tx1"/>
                </a:solidFill>
              </a:rPr>
              <a:t>Paid Extra Curricular Activities:</a:t>
            </a:r>
            <a:br>
              <a:rPr lang="en-US" sz="5000" spc="600" dirty="0" smtClean="0">
                <a:solidFill>
                  <a:schemeClr val="tx1"/>
                </a:solidFill>
              </a:rPr>
            </a:br>
            <a:r>
              <a:rPr lang="en-US" sz="3200" i="1" spc="600" dirty="0" smtClean="0">
                <a:solidFill>
                  <a:schemeClr val="tx1"/>
                </a:solidFill>
              </a:rPr>
              <a:t>Coaching, Tutoring</a:t>
            </a:r>
            <a:r>
              <a:rPr lang="en-US" sz="5000" spc="600" dirty="0" smtClean="0">
                <a:solidFill>
                  <a:schemeClr val="tx1"/>
                </a:solidFill>
              </a:rPr>
              <a:t/>
            </a:r>
            <a:br>
              <a:rPr lang="en-US" sz="5000"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2573531819"/>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64820374"/>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20004"/>
            <a:ext cx="8534400" cy="1923196"/>
          </a:xfrm>
        </p:spPr>
        <p:txBody>
          <a:bodyPr>
            <a:noAutofit/>
          </a:bodyPr>
          <a:lstStyle/>
          <a:p>
            <a:r>
              <a:rPr lang="en-US" sz="5000" spc="600" dirty="0" smtClean="0">
                <a:solidFill>
                  <a:schemeClr val="tx1"/>
                </a:solidFill>
              </a:rPr>
              <a:t>Other Extra Curricular:</a:t>
            </a:r>
            <a:br>
              <a:rPr lang="en-US" sz="5000" spc="600" dirty="0" smtClean="0">
                <a:solidFill>
                  <a:schemeClr val="tx1"/>
                </a:solidFill>
              </a:rPr>
            </a:br>
            <a:r>
              <a:rPr lang="en-US" sz="3200" i="1" spc="600" dirty="0" smtClean="0">
                <a:solidFill>
                  <a:schemeClr val="tx1"/>
                </a:solidFill>
              </a:rPr>
              <a:t>Sporting Events, PTO Events, Committees, Clubs</a:t>
            </a:r>
            <a:r>
              <a:rPr lang="en-US" sz="5000" spc="600" dirty="0" smtClean="0">
                <a:solidFill>
                  <a:schemeClr val="tx1"/>
                </a:solidFill>
              </a:rPr>
              <a:t/>
            </a:r>
            <a:br>
              <a:rPr lang="en-US" sz="5000"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2288095432"/>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7202740"/>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20004"/>
            <a:ext cx="8534400" cy="1923196"/>
          </a:xfrm>
        </p:spPr>
        <p:txBody>
          <a:bodyPr>
            <a:noAutofit/>
          </a:bodyPr>
          <a:lstStyle/>
          <a:p>
            <a:r>
              <a:rPr lang="en-US" sz="5000" spc="600" dirty="0" smtClean="0">
                <a:solidFill>
                  <a:schemeClr val="tx1"/>
                </a:solidFill>
              </a:rPr>
              <a:t>District Assessments:</a:t>
            </a:r>
            <a:br>
              <a:rPr lang="en-US" sz="5000" spc="600" dirty="0" smtClean="0">
                <a:solidFill>
                  <a:schemeClr val="tx1"/>
                </a:solidFill>
              </a:rPr>
            </a:br>
            <a:r>
              <a:rPr lang="en-US" sz="2200" i="1" spc="600" dirty="0" smtClean="0">
                <a:solidFill>
                  <a:schemeClr val="tx1"/>
                </a:solidFill>
              </a:rPr>
              <a:t>Administering or Grading a District Assessment – Benchmark, F&amp;P, MI, RI, Diagnostics, Screeners</a:t>
            </a:r>
            <a:r>
              <a:rPr lang="en-US" sz="5000" spc="600" dirty="0" smtClean="0">
                <a:solidFill>
                  <a:schemeClr val="tx1"/>
                </a:solidFill>
              </a:rPr>
              <a:t/>
            </a:r>
            <a:br>
              <a:rPr lang="en-US" sz="5000"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3884453749"/>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5926148"/>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20004"/>
            <a:ext cx="8534400" cy="1923196"/>
          </a:xfrm>
        </p:spPr>
        <p:txBody>
          <a:bodyPr>
            <a:noAutofit/>
          </a:bodyPr>
          <a:lstStyle/>
          <a:p>
            <a:r>
              <a:rPr lang="en-US" spc="600" dirty="0" smtClean="0">
                <a:solidFill>
                  <a:schemeClr val="tx1"/>
                </a:solidFill>
              </a:rPr>
              <a:t>State/National Assessments:</a:t>
            </a:r>
            <a:r>
              <a:rPr lang="en-US" sz="5000" spc="600" dirty="0" smtClean="0">
                <a:solidFill>
                  <a:schemeClr val="tx1"/>
                </a:solidFill>
              </a:rPr>
              <a:t/>
            </a:r>
            <a:br>
              <a:rPr lang="en-US" sz="5000" spc="600" dirty="0" smtClean="0">
                <a:solidFill>
                  <a:schemeClr val="tx1"/>
                </a:solidFill>
              </a:rPr>
            </a:br>
            <a:r>
              <a:rPr lang="en-US" sz="2200" i="1" spc="600" dirty="0" smtClean="0">
                <a:solidFill>
                  <a:schemeClr val="tx1"/>
                </a:solidFill>
              </a:rPr>
              <a:t>Administering a State or National Assessment – AP Exam, </a:t>
            </a:r>
            <a:r>
              <a:rPr lang="en-US" sz="2200" i="1" spc="600" dirty="0" err="1" smtClean="0">
                <a:solidFill>
                  <a:schemeClr val="tx1"/>
                </a:solidFill>
              </a:rPr>
              <a:t>CogAt</a:t>
            </a:r>
            <a:r>
              <a:rPr lang="en-US" sz="2200" i="1" spc="600" dirty="0" smtClean="0">
                <a:solidFill>
                  <a:schemeClr val="tx1"/>
                </a:solidFill>
              </a:rPr>
              <a:t>/ITBS, SC Ready</a:t>
            </a:r>
            <a:r>
              <a:rPr lang="en-US" sz="5000" spc="600" dirty="0" smtClean="0">
                <a:solidFill>
                  <a:schemeClr val="tx1"/>
                </a:solidFill>
              </a:rPr>
              <a:t/>
            </a:r>
            <a:br>
              <a:rPr lang="en-US" sz="5000"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521517074"/>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713748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spc="600" dirty="0">
                <a:solidFill>
                  <a:schemeClr val="tx1"/>
                </a:solidFill>
              </a:rPr>
              <a:t>Agenda</a:t>
            </a:r>
          </a:p>
        </p:txBody>
      </p:sp>
      <p:sp>
        <p:nvSpPr>
          <p:cNvPr id="3" name="Content Placeholder 2"/>
          <p:cNvSpPr>
            <a:spLocks noGrp="1"/>
          </p:cNvSpPr>
          <p:nvPr>
            <p:ph idx="1"/>
          </p:nvPr>
        </p:nvSpPr>
        <p:spPr/>
        <p:txBody>
          <a:bodyPr/>
          <a:lstStyle/>
          <a:p>
            <a:pPr lvl="1"/>
            <a:r>
              <a:rPr lang="en-US" sz="2000" dirty="0" smtClean="0">
                <a:solidFill>
                  <a:schemeClr val="tx1"/>
                </a:solidFill>
                <a:latin typeface="Californian FB" panose="0207040306080B030204" pitchFamily="18" charset="0"/>
              </a:rPr>
              <a:t>Background</a:t>
            </a:r>
          </a:p>
          <a:p>
            <a:pPr lvl="1"/>
            <a:r>
              <a:rPr lang="en-US" sz="2000" dirty="0" smtClean="0">
                <a:solidFill>
                  <a:schemeClr val="tx1"/>
                </a:solidFill>
                <a:latin typeface="Californian FB" panose="0207040306080B030204" pitchFamily="18" charset="0"/>
              </a:rPr>
              <a:t>Teacher Participation </a:t>
            </a:r>
            <a:endParaRPr lang="en-US" sz="2000" dirty="0">
              <a:solidFill>
                <a:schemeClr val="tx1"/>
              </a:solidFill>
              <a:latin typeface="Californian FB" panose="0207040306080B030204" pitchFamily="18" charset="0"/>
            </a:endParaRPr>
          </a:p>
          <a:p>
            <a:pPr lvl="1"/>
            <a:r>
              <a:rPr lang="en-US" sz="2000" dirty="0" smtClean="0">
                <a:solidFill>
                  <a:schemeClr val="tx1"/>
                </a:solidFill>
                <a:latin typeface="Californian FB" panose="0207040306080B030204" pitchFamily="18" charset="0"/>
              </a:rPr>
              <a:t>Data Review</a:t>
            </a:r>
            <a:endParaRPr lang="en-US" sz="2000" dirty="0">
              <a:solidFill>
                <a:schemeClr val="tx1"/>
              </a:solidFill>
              <a:latin typeface="Californian FB" panose="0207040306080B030204" pitchFamily="18" charset="0"/>
            </a:endParaRPr>
          </a:p>
          <a:p>
            <a:pPr lvl="1"/>
            <a:r>
              <a:rPr lang="en-US" sz="2000" dirty="0" smtClean="0">
                <a:solidFill>
                  <a:schemeClr val="tx1"/>
                </a:solidFill>
                <a:latin typeface="Californian FB" panose="0207040306080B030204" pitchFamily="18" charset="0"/>
              </a:rPr>
              <a:t>Next Steps</a:t>
            </a:r>
          </a:p>
          <a:p>
            <a:pPr lvl="1"/>
            <a:r>
              <a:rPr lang="en-US" sz="2000" dirty="0" smtClean="0">
                <a:solidFill>
                  <a:schemeClr val="tx1"/>
                </a:solidFill>
                <a:latin typeface="Californian FB" panose="0207040306080B030204" pitchFamily="18" charset="0"/>
              </a:rPr>
              <a:t>Questions</a:t>
            </a:r>
            <a:endParaRPr lang="en-US" sz="2000" dirty="0">
              <a:solidFill>
                <a:schemeClr val="tx1"/>
              </a:solidFill>
              <a:latin typeface="Californian FB" panose="0207040306080B030204" pitchFamily="18" charset="0"/>
            </a:endParaRPr>
          </a:p>
          <a:p>
            <a:pPr lvl="1"/>
            <a:endParaRPr lang="en-US" dirty="0" smtClean="0"/>
          </a:p>
        </p:txBody>
      </p:sp>
      <p:sp>
        <p:nvSpPr>
          <p:cNvPr id="4" name="Slide Number Placeholder 3"/>
          <p:cNvSpPr>
            <a:spLocks noGrp="1"/>
          </p:cNvSpPr>
          <p:nvPr>
            <p:ph type="sldNum" sz="quarter" idx="12"/>
          </p:nvPr>
        </p:nvSpPr>
        <p:spPr/>
        <p:txBody>
          <a:bodyPr/>
          <a:lstStyle/>
          <a:p>
            <a:fld id="{938B96DB-C5BB-48C9-8AB1-92DA957701DD}" type="slidenum">
              <a:rPr lang="en-US" smtClean="0"/>
              <a:t>3</a:t>
            </a:fld>
            <a:endParaRPr lang="en-US" dirty="0"/>
          </a:p>
        </p:txBody>
      </p:sp>
      <p:sp>
        <p:nvSpPr>
          <p:cNvPr id="5" name="TextBox 4"/>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3100443333"/>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20004"/>
            <a:ext cx="8534400" cy="1923196"/>
          </a:xfrm>
        </p:spPr>
        <p:txBody>
          <a:bodyPr>
            <a:noAutofit/>
          </a:bodyPr>
          <a:lstStyle/>
          <a:p>
            <a:r>
              <a:rPr lang="en-US" sz="5400" spc="600" dirty="0" smtClean="0">
                <a:solidFill>
                  <a:schemeClr val="tx1"/>
                </a:solidFill>
              </a:rPr>
              <a:t>After Hours:</a:t>
            </a:r>
            <a:br>
              <a:rPr lang="en-US" sz="5400" spc="600" dirty="0" smtClean="0">
                <a:solidFill>
                  <a:schemeClr val="tx1"/>
                </a:solidFill>
              </a:rPr>
            </a:br>
            <a:r>
              <a:rPr lang="en-US" sz="3500" i="1" spc="600" dirty="0" smtClean="0">
                <a:solidFill>
                  <a:schemeClr val="tx1"/>
                </a:solidFill>
              </a:rPr>
              <a:t>Nights &amp; Weekends</a:t>
            </a:r>
            <a:r>
              <a:rPr lang="en-US" sz="2200" i="1" spc="600" dirty="0" smtClean="0">
                <a:solidFill>
                  <a:schemeClr val="tx1"/>
                </a:solidFill>
              </a:rPr>
              <a:t/>
            </a:r>
            <a:br>
              <a:rPr lang="en-US" sz="2200" i="1"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4288024439"/>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17819782"/>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932" y="821482"/>
            <a:ext cx="8534400" cy="1923196"/>
          </a:xfrm>
        </p:spPr>
        <p:txBody>
          <a:bodyPr>
            <a:noAutofit/>
          </a:bodyPr>
          <a:lstStyle/>
          <a:p>
            <a:r>
              <a:rPr lang="en-US" sz="5400" spc="600" dirty="0" smtClean="0">
                <a:solidFill>
                  <a:schemeClr val="tx1"/>
                </a:solidFill>
              </a:rPr>
              <a:t>After Hours:</a:t>
            </a:r>
            <a:br>
              <a:rPr lang="en-US" sz="5400" spc="600" dirty="0" smtClean="0">
                <a:solidFill>
                  <a:schemeClr val="tx1"/>
                </a:solidFill>
              </a:rPr>
            </a:br>
            <a:r>
              <a:rPr lang="en-US" sz="3500" i="1" spc="600" dirty="0" smtClean="0">
                <a:solidFill>
                  <a:schemeClr val="tx1"/>
                </a:solidFill>
              </a:rPr>
              <a:t>Nights &amp; Weekends</a:t>
            </a:r>
            <a:r>
              <a:rPr lang="en-US" sz="2200" i="1" spc="600" dirty="0" smtClean="0">
                <a:solidFill>
                  <a:schemeClr val="tx1"/>
                </a:solidFill>
              </a:rPr>
              <a:t/>
            </a:r>
            <a:br>
              <a:rPr lang="en-US" sz="2200" i="1" spc="600" dirty="0" smtClean="0">
                <a:solidFill>
                  <a:schemeClr val="tx1"/>
                </a:solidFill>
              </a:rPr>
            </a:br>
            <a:r>
              <a:rPr lang="en-US" sz="3500" dirty="0" smtClean="0">
                <a:solidFill>
                  <a:schemeClr val="tx1">
                    <a:lumMod val="65000"/>
                    <a:lumOff val="35000"/>
                  </a:schemeClr>
                </a:solidFill>
              </a:rPr>
              <a:t/>
            </a:r>
            <a:br>
              <a:rPr lang="en-US" sz="3500" dirty="0" smtClean="0">
                <a:solidFill>
                  <a:schemeClr val="tx1">
                    <a:lumMod val="65000"/>
                    <a:lumOff val="35000"/>
                  </a:schemeClr>
                </a:solidFill>
              </a:rPr>
            </a:br>
            <a:endParaRPr lang="en-US" sz="35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690630599"/>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2498040"/>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spc="600" dirty="0" smtClean="0">
                <a:solidFill>
                  <a:schemeClr val="tx1"/>
                </a:solidFill>
              </a:rPr>
              <a:t>Next Steps</a:t>
            </a:r>
            <a:endParaRPr lang="en-US" sz="5400" spc="600" dirty="0">
              <a:solidFill>
                <a:schemeClr val="tx1"/>
              </a:solidFill>
            </a:endParaRPr>
          </a:p>
        </p:txBody>
      </p:sp>
      <p:sp>
        <p:nvSpPr>
          <p:cNvPr id="3" name="Content Placeholder 2"/>
          <p:cNvSpPr>
            <a:spLocks noGrp="1"/>
          </p:cNvSpPr>
          <p:nvPr>
            <p:ph idx="1"/>
          </p:nvPr>
        </p:nvSpPr>
        <p:spPr/>
        <p:txBody>
          <a:bodyPr/>
          <a:lstStyle/>
          <a:p>
            <a:pPr marL="201168" lvl="1" indent="0">
              <a:buNone/>
            </a:pPr>
            <a:r>
              <a:rPr lang="en-US" sz="2000" dirty="0">
                <a:solidFill>
                  <a:schemeClr val="tx1"/>
                </a:solidFill>
                <a:latin typeface="Californian FB" panose="0207040306080B030204" pitchFamily="18" charset="0"/>
              </a:rPr>
              <a:t>Key stakeholder </a:t>
            </a:r>
            <a:r>
              <a:rPr lang="en-US" sz="2000" dirty="0" smtClean="0">
                <a:solidFill>
                  <a:schemeClr val="tx1"/>
                </a:solidFill>
                <a:latin typeface="Californian FB" panose="0207040306080B030204" pitchFamily="18" charset="0"/>
              </a:rPr>
              <a:t>groups </a:t>
            </a:r>
            <a:r>
              <a:rPr lang="en-US" sz="2000" dirty="0">
                <a:solidFill>
                  <a:schemeClr val="tx1"/>
                </a:solidFill>
                <a:latin typeface="Californian FB" panose="0207040306080B030204" pitchFamily="18" charset="0"/>
              </a:rPr>
              <a:t>will meet to review the data and make specific recommendations</a:t>
            </a:r>
            <a:r>
              <a:rPr lang="en-US" sz="2000" dirty="0" smtClean="0">
                <a:solidFill>
                  <a:schemeClr val="tx1"/>
                </a:solidFill>
                <a:latin typeface="Californian FB" panose="0207040306080B030204" pitchFamily="18" charset="0"/>
              </a:rPr>
              <a:t>.</a:t>
            </a:r>
          </a:p>
          <a:p>
            <a:pPr marL="201168" lvl="1" indent="0">
              <a:buNone/>
            </a:pPr>
            <a:endParaRPr lang="en-US" sz="2000" dirty="0">
              <a:solidFill>
                <a:schemeClr val="tx1"/>
              </a:solidFill>
              <a:latin typeface="Californian FB" panose="0207040306080B030204" pitchFamily="18" charset="0"/>
            </a:endParaRPr>
          </a:p>
          <a:p>
            <a:pPr marL="201168" lvl="1" indent="0">
              <a:buNone/>
            </a:pPr>
            <a:r>
              <a:rPr lang="en-US" sz="2000" dirty="0" smtClean="0">
                <a:solidFill>
                  <a:schemeClr val="tx1"/>
                </a:solidFill>
                <a:latin typeface="Californian FB" panose="0207040306080B030204" pitchFamily="18" charset="0"/>
              </a:rPr>
              <a:t>These groups include:</a:t>
            </a:r>
          </a:p>
          <a:p>
            <a:pPr lvl="1">
              <a:buFont typeface="Arial" panose="020B0604020202020204" pitchFamily="34" charset="0"/>
              <a:buChar char="•"/>
            </a:pPr>
            <a:r>
              <a:rPr lang="en-US" sz="2000" dirty="0" smtClean="0">
                <a:solidFill>
                  <a:schemeClr val="tx1"/>
                </a:solidFill>
                <a:latin typeface="Californian FB" panose="0207040306080B030204" pitchFamily="18" charset="0"/>
              </a:rPr>
              <a:t>Recruitment </a:t>
            </a:r>
            <a:r>
              <a:rPr lang="en-US" sz="2000" dirty="0">
                <a:solidFill>
                  <a:schemeClr val="tx1"/>
                </a:solidFill>
                <a:latin typeface="Californian FB" panose="0207040306080B030204" pitchFamily="18" charset="0"/>
              </a:rPr>
              <a:t>and Retention </a:t>
            </a:r>
            <a:r>
              <a:rPr lang="en-US" sz="2000" dirty="0" smtClean="0">
                <a:solidFill>
                  <a:schemeClr val="tx1"/>
                </a:solidFill>
                <a:latin typeface="Californian FB" panose="0207040306080B030204" pitchFamily="18" charset="0"/>
              </a:rPr>
              <a:t>Committee</a:t>
            </a:r>
          </a:p>
          <a:p>
            <a:pPr lvl="1">
              <a:buFont typeface="Arial" panose="020B0604020202020204" pitchFamily="34" charset="0"/>
              <a:buChar char="•"/>
            </a:pPr>
            <a:r>
              <a:rPr lang="en-US" sz="2000" dirty="0" smtClean="0">
                <a:solidFill>
                  <a:schemeClr val="tx1"/>
                </a:solidFill>
                <a:latin typeface="Californian FB" panose="0207040306080B030204" pitchFamily="18" charset="0"/>
              </a:rPr>
              <a:t>Workload Sub-Committee</a:t>
            </a:r>
          </a:p>
          <a:p>
            <a:pPr lvl="1">
              <a:buFont typeface="Arial" panose="020B0604020202020204" pitchFamily="34" charset="0"/>
              <a:buChar char="•"/>
            </a:pPr>
            <a:r>
              <a:rPr lang="en-US" sz="2000" dirty="0" smtClean="0">
                <a:solidFill>
                  <a:schemeClr val="tx1"/>
                </a:solidFill>
                <a:latin typeface="Californian FB" panose="0207040306080B030204" pitchFamily="18" charset="0"/>
              </a:rPr>
              <a:t>Teacher Forum</a:t>
            </a:r>
          </a:p>
          <a:p>
            <a:pPr lvl="1">
              <a:buFont typeface="Arial" panose="020B0604020202020204" pitchFamily="34" charset="0"/>
              <a:buChar char="•"/>
            </a:pPr>
            <a:r>
              <a:rPr lang="en-US" sz="2000" dirty="0" smtClean="0">
                <a:solidFill>
                  <a:schemeClr val="tx1"/>
                </a:solidFill>
                <a:latin typeface="Californian FB" panose="0207040306080B030204" pitchFamily="18" charset="0"/>
              </a:rPr>
              <a:t>PEP </a:t>
            </a:r>
            <a:r>
              <a:rPr lang="en-US" sz="2000" dirty="0">
                <a:solidFill>
                  <a:schemeClr val="tx1"/>
                </a:solidFill>
                <a:latin typeface="Californian FB" panose="0207040306080B030204" pitchFamily="18" charset="0"/>
              </a:rPr>
              <a:t>Board </a:t>
            </a:r>
            <a:r>
              <a:rPr lang="en-US" sz="2000" dirty="0" smtClean="0">
                <a:solidFill>
                  <a:schemeClr val="tx1"/>
                </a:solidFill>
                <a:latin typeface="Californian FB" panose="0207040306080B030204" pitchFamily="18" charset="0"/>
              </a:rPr>
              <a:t>members</a:t>
            </a:r>
            <a:endParaRPr lang="en-US" dirty="0" smtClean="0"/>
          </a:p>
        </p:txBody>
      </p:sp>
      <p:sp>
        <p:nvSpPr>
          <p:cNvPr id="4" name="Slide Number Placeholder 3"/>
          <p:cNvSpPr>
            <a:spLocks noGrp="1"/>
          </p:cNvSpPr>
          <p:nvPr>
            <p:ph type="sldNum" sz="quarter" idx="12"/>
          </p:nvPr>
        </p:nvSpPr>
        <p:spPr/>
        <p:txBody>
          <a:bodyPr/>
          <a:lstStyle/>
          <a:p>
            <a:fld id="{938B96DB-C5BB-48C9-8AB1-92DA957701DD}" type="slidenum">
              <a:rPr lang="en-US" smtClean="0"/>
              <a:t>32</a:t>
            </a:fld>
            <a:endParaRPr lang="en-US" dirty="0"/>
          </a:p>
        </p:txBody>
      </p:sp>
      <p:sp>
        <p:nvSpPr>
          <p:cNvPr id="5" name="TextBox 4"/>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145082967"/>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solidFill>
                  <a:schemeClr val="tx1">
                    <a:lumMod val="65000"/>
                    <a:lumOff val="35000"/>
                  </a:schemeClr>
                </a:solidFill>
                <a:latin typeface="Californian FB" panose="0207040306080B030204" pitchFamily="18" charset="0"/>
              </a:rPr>
              <a:t>QUESTIONS </a:t>
            </a:r>
            <a:r>
              <a:rPr lang="en-US" sz="7200" dirty="0">
                <a:solidFill>
                  <a:schemeClr val="tx1"/>
                </a:solidFill>
                <a:latin typeface="Californian FB" panose="0207040306080B030204" pitchFamily="18" charset="0"/>
              </a:rPr>
              <a:t>&amp;</a:t>
            </a:r>
            <a:r>
              <a:rPr lang="en-US" sz="7200" dirty="0" smtClean="0">
                <a:solidFill>
                  <a:schemeClr val="tx1"/>
                </a:solidFill>
                <a:latin typeface="Californian FB" panose="0207040306080B030204" pitchFamily="18" charset="0"/>
              </a:rPr>
              <a:t/>
            </a:r>
            <a:br>
              <a:rPr lang="en-US" sz="7200" dirty="0" smtClean="0">
                <a:solidFill>
                  <a:schemeClr val="tx1"/>
                </a:solidFill>
                <a:latin typeface="Californian FB" panose="0207040306080B030204" pitchFamily="18" charset="0"/>
              </a:rPr>
            </a:br>
            <a:r>
              <a:rPr lang="en-US" sz="7200" spc="600" dirty="0" smtClean="0">
                <a:solidFill>
                  <a:schemeClr val="tx1"/>
                </a:solidFill>
                <a:latin typeface="Californian FB" panose="0207040306080B030204" pitchFamily="18" charset="0"/>
              </a:rPr>
              <a:t>COMMENTS</a:t>
            </a:r>
            <a:endParaRPr lang="en-US" sz="7200" spc="600" dirty="0">
              <a:solidFill>
                <a:schemeClr val="tx1"/>
              </a:solidFill>
              <a:latin typeface="Californian FB" panose="0207040306080B030204" pitchFamily="18" charset="0"/>
            </a:endParaRPr>
          </a:p>
        </p:txBody>
      </p:sp>
      <p:sp>
        <p:nvSpPr>
          <p:cNvPr id="4" name="TextBox 3"/>
          <p:cNvSpPr txBox="1"/>
          <p:nvPr/>
        </p:nvSpPr>
        <p:spPr>
          <a:xfrm>
            <a:off x="0" y="6400800"/>
            <a:ext cx="9144000" cy="369332"/>
          </a:xfrm>
          <a:prstGeom prst="rect">
            <a:avLst/>
          </a:prstGeom>
          <a:noFill/>
        </p:spPr>
        <p:txBody>
          <a:bodyPr wrap="square" rtlCol="0">
            <a:spAutoFit/>
          </a:bodyPr>
          <a:lstStyle/>
          <a:p>
            <a:pPr>
              <a:lnSpc>
                <a:spcPct val="100000"/>
              </a:lnSpc>
            </a:pPr>
            <a:r>
              <a:rPr lang="en-US" b="1" dirty="0" smtClean="0">
                <a:solidFill>
                  <a:srgbClr val="92D050"/>
                </a:solidFill>
              </a:rPr>
              <a:t>AIKEN </a:t>
            </a:r>
            <a:r>
              <a:rPr lang="en-US" b="1" dirty="0">
                <a:solidFill>
                  <a:srgbClr val="92D050"/>
                </a:solidFill>
              </a:rPr>
              <a:t>COUNTY PUBLIC SCHOOL DISTRICT </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17950007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spc="600" dirty="0" smtClean="0">
                <a:solidFill>
                  <a:schemeClr val="tx1"/>
                </a:solidFill>
              </a:rPr>
              <a:t>Background</a:t>
            </a:r>
            <a:endParaRPr lang="en-US" sz="5400" spc="600" dirty="0">
              <a:solidFill>
                <a:schemeClr val="tx1"/>
              </a:solidFill>
            </a:endParaRPr>
          </a:p>
        </p:txBody>
      </p:sp>
      <p:sp>
        <p:nvSpPr>
          <p:cNvPr id="3" name="Content Placeholder 2"/>
          <p:cNvSpPr>
            <a:spLocks noGrp="1"/>
          </p:cNvSpPr>
          <p:nvPr>
            <p:ph idx="1"/>
          </p:nvPr>
        </p:nvSpPr>
        <p:spPr/>
        <p:txBody>
          <a:bodyPr>
            <a:normAutofit/>
          </a:bodyPr>
          <a:lstStyle/>
          <a:p>
            <a:r>
              <a:rPr lang="en-US" dirty="0">
                <a:solidFill>
                  <a:schemeClr val="tx1"/>
                </a:solidFill>
                <a:latin typeface="Californian FB" panose="0207040306080B030204" pitchFamily="18" charset="0"/>
              </a:rPr>
              <a:t>The Recruitment and Retention Sub-Committee focused on workload and task analysis finalized a task analysis tool and prepared an implementation plan to conduct a job and task analysis focused on teachers. </a:t>
            </a:r>
            <a:endParaRPr lang="en-US" dirty="0" smtClean="0">
              <a:solidFill>
                <a:schemeClr val="tx1"/>
              </a:solidFill>
              <a:latin typeface="Californian FB" panose="0207040306080B030204" pitchFamily="18" charset="0"/>
            </a:endParaRPr>
          </a:p>
          <a:p>
            <a:r>
              <a:rPr lang="en-US" dirty="0" smtClean="0">
                <a:solidFill>
                  <a:schemeClr val="tx1"/>
                </a:solidFill>
                <a:latin typeface="Californian FB" panose="0207040306080B030204" pitchFamily="18" charset="0"/>
              </a:rPr>
              <a:t>A diary method with a pre-defined list of work activity categories was used to </a:t>
            </a:r>
            <a:r>
              <a:rPr lang="en-US" dirty="0">
                <a:solidFill>
                  <a:schemeClr val="tx1"/>
                </a:solidFill>
                <a:latin typeface="Californian FB" panose="0207040306080B030204" pitchFamily="18" charset="0"/>
              </a:rPr>
              <a:t>gather consistent and meaningful </a:t>
            </a:r>
            <a:r>
              <a:rPr lang="en-US" dirty="0" smtClean="0">
                <a:solidFill>
                  <a:schemeClr val="tx1"/>
                </a:solidFill>
                <a:latin typeface="Californian FB" panose="0207040306080B030204" pitchFamily="18" charset="0"/>
              </a:rPr>
              <a:t>data.  </a:t>
            </a:r>
            <a:r>
              <a:rPr lang="en-US" dirty="0">
                <a:solidFill>
                  <a:schemeClr val="tx1"/>
                </a:solidFill>
                <a:latin typeface="Californian FB" panose="0207040306080B030204" pitchFamily="18" charset="0"/>
              </a:rPr>
              <a:t>The work categories </a:t>
            </a:r>
            <a:r>
              <a:rPr lang="en-US" dirty="0" smtClean="0">
                <a:solidFill>
                  <a:schemeClr val="tx1"/>
                </a:solidFill>
                <a:latin typeface="Californian FB" panose="0207040306080B030204" pitchFamily="18" charset="0"/>
              </a:rPr>
              <a:t>grouped </a:t>
            </a:r>
            <a:r>
              <a:rPr lang="en-US" dirty="0">
                <a:solidFill>
                  <a:schemeClr val="tx1"/>
                </a:solidFill>
                <a:latin typeface="Californian FB" panose="0207040306080B030204" pitchFamily="18" charset="0"/>
              </a:rPr>
              <a:t>like activities applicable across all grade levels and content areas while providing insight into the varied tasks teachers engage in on a daily, weekly, monthly, quarterly, and annual basis.  </a:t>
            </a:r>
          </a:p>
          <a:p>
            <a:r>
              <a:rPr lang="en-US" dirty="0" smtClean="0">
                <a:solidFill>
                  <a:schemeClr val="tx1"/>
                </a:solidFill>
                <a:latin typeface="Californian FB" panose="0207040306080B030204" pitchFamily="18" charset="0"/>
              </a:rPr>
              <a:t>Randomly </a:t>
            </a:r>
            <a:r>
              <a:rPr lang="en-US" dirty="0">
                <a:solidFill>
                  <a:schemeClr val="tx1"/>
                </a:solidFill>
                <a:latin typeface="Californian FB" panose="0207040306080B030204" pitchFamily="18" charset="0"/>
              </a:rPr>
              <a:t>selected teachers </a:t>
            </a:r>
            <a:r>
              <a:rPr lang="en-US" dirty="0" smtClean="0">
                <a:solidFill>
                  <a:schemeClr val="tx1"/>
                </a:solidFill>
                <a:latin typeface="Californian FB" panose="0207040306080B030204" pitchFamily="18" charset="0"/>
              </a:rPr>
              <a:t>completed </a:t>
            </a:r>
            <a:r>
              <a:rPr lang="en-US" dirty="0">
                <a:solidFill>
                  <a:schemeClr val="tx1"/>
                </a:solidFill>
                <a:latin typeface="Californian FB" panose="0207040306080B030204" pitchFamily="18" charset="0"/>
              </a:rPr>
              <a:t>the diary process </a:t>
            </a:r>
            <a:r>
              <a:rPr lang="en-US" dirty="0" smtClean="0">
                <a:solidFill>
                  <a:schemeClr val="tx1"/>
                </a:solidFill>
                <a:latin typeface="Californian FB" panose="0207040306080B030204" pitchFamily="18" charset="0"/>
              </a:rPr>
              <a:t>beginning March 4 and concluding on March 29.  Data entry was randomly audited by PEP Board members to validate accuracy. </a:t>
            </a:r>
            <a:endParaRPr lang="en-US" dirty="0" smtClean="0"/>
          </a:p>
        </p:txBody>
      </p:sp>
      <p:sp>
        <p:nvSpPr>
          <p:cNvPr id="4" name="Slide Number Placeholder 3"/>
          <p:cNvSpPr>
            <a:spLocks noGrp="1"/>
          </p:cNvSpPr>
          <p:nvPr>
            <p:ph type="sldNum" sz="quarter" idx="12"/>
          </p:nvPr>
        </p:nvSpPr>
        <p:spPr/>
        <p:txBody>
          <a:bodyPr/>
          <a:lstStyle/>
          <a:p>
            <a:fld id="{938B96DB-C5BB-48C9-8AB1-92DA957701DD}" type="slidenum">
              <a:rPr lang="en-US" smtClean="0"/>
              <a:t>4</a:t>
            </a:fld>
            <a:endParaRPr lang="en-US" dirty="0"/>
          </a:p>
        </p:txBody>
      </p:sp>
      <p:sp>
        <p:nvSpPr>
          <p:cNvPr id="5" name="TextBox 4"/>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357184165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6604"/>
            <a:ext cx="8534400" cy="1450757"/>
          </a:xfrm>
        </p:spPr>
        <p:txBody>
          <a:bodyPr>
            <a:noAutofit/>
          </a:bodyPr>
          <a:lstStyle/>
          <a:p>
            <a:r>
              <a:rPr lang="en-US" sz="5400" spc="600" dirty="0" smtClean="0">
                <a:solidFill>
                  <a:schemeClr val="tx1"/>
                </a:solidFill>
              </a:rPr>
              <a:t>Teacher Participation</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85493144"/>
              </p:ext>
            </p:extLst>
          </p:nvPr>
        </p:nvGraphicFramePr>
        <p:xfrm>
          <a:off x="762001" y="2286000"/>
          <a:ext cx="7619999" cy="2789831"/>
        </p:xfrm>
        <a:graphic>
          <a:graphicData uri="http://schemas.openxmlformats.org/drawingml/2006/table">
            <a:tbl>
              <a:tblPr>
                <a:tableStyleId>{5C22544A-7EE6-4342-B048-85BDC9FD1C3A}</a:tableStyleId>
              </a:tblPr>
              <a:tblGrid>
                <a:gridCol w="2695451">
                  <a:extLst>
                    <a:ext uri="{9D8B030D-6E8A-4147-A177-3AD203B41FA5}">
                      <a16:colId xmlns:a16="http://schemas.microsoft.com/office/drawing/2014/main" val="559261955"/>
                    </a:ext>
                  </a:extLst>
                </a:gridCol>
                <a:gridCol w="760703">
                  <a:extLst>
                    <a:ext uri="{9D8B030D-6E8A-4147-A177-3AD203B41FA5}">
                      <a16:colId xmlns:a16="http://schemas.microsoft.com/office/drawing/2014/main" val="1267166851"/>
                    </a:ext>
                  </a:extLst>
                </a:gridCol>
                <a:gridCol w="760703">
                  <a:extLst>
                    <a:ext uri="{9D8B030D-6E8A-4147-A177-3AD203B41FA5}">
                      <a16:colId xmlns:a16="http://schemas.microsoft.com/office/drawing/2014/main" val="799792733"/>
                    </a:ext>
                  </a:extLst>
                </a:gridCol>
                <a:gridCol w="824093">
                  <a:extLst>
                    <a:ext uri="{9D8B030D-6E8A-4147-A177-3AD203B41FA5}">
                      <a16:colId xmlns:a16="http://schemas.microsoft.com/office/drawing/2014/main" val="3915496711"/>
                    </a:ext>
                  </a:extLst>
                </a:gridCol>
                <a:gridCol w="826449">
                  <a:extLst>
                    <a:ext uri="{9D8B030D-6E8A-4147-A177-3AD203B41FA5}">
                      <a16:colId xmlns:a16="http://schemas.microsoft.com/office/drawing/2014/main" val="3512314125"/>
                    </a:ext>
                  </a:extLst>
                </a:gridCol>
                <a:gridCol w="838200">
                  <a:extLst>
                    <a:ext uri="{9D8B030D-6E8A-4147-A177-3AD203B41FA5}">
                      <a16:colId xmlns:a16="http://schemas.microsoft.com/office/drawing/2014/main" val="1209066193"/>
                    </a:ext>
                  </a:extLst>
                </a:gridCol>
                <a:gridCol w="914400">
                  <a:extLst>
                    <a:ext uri="{9D8B030D-6E8A-4147-A177-3AD203B41FA5}">
                      <a16:colId xmlns:a16="http://schemas.microsoft.com/office/drawing/2014/main" val="2879031169"/>
                    </a:ext>
                  </a:extLst>
                </a:gridCol>
              </a:tblGrid>
              <a:tr h="668737">
                <a:tc>
                  <a:txBody>
                    <a:bodyPr/>
                    <a:lstStyle/>
                    <a:p>
                      <a:pPr algn="l" fontAlgn="b"/>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dirty="0">
                          <a:effectLst/>
                        </a:rPr>
                        <a:t>Total</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dirty="0">
                          <a:effectLst/>
                        </a:rPr>
                        <a:t>% Total</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dirty="0">
                          <a:effectLst/>
                        </a:rPr>
                        <a:t>4K-2nd</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3rd-5th</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6th-8th</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dirty="0">
                          <a:effectLst/>
                        </a:rPr>
                        <a:t>9th-12th</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4878184"/>
                  </a:ext>
                </a:extLst>
              </a:tr>
              <a:tr h="427631">
                <a:tc>
                  <a:txBody>
                    <a:bodyPr/>
                    <a:lstStyle/>
                    <a:p>
                      <a:pPr algn="l" fontAlgn="b"/>
                      <a:r>
                        <a:rPr lang="en-US" sz="2000" u="none" strike="noStrike" dirty="0">
                          <a:effectLst/>
                        </a:rPr>
                        <a:t>Total </a:t>
                      </a:r>
                      <a:r>
                        <a:rPr lang="en-US" sz="2000" u="none" strike="noStrike" dirty="0" smtClean="0">
                          <a:effectLst/>
                        </a:rPr>
                        <a:t>Teachers</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240</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dirty="0">
                          <a:effectLst/>
                        </a:rPr>
                        <a:t>60</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dirty="0">
                          <a:effectLst/>
                        </a:rPr>
                        <a:t>60</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dirty="0">
                          <a:effectLst/>
                        </a:rPr>
                        <a:t>60</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dirty="0">
                          <a:effectLst/>
                        </a:rPr>
                        <a:t>60</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2111956"/>
                  </a:ext>
                </a:extLst>
              </a:tr>
              <a:tr h="427631">
                <a:tc>
                  <a:txBody>
                    <a:bodyPr/>
                    <a:lstStyle/>
                    <a:p>
                      <a:pPr algn="l" fontAlgn="b"/>
                      <a:r>
                        <a:rPr lang="en-US" sz="2000" u="none" strike="noStrike">
                          <a:effectLst/>
                        </a:rPr>
                        <a:t>Initial Drop</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4%</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3</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6</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0</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dirty="0">
                          <a:effectLst/>
                        </a:rPr>
                        <a:t>1</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9881476"/>
                  </a:ext>
                </a:extLst>
              </a:tr>
              <a:tr h="427631">
                <a:tc>
                  <a:txBody>
                    <a:bodyPr/>
                    <a:lstStyle/>
                    <a:p>
                      <a:pPr algn="l" fontAlgn="b"/>
                      <a:r>
                        <a:rPr lang="en-US" sz="2000" u="none" strike="noStrike">
                          <a:effectLst/>
                        </a:rPr>
                        <a:t>Non Participation</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23</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4</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7</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dirty="0">
                          <a:effectLst/>
                        </a:rPr>
                        <a:t>10</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0057478"/>
                  </a:ext>
                </a:extLst>
              </a:tr>
              <a:tr h="410570">
                <a:tc>
                  <a:txBody>
                    <a:bodyPr/>
                    <a:lstStyle/>
                    <a:p>
                      <a:pPr algn="l" fontAlgn="b"/>
                      <a:r>
                        <a:rPr lang="en-US" sz="2000" u="none" strike="noStrike">
                          <a:effectLst/>
                        </a:rPr>
                        <a:t>Incomplete Participation</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4%</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4</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dirty="0">
                          <a:effectLst/>
                        </a:rPr>
                        <a:t>2</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81673081"/>
                  </a:ext>
                </a:extLst>
              </a:tr>
              <a:tr h="427631">
                <a:tc>
                  <a:txBody>
                    <a:bodyPr/>
                    <a:lstStyle/>
                    <a:p>
                      <a:pPr algn="l" fontAlgn="b"/>
                      <a:r>
                        <a:rPr lang="en-US" sz="2000" u="none" strike="noStrike">
                          <a:effectLst/>
                        </a:rPr>
                        <a:t>Total Participating</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197</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82%</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53</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48</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a:effectLst/>
                        </a:rPr>
                        <a:t>49</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u="none" strike="noStrike" dirty="0">
                          <a:effectLst/>
                        </a:rPr>
                        <a:t>47</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9074737"/>
                  </a:ext>
                </a:extLst>
              </a:tr>
            </a:tbl>
          </a:graphicData>
        </a:graphic>
      </p:graphicFrame>
    </p:spTree>
    <p:extLst>
      <p:ext uri="{BB962C8B-B14F-4D97-AF65-F5344CB8AC3E}">
        <p14:creationId xmlns:p14="http://schemas.microsoft.com/office/powerpoint/2010/main" val="131481523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6604"/>
            <a:ext cx="8534400" cy="1450757"/>
          </a:xfrm>
        </p:spPr>
        <p:txBody>
          <a:bodyPr>
            <a:noAutofit/>
          </a:bodyPr>
          <a:lstStyle/>
          <a:p>
            <a:r>
              <a:rPr lang="en-US" sz="5400" spc="600" dirty="0" smtClean="0">
                <a:solidFill>
                  <a:schemeClr val="tx1"/>
                </a:solidFill>
              </a:rPr>
              <a:t>Hours Spent per Activity per Month</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mc:AlternateContent xmlns:mc="http://schemas.openxmlformats.org/markup-compatibility/2006" xmlns:cx1="http://schemas.microsoft.com/office/drawing/2015/9/8/chartex">
        <mc:Choice Requires="cx1">
          <p:graphicFrame>
            <p:nvGraphicFramePr>
              <p:cNvPr id="7" name="Chart 6"/>
              <p:cNvGraphicFramePr/>
              <p:nvPr>
                <p:extLst>
                  <p:ext uri="{D42A27DB-BD31-4B8C-83A1-F6EECF244321}">
                    <p14:modId xmlns:p14="http://schemas.microsoft.com/office/powerpoint/2010/main" val="2134405705"/>
                  </p:ext>
                </p:extLst>
              </p:nvPr>
            </p:nvGraphicFramePr>
            <p:xfrm>
              <a:off x="800100" y="1828800"/>
              <a:ext cx="7543800" cy="44196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7" name="Chart 6"/>
              <p:cNvPicPr>
                <a:picLocks noGrp="1" noRot="1" noChangeAspect="1" noMove="1" noResize="1" noEditPoints="1" noAdjustHandles="1" noChangeArrowheads="1" noChangeShapeType="1"/>
              </p:cNvPicPr>
              <p:nvPr/>
            </p:nvPicPr>
            <p:blipFill>
              <a:blip r:embed="rId4"/>
              <a:stretch>
                <a:fillRect/>
              </a:stretch>
            </p:blipFill>
            <p:spPr>
              <a:xfrm>
                <a:off x="800100" y="1828800"/>
                <a:ext cx="7543800" cy="4419600"/>
              </a:xfrm>
              <a:prstGeom prst="rect">
                <a:avLst/>
              </a:prstGeom>
            </p:spPr>
          </p:pic>
        </mc:Fallback>
      </mc:AlternateContent>
    </p:spTree>
    <p:extLst>
      <p:ext uri="{BB962C8B-B14F-4D97-AF65-F5344CB8AC3E}">
        <p14:creationId xmlns:p14="http://schemas.microsoft.com/office/powerpoint/2010/main" val="21576239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6604"/>
            <a:ext cx="8534400" cy="1450757"/>
          </a:xfrm>
        </p:spPr>
        <p:txBody>
          <a:bodyPr>
            <a:noAutofit/>
          </a:bodyPr>
          <a:lstStyle/>
          <a:p>
            <a:r>
              <a:rPr lang="en-US" sz="4700" spc="600" dirty="0" smtClean="0">
                <a:solidFill>
                  <a:schemeClr val="tx1"/>
                </a:solidFill>
              </a:rPr>
              <a:t>Professional Development:</a:t>
            </a:r>
            <a:br>
              <a:rPr lang="en-US" sz="4700" spc="600" dirty="0" smtClean="0">
                <a:solidFill>
                  <a:schemeClr val="tx1"/>
                </a:solidFill>
              </a:rPr>
            </a:br>
            <a:r>
              <a:rPr lang="en-US" sz="3500" i="1" spc="600" dirty="0" smtClean="0">
                <a:solidFill>
                  <a:schemeClr val="tx1"/>
                </a:solidFill>
              </a:rPr>
              <a:t>Observing, PLCs, Safe School, PD</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8" name="Chart 7"/>
          <p:cNvGraphicFramePr>
            <a:graphicFrameLocks/>
          </p:cNvGraphicFramePr>
          <p:nvPr>
            <p:extLst>
              <p:ext uri="{D42A27DB-BD31-4B8C-83A1-F6EECF244321}">
                <p14:modId xmlns:p14="http://schemas.microsoft.com/office/powerpoint/2010/main" val="1188277613"/>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311907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6604"/>
            <a:ext cx="8534400" cy="1450757"/>
          </a:xfrm>
        </p:spPr>
        <p:txBody>
          <a:bodyPr>
            <a:noAutofit/>
          </a:bodyPr>
          <a:lstStyle/>
          <a:p>
            <a:r>
              <a:rPr lang="en-US" sz="5400" spc="600" dirty="0" smtClean="0">
                <a:solidFill>
                  <a:schemeClr val="tx1"/>
                </a:solidFill>
              </a:rPr>
              <a:t>Duty:</a:t>
            </a:r>
            <a:br>
              <a:rPr lang="en-US" sz="5400" spc="600" dirty="0" smtClean="0">
                <a:solidFill>
                  <a:schemeClr val="tx1"/>
                </a:solidFill>
              </a:rPr>
            </a:br>
            <a:r>
              <a:rPr lang="en-US" sz="3500" i="1" spc="600" dirty="0" smtClean="0">
                <a:solidFill>
                  <a:schemeClr val="tx1"/>
                </a:solidFill>
              </a:rPr>
              <a:t>Morning, Lunch, Hall, Afternoon</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7" name="Chart 6"/>
          <p:cNvGraphicFramePr>
            <a:graphicFrameLocks/>
          </p:cNvGraphicFramePr>
          <p:nvPr>
            <p:extLst>
              <p:ext uri="{D42A27DB-BD31-4B8C-83A1-F6EECF244321}">
                <p14:modId xmlns:p14="http://schemas.microsoft.com/office/powerpoint/2010/main" val="3199331450"/>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666495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6604"/>
            <a:ext cx="8534400" cy="1450757"/>
          </a:xfrm>
        </p:spPr>
        <p:txBody>
          <a:bodyPr>
            <a:noAutofit/>
          </a:bodyPr>
          <a:lstStyle/>
          <a:p>
            <a:r>
              <a:rPr lang="en-US" sz="5400" spc="600" dirty="0" smtClean="0">
                <a:solidFill>
                  <a:schemeClr val="tx1"/>
                </a:solidFill>
              </a:rPr>
              <a:t>Duty</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6" name="TextBox 5"/>
          <p:cNvSpPr txBox="1"/>
          <p:nvPr/>
        </p:nvSpPr>
        <p:spPr>
          <a:xfrm>
            <a:off x="0" y="6400800"/>
            <a:ext cx="9144000" cy="369332"/>
          </a:xfrm>
          <a:prstGeom prst="rect">
            <a:avLst/>
          </a:prstGeom>
          <a:noFill/>
        </p:spPr>
        <p:txBody>
          <a:bodyPr wrap="square" rtlCol="0">
            <a:spAutoFit/>
          </a:bodyPr>
          <a:lstStyle/>
          <a:p>
            <a:pPr>
              <a:lnSpc>
                <a:spcPct val="100000"/>
              </a:lnSpc>
            </a:pPr>
            <a:r>
              <a:rPr lang="en-US" b="1" dirty="0">
                <a:solidFill>
                  <a:srgbClr val="92D050"/>
                </a:solidFill>
              </a:rPr>
              <a:t>AIKEN COUNTY PUBLIC </a:t>
            </a:r>
            <a:r>
              <a:rPr lang="en-US" b="1" dirty="0" smtClean="0">
                <a:solidFill>
                  <a:srgbClr val="92D050"/>
                </a:solidFill>
              </a:rPr>
              <a:t>SCHOOL DISTRICT                                         </a:t>
            </a:r>
            <a:endParaRPr lang="en-US" cap="small" dirty="0">
              <a:solidFill>
                <a:schemeClr val="tx1">
                  <a:lumMod val="65000"/>
                  <a:lumOff val="3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4189184121"/>
              </p:ext>
            </p:extLst>
          </p:nvPr>
        </p:nvGraphicFramePr>
        <p:xfrm>
          <a:off x="1371600" y="2057400"/>
          <a:ext cx="6400800" cy="3794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835385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14259</TotalTime>
  <Words>776</Words>
  <Application>Microsoft Office PowerPoint</Application>
  <PresentationFormat>On-screen Show (4:3)</PresentationFormat>
  <Paragraphs>201</Paragraphs>
  <Slides>33</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Californian FB</vt:lpstr>
      <vt:lpstr>Retrospect</vt:lpstr>
      <vt:lpstr>PowerPoint Presentation</vt:lpstr>
      <vt:lpstr>Recruitment &amp; Retention Committee Update  Job &amp; Task Analysis Data Review </vt:lpstr>
      <vt:lpstr>Agenda</vt:lpstr>
      <vt:lpstr>Background</vt:lpstr>
      <vt:lpstr>Teacher Participation </vt:lpstr>
      <vt:lpstr>Hours Spent per Activity per Month </vt:lpstr>
      <vt:lpstr>Professional Development: Observing, PLCs, Safe School, PD </vt:lpstr>
      <vt:lpstr>Duty: Morning, Lunch, Hall, Afternoon </vt:lpstr>
      <vt:lpstr>Duty </vt:lpstr>
      <vt:lpstr>Data Collection: Data Analysis, Progress Monitoring </vt:lpstr>
      <vt:lpstr>IEP/504 Meetings: Meetings Only, Not Paperwork </vt:lpstr>
      <vt:lpstr>Grading Assessments: Quizzes, Tests, Projects </vt:lpstr>
      <vt:lpstr>Discipline Paperwork: ABE, ISS Work, OSS Makeup Work </vt:lpstr>
      <vt:lpstr>Work Related Communication: Emails, Classroom Newsletter, Webpage </vt:lpstr>
      <vt:lpstr>Direct Communication  with Parents: Conferences, Email, Phone, Dojo, Remind </vt:lpstr>
      <vt:lpstr>Instructional Planning: Planning Meetings, Uploading Lesson Plans, Accommodations </vt:lpstr>
      <vt:lpstr>Preparing for Instruction: Making Copies, Gathering Material </vt:lpstr>
      <vt:lpstr>Creating Assessments  </vt:lpstr>
      <vt:lpstr>Instruction: Whole, small, and intervention groups, classroom assessments  </vt:lpstr>
      <vt:lpstr>Instruction  </vt:lpstr>
      <vt:lpstr>Planned Interruptions: Announcements, Programs  </vt:lpstr>
      <vt:lpstr>Unplanned Interruptions: Technology Issues, Tardies, Discipline Problems  </vt:lpstr>
      <vt:lpstr>Total Interruptions  </vt:lpstr>
      <vt:lpstr>Clerical Items: Forms, Receipts, Attendance  </vt:lpstr>
      <vt:lpstr>Classroom Environment: Cleaning, Decorating, Organizing, Hanging Student Work  </vt:lpstr>
      <vt:lpstr>Paid Extra Curricular Activities: Coaching, Tutoring  </vt:lpstr>
      <vt:lpstr>Other Extra Curricular: Sporting Events, PTO Events, Committees, Clubs  </vt:lpstr>
      <vt:lpstr>District Assessments: Administering or Grading a District Assessment – Benchmark, F&amp;P, MI, RI, Diagnostics, Screeners  </vt:lpstr>
      <vt:lpstr>State/National Assessments: Administering a State or National Assessment – AP Exam, CogAt/ITBS, SC Ready  </vt:lpstr>
      <vt:lpstr>After Hours: Nights &amp; Weekends  </vt:lpstr>
      <vt:lpstr>After Hours: Nights &amp; Weekends  </vt:lpstr>
      <vt:lpstr>Next Steps</vt:lpstr>
      <vt:lpstr>QUESTIONS &amp; COMMENTS</vt:lpstr>
    </vt:vector>
  </TitlesOfParts>
  <Company>ACS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STUDY –  2015-16 BUDGET</dc:title>
  <dc:creator>Tray Traxler</dc:creator>
  <cp:lastModifiedBy>Jennifer Hart</cp:lastModifiedBy>
  <cp:revision>643</cp:revision>
  <cp:lastPrinted>2018-10-23T17:39:55Z</cp:lastPrinted>
  <dcterms:created xsi:type="dcterms:W3CDTF">2015-01-14T14:07:42Z</dcterms:created>
  <dcterms:modified xsi:type="dcterms:W3CDTF">2019-05-13T19:43:16Z</dcterms:modified>
</cp:coreProperties>
</file>