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325" r:id="rId5"/>
    <p:sldId id="715" r:id="rId6"/>
    <p:sldId id="727" r:id="rId7"/>
    <p:sldId id="728" r:id="rId8"/>
    <p:sldId id="718" r:id="rId9"/>
    <p:sldId id="729" r:id="rId10"/>
    <p:sldId id="730" r:id="rId11"/>
    <p:sldId id="731" r:id="rId12"/>
    <p:sldId id="281"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9D51"/>
    <a:srgbClr val="99C6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C7B1A-9255-4544-9326-21999676AB51}" v="4" dt="2025-04-17T18:02:07.182"/>
    <p1510:client id="{1C09B6AD-0ADE-482B-A673-9050D32E46B7}" v="16" dt="2025-04-17T18:01:09.210"/>
    <p1510:client id="{F2D162AD-8CA0-60ED-5355-A88E7C8CD396}" v="24" dt="2025-04-17T18:00:38.4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265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470C2BA-20C3-4F34-BFE7-E4AC54F9847B}" type="datetimeFigureOut">
              <a:rPr lang="en-US" smtClean="0"/>
              <a:t>4/17/2025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C6765E3-CC6A-42B1-88B1-415FD8496E2A}" type="slidenum">
              <a:rPr lang="en-US" smtClean="0"/>
              <a:t>‹#›</a:t>
            </a:fld>
            <a:endParaRPr lang="en-US"/>
          </a:p>
        </p:txBody>
      </p:sp>
    </p:spTree>
    <p:extLst>
      <p:ext uri="{BB962C8B-B14F-4D97-AF65-F5344CB8AC3E}">
        <p14:creationId xmlns:p14="http://schemas.microsoft.com/office/powerpoint/2010/main" val="3889330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Good Evening</a:t>
            </a:r>
          </a:p>
          <a:p>
            <a:r>
              <a:rPr lang="en-US"/>
              <a:t>Chairman Nuessle, Distinguished Members of the Board, and Superintendent Dr.</a:t>
            </a:r>
            <a:r>
              <a:rPr lang="en-US" baseline="0"/>
              <a:t> Murphy</a:t>
            </a:r>
            <a:endParaRPr lang="en-US"/>
          </a:p>
          <a:p>
            <a:endParaRPr lang="en-US"/>
          </a:p>
          <a:p>
            <a:r>
              <a:rPr lang="en-US"/>
              <a:t>Tonight’s presentation will review recommended changes and or modifications to the Code of Conduct for the 25-26 school year.</a:t>
            </a:r>
          </a:p>
          <a:p>
            <a:endParaRPr lang="en-US"/>
          </a:p>
          <a:p>
            <a:endParaRPr lang="en-US"/>
          </a:p>
          <a:p>
            <a:r>
              <a:rPr lang="en-US"/>
              <a:t>The building level administrators have been tasked with ensuring that the school environment is safe and conducive to learning. This Code of Conduct will serve as one of the tools in their tool belt to achieve that goal.</a:t>
            </a:r>
          </a:p>
          <a:p>
            <a:pPr defTabSz="915772"/>
            <a:r>
              <a:rPr lang="en-US"/>
              <a:t>Please keep in mind that the building level administrator is granted the authority to discipline according to the nature and degree of the Offense or act at their discretion.</a:t>
            </a:r>
          </a:p>
          <a:p>
            <a:endParaRPr lang="en-US"/>
          </a:p>
          <a:p>
            <a:endParaRPr lang="en-US"/>
          </a:p>
          <a:p>
            <a:r>
              <a:rPr lang="en-US"/>
              <a:t>In addition, this document will also be used to make the students and parents aware of what is acceptable behavior.</a:t>
            </a:r>
          </a:p>
          <a:p>
            <a:endParaRPr lang="en-US"/>
          </a:p>
          <a:p>
            <a:endParaRPr lang="en-US"/>
          </a:p>
          <a:p>
            <a:r>
              <a:rPr lang="en-US"/>
              <a:t>Aggravating Measures: Increasing in Severity of  an Offense</a:t>
            </a:r>
          </a:p>
          <a:p>
            <a:endParaRPr lang="en-US"/>
          </a:p>
          <a:p>
            <a:r>
              <a:rPr lang="en-US"/>
              <a:t>Mitigating Measures: Lessening the Severity of an Offense</a:t>
            </a:r>
          </a:p>
          <a:p>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39D04B07-70A5-4E49-9DB6-306BA61BC46E}" type="slidenum">
              <a:rPr lang="en-US" smtClean="0"/>
              <a:t>1</a:t>
            </a:fld>
            <a:endParaRPr lang="en-US"/>
          </a:p>
        </p:txBody>
      </p:sp>
    </p:spTree>
    <p:extLst>
      <p:ext uri="{BB962C8B-B14F-4D97-AF65-F5344CB8AC3E}">
        <p14:creationId xmlns:p14="http://schemas.microsoft.com/office/powerpoint/2010/main" val="399698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year we started the Code of Conduct Revision process in January by reviewing behavior codes and consequences.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Stakeholder input is always a </a:t>
            </a:r>
            <a:r>
              <a:rPr lang="en-US" sz="1200" b="0" i="0" u="sng" kern="1200">
                <a:solidFill>
                  <a:schemeClr val="tx1"/>
                </a:solidFill>
                <a:effectLst/>
                <a:latin typeface="+mn-lt"/>
                <a:ea typeface="+mn-ea"/>
                <a:cs typeface="+mn-cs"/>
              </a:rPr>
              <a:t>priority</a:t>
            </a:r>
            <a:r>
              <a:rPr lang="en-US" sz="1200" b="0" i="0" u="none" strike="noStrike" kern="1200">
                <a:solidFill>
                  <a:schemeClr val="tx1"/>
                </a:solidFill>
                <a:effectLst/>
                <a:latin typeface="+mn-lt"/>
                <a:ea typeface="+mn-ea"/>
                <a:cs typeface="+mn-cs"/>
              </a:rPr>
              <a:t>, so a survey was created and emailed to schools to gather input from parents/guardians, students, staff, administrators  and community partners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was due back for review on January 31</a:t>
            </a:r>
            <a:r>
              <a:rPr lang="en-US" sz="1200" b="0" i="0" u="none" strike="noStrike" kern="1200" baseline="30000">
                <a:solidFill>
                  <a:schemeClr val="tx1"/>
                </a:solidFill>
                <a:effectLst/>
                <a:latin typeface="+mn-lt"/>
                <a:ea typeface="+mn-ea"/>
                <a:cs typeface="+mn-cs"/>
              </a:rPr>
              <a:t>st</a:t>
            </a:r>
            <a:r>
              <a:rPr lang="en-US" sz="1200" b="0" i="0" u="none" strike="noStrike" kern="1200">
                <a:solidFill>
                  <a:schemeClr val="tx1"/>
                </a:solidFill>
                <a:effectLst/>
                <a:latin typeface="+mn-lt"/>
                <a:ea typeface="+mn-ea"/>
                <a:cs typeface="+mn-cs"/>
              </a:rPr>
              <a:t>.</a:t>
            </a:r>
            <a:endParaRPr lang="en-US"/>
          </a:p>
        </p:txBody>
      </p:sp>
      <p:sp>
        <p:nvSpPr>
          <p:cNvPr id="4" name="Slide Number Placeholder 3"/>
          <p:cNvSpPr>
            <a:spLocks noGrp="1"/>
          </p:cNvSpPr>
          <p:nvPr>
            <p:ph type="sldNum" sz="quarter" idx="5"/>
          </p:nvPr>
        </p:nvSpPr>
        <p:spPr/>
        <p:txBody>
          <a:bodyPr/>
          <a:lstStyle/>
          <a:p>
            <a:fld id="{39D04B07-70A5-4E49-9DB6-306BA61BC46E}" type="slidenum">
              <a:rPr lang="en-US" smtClean="0"/>
              <a:t>2</a:t>
            </a:fld>
            <a:endParaRPr lang="en-US"/>
          </a:p>
        </p:txBody>
      </p:sp>
    </p:spTree>
    <p:extLst>
      <p:ext uri="{BB962C8B-B14F-4D97-AF65-F5344CB8AC3E}">
        <p14:creationId xmlns:p14="http://schemas.microsoft.com/office/powerpoint/2010/main" val="1954324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69D6B-3AE9-57E1-E0A8-CAC444DAD5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E3AB8B-08E3-2CFE-BF84-6F3FB4EF71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FA33A7-38A8-3550-07FD-F40BA3670CE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year we started the Code of Conduct Revision process in January by reviewing behavior codes and consequences.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Stakeholder input is always a </a:t>
            </a:r>
            <a:r>
              <a:rPr lang="en-US" sz="1200" b="0" i="0" u="sng" kern="1200">
                <a:solidFill>
                  <a:schemeClr val="tx1"/>
                </a:solidFill>
                <a:effectLst/>
                <a:latin typeface="+mn-lt"/>
                <a:ea typeface="+mn-ea"/>
                <a:cs typeface="+mn-cs"/>
              </a:rPr>
              <a:t>priority</a:t>
            </a:r>
            <a:r>
              <a:rPr lang="en-US" sz="1200" b="0" i="0" u="none" strike="noStrike" kern="1200">
                <a:solidFill>
                  <a:schemeClr val="tx1"/>
                </a:solidFill>
                <a:effectLst/>
                <a:latin typeface="+mn-lt"/>
                <a:ea typeface="+mn-ea"/>
                <a:cs typeface="+mn-cs"/>
              </a:rPr>
              <a:t>, so a survey was created and emailed to schools to gather input from parents/guardians, students, staff, administrators  and community partners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was due back for review on January 31</a:t>
            </a:r>
            <a:r>
              <a:rPr lang="en-US" sz="1200" b="0" i="0" u="none" strike="noStrike" kern="1200" baseline="30000">
                <a:solidFill>
                  <a:schemeClr val="tx1"/>
                </a:solidFill>
                <a:effectLst/>
                <a:latin typeface="+mn-lt"/>
                <a:ea typeface="+mn-ea"/>
                <a:cs typeface="+mn-cs"/>
              </a:rPr>
              <a:t>st</a:t>
            </a:r>
            <a:r>
              <a:rPr lang="en-US" sz="1200" b="0" i="0" u="none" strike="noStrike" kern="1200">
                <a:solidFill>
                  <a:schemeClr val="tx1"/>
                </a:solidFill>
                <a:effectLst/>
                <a:latin typeface="+mn-lt"/>
                <a:ea typeface="+mn-ea"/>
                <a:cs typeface="+mn-cs"/>
              </a:rPr>
              <a:t>.</a:t>
            </a:r>
            <a:endParaRPr lang="en-US"/>
          </a:p>
        </p:txBody>
      </p:sp>
      <p:sp>
        <p:nvSpPr>
          <p:cNvPr id="4" name="Slide Number Placeholder 3">
            <a:extLst>
              <a:ext uri="{FF2B5EF4-FFF2-40B4-BE49-F238E27FC236}">
                <a16:creationId xmlns:a16="http://schemas.microsoft.com/office/drawing/2014/main" id="{17F08A0A-8C2B-BB84-8513-F9A5B67FE23D}"/>
              </a:ext>
            </a:extLst>
          </p:cNvPr>
          <p:cNvSpPr>
            <a:spLocks noGrp="1"/>
          </p:cNvSpPr>
          <p:nvPr>
            <p:ph type="sldNum" sz="quarter" idx="5"/>
          </p:nvPr>
        </p:nvSpPr>
        <p:spPr/>
        <p:txBody>
          <a:bodyPr/>
          <a:lstStyle/>
          <a:p>
            <a:fld id="{39D04B07-70A5-4E49-9DB6-306BA61BC46E}" type="slidenum">
              <a:rPr lang="en-US" smtClean="0"/>
              <a:t>3</a:t>
            </a:fld>
            <a:endParaRPr lang="en-US"/>
          </a:p>
        </p:txBody>
      </p:sp>
    </p:spTree>
    <p:extLst>
      <p:ext uri="{BB962C8B-B14F-4D97-AF65-F5344CB8AC3E}">
        <p14:creationId xmlns:p14="http://schemas.microsoft.com/office/powerpoint/2010/main" val="4060917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57A07-1001-8E3A-D68F-942869F2DF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FDAC56-30D6-C57D-7CE4-2F1FEB970D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1A9064-201D-3DDD-85C4-23E0384256E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year we started the Code of Conduct Revision process in January by reviewing behavior codes and consequences.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Stakeholder input is always a </a:t>
            </a:r>
            <a:r>
              <a:rPr lang="en-US" sz="1200" b="0" i="0" u="sng" kern="1200">
                <a:solidFill>
                  <a:schemeClr val="tx1"/>
                </a:solidFill>
                <a:effectLst/>
                <a:latin typeface="+mn-lt"/>
                <a:ea typeface="+mn-ea"/>
                <a:cs typeface="+mn-cs"/>
              </a:rPr>
              <a:t>priority</a:t>
            </a:r>
            <a:r>
              <a:rPr lang="en-US" sz="1200" b="0" i="0" u="none" strike="noStrike" kern="1200">
                <a:solidFill>
                  <a:schemeClr val="tx1"/>
                </a:solidFill>
                <a:effectLst/>
                <a:latin typeface="+mn-lt"/>
                <a:ea typeface="+mn-ea"/>
                <a:cs typeface="+mn-cs"/>
              </a:rPr>
              <a:t>, so a survey was created and emailed to schools to gather input from parents/guardians, students, staff, administrators  and community partners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was due back for review on January 31</a:t>
            </a:r>
            <a:r>
              <a:rPr lang="en-US" sz="1200" b="0" i="0" u="none" strike="noStrike" kern="1200" baseline="30000">
                <a:solidFill>
                  <a:schemeClr val="tx1"/>
                </a:solidFill>
                <a:effectLst/>
                <a:latin typeface="+mn-lt"/>
                <a:ea typeface="+mn-ea"/>
                <a:cs typeface="+mn-cs"/>
              </a:rPr>
              <a:t>st</a:t>
            </a:r>
            <a:r>
              <a:rPr lang="en-US" sz="1200" b="0" i="0" u="none" strike="noStrike" kern="1200">
                <a:solidFill>
                  <a:schemeClr val="tx1"/>
                </a:solidFill>
                <a:effectLst/>
                <a:latin typeface="+mn-lt"/>
                <a:ea typeface="+mn-ea"/>
                <a:cs typeface="+mn-cs"/>
              </a:rPr>
              <a:t>.</a:t>
            </a:r>
            <a:endParaRPr lang="en-US"/>
          </a:p>
        </p:txBody>
      </p:sp>
      <p:sp>
        <p:nvSpPr>
          <p:cNvPr id="4" name="Slide Number Placeholder 3">
            <a:extLst>
              <a:ext uri="{FF2B5EF4-FFF2-40B4-BE49-F238E27FC236}">
                <a16:creationId xmlns:a16="http://schemas.microsoft.com/office/drawing/2014/main" id="{830E2C2A-8396-06A9-DFE3-7E0D8C1C887B}"/>
              </a:ext>
            </a:extLst>
          </p:cNvPr>
          <p:cNvSpPr>
            <a:spLocks noGrp="1"/>
          </p:cNvSpPr>
          <p:nvPr>
            <p:ph type="sldNum" sz="quarter" idx="5"/>
          </p:nvPr>
        </p:nvSpPr>
        <p:spPr/>
        <p:txBody>
          <a:bodyPr/>
          <a:lstStyle/>
          <a:p>
            <a:fld id="{39D04B07-70A5-4E49-9DB6-306BA61BC46E}" type="slidenum">
              <a:rPr lang="en-US" smtClean="0"/>
              <a:t>4</a:t>
            </a:fld>
            <a:endParaRPr lang="en-US"/>
          </a:p>
        </p:txBody>
      </p:sp>
    </p:spTree>
    <p:extLst>
      <p:ext uri="{BB962C8B-B14F-4D97-AF65-F5344CB8AC3E}">
        <p14:creationId xmlns:p14="http://schemas.microsoft.com/office/powerpoint/2010/main" val="2269304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endParaRPr lang="en-US" sz="1200" b="0" i="0" kern="1200">
              <a:solidFill>
                <a:schemeClr val="tx1"/>
              </a:solidFill>
              <a:effectLst/>
              <a:latin typeface="+mn-lt"/>
              <a:ea typeface="+mn-ea"/>
              <a:cs typeface="+mn-cs"/>
            </a:endParaRPr>
          </a:p>
          <a:p>
            <a:pPr rtl="0" fontAlgn="base"/>
            <a:r>
              <a:rPr lang="en-US" sz="1200" b="0" i="0" kern="1200">
                <a:solidFill>
                  <a:schemeClr val="tx1"/>
                </a:solidFill>
                <a:effectLst/>
                <a:latin typeface="+mn-lt"/>
                <a:ea typeface="+mn-ea"/>
                <a:cs typeface="+mn-cs"/>
              </a:rPr>
              <a:t>​</a:t>
            </a:r>
            <a:endParaRPr lang="en-US" sz="1200" b="0" i="0" kern="1200">
              <a:solidFill>
                <a:schemeClr val="tx1"/>
              </a:solidFill>
              <a:effectLst/>
              <a:latin typeface="+mn-lt"/>
              <a:ea typeface="Calibri"/>
              <a:cs typeface="Calibri"/>
            </a:endParaRPr>
          </a:p>
          <a:p>
            <a:pPr rtl="0" fontAlgn="base"/>
            <a:r>
              <a:rPr lang="en-US" sz="1200" b="0" i="0" kern="1200">
                <a:solidFill>
                  <a:schemeClr val="tx1"/>
                </a:solidFill>
                <a:effectLst/>
                <a:latin typeface="+mn-lt"/>
                <a:ea typeface="+mn-ea"/>
                <a:cs typeface="+mn-cs"/>
              </a:rPr>
              <a:t>​</a:t>
            </a:r>
            <a:endParaRPr lang="en-US" sz="1200" b="0" i="0" kern="1200">
              <a:solidFill>
                <a:schemeClr val="tx1"/>
              </a:solidFill>
              <a:effectLst/>
              <a:latin typeface="+mn-lt"/>
              <a:ea typeface="Calibri"/>
              <a:cs typeface="Calibri"/>
            </a:endParaRPr>
          </a:p>
          <a:p>
            <a:pPr rtl="0" fontAlgn="base"/>
            <a:r>
              <a:rPr lang="en-US" sz="1200" b="1" i="0" u="sng" kern="1200">
                <a:solidFill>
                  <a:schemeClr val="tx1"/>
                </a:solidFill>
                <a:effectLst/>
                <a:latin typeface="+mn-lt"/>
                <a:ea typeface="+mn-ea"/>
                <a:cs typeface="+mn-cs"/>
              </a:rPr>
              <a:t>Middle and High School</a:t>
            </a:r>
            <a:r>
              <a:rPr lang="en-US" sz="1200" b="0" i="0" kern="1200">
                <a:solidFill>
                  <a:schemeClr val="tx1"/>
                </a:solidFill>
                <a:effectLst/>
                <a:latin typeface="+mn-lt"/>
                <a:ea typeface="+mn-ea"/>
                <a:cs typeface="+mn-cs"/>
              </a:rPr>
              <a:t>​</a:t>
            </a:r>
            <a:endParaRPr lang="sv-SE" sz="1800" b="0" i="0" u="none" strike="noStrike" baseline="0">
              <a:solidFill>
                <a:srgbClr val="000000"/>
              </a:solidFill>
              <a:latin typeface="Calibri" panose="020F0502020204030204" pitchFamily="34" charset="0"/>
            </a:endParaRPr>
          </a:p>
          <a:p>
            <a:pPr rtl="0" fontAlgn="base"/>
            <a:endParaRPr lang="en-US" sz="1200" b="0" i="0" kern="1200">
              <a:solidFill>
                <a:schemeClr val="tx1"/>
              </a:solidFill>
              <a:effectLst/>
              <a:latin typeface="+mn-lt"/>
              <a:ea typeface="+mn-ea"/>
              <a:cs typeface="+mn-cs"/>
            </a:endParaRPr>
          </a:p>
          <a:p>
            <a:r>
              <a:rPr lang="en-US" sz="1800" b="1" i="0" u="none" strike="noStrike" baseline="0">
                <a:latin typeface="Calibri"/>
                <a:ea typeface="Calibri"/>
                <a:cs typeface="Calibri"/>
              </a:rPr>
              <a:t>Edits were made to clarify the application of these violations</a:t>
            </a:r>
          </a:p>
          <a:p>
            <a:r>
              <a:rPr lang="en-US" sz="1800" b="1">
                <a:latin typeface="Calibri"/>
                <a:ea typeface="Calibri"/>
                <a:cs typeface="Calibri"/>
              </a:rPr>
              <a:t>Dress Code violations -  Consistency in the consequences for violations of the dress code were added.</a:t>
            </a:r>
            <a:endParaRPr lang="en-US" sz="1800" b="1" i="0" u="none" strike="noStrike" baseline="0">
              <a:latin typeface="Calibri" panose="020F0502020204030204" pitchFamily="34" charset="0"/>
            </a:endParaRPr>
          </a:p>
          <a:p>
            <a:endParaRPr lang="en-US" sz="1800" b="1">
              <a:solidFill>
                <a:srgbClr val="000000"/>
              </a:solidFill>
              <a:latin typeface="Calibri"/>
              <a:ea typeface="Calibri"/>
              <a:cs typeface="Calibri"/>
            </a:endParaRPr>
          </a:p>
          <a:p>
            <a:r>
              <a:rPr lang="en-US" sz="1800" b="0" i="1" u="none" strike="noStrike" kern="1200" baseline="0">
                <a:solidFill>
                  <a:srgbClr val="D13438"/>
                </a:solidFill>
                <a:effectLst/>
                <a:latin typeface="Calibri"/>
                <a:ea typeface="Calibri"/>
                <a:cs typeface="Calibri"/>
              </a:rPr>
              <a:t>And the implementation of the new policy pertaining to cell phones and to align dress code violations.</a:t>
            </a:r>
            <a:endParaRPr lang="en-US" sz="1800" b="0" i="1" kern="1200">
              <a:solidFill>
                <a:srgbClr val="D13438"/>
              </a:solidFill>
              <a:effectLst/>
              <a:latin typeface="Calibri"/>
              <a:ea typeface="Calibri"/>
              <a:cs typeface="Calibri"/>
            </a:endParaRPr>
          </a:p>
          <a:p>
            <a:pPr fontAlgn="base"/>
            <a:endParaRPr lang="en-US">
              <a:ea typeface="Calibri" panose="020F0502020204030204"/>
              <a:cs typeface="Calibri" panose="020F0502020204030204"/>
            </a:endParaRPr>
          </a:p>
          <a:p>
            <a:pPr fontAlgn="base"/>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4C6765E3-CC6A-42B1-88B1-415FD8496E2A}" type="slidenum">
              <a:rPr lang="en-US" smtClean="0"/>
              <a:t>5</a:t>
            </a:fld>
            <a:endParaRPr lang="en-US"/>
          </a:p>
        </p:txBody>
      </p:sp>
    </p:spTree>
    <p:extLst>
      <p:ext uri="{BB962C8B-B14F-4D97-AF65-F5344CB8AC3E}">
        <p14:creationId xmlns:p14="http://schemas.microsoft.com/office/powerpoint/2010/main" val="3586201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C7905-DE7D-7E0F-A163-12FB45A412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648406-0735-8AE4-DBE2-989E9AA8C6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580EAB-0826-D666-3873-F9C49016E53F}"/>
              </a:ext>
            </a:extLst>
          </p:cNvPr>
          <p:cNvSpPr>
            <a:spLocks noGrp="1"/>
          </p:cNvSpPr>
          <p:nvPr>
            <p:ph type="body" idx="1"/>
          </p:nvPr>
        </p:nvSpPr>
        <p:spPr/>
        <p:txBody>
          <a:bodyPr/>
          <a:lstStyle/>
          <a:p>
            <a:pPr rtl="0" fontAlgn="base"/>
            <a:endParaRPr lang="en-US" sz="1200" b="0" i="0" kern="1200">
              <a:solidFill>
                <a:schemeClr val="tx1"/>
              </a:solidFill>
              <a:effectLst/>
              <a:latin typeface="+mn-lt"/>
              <a:ea typeface="+mn-ea"/>
              <a:cs typeface="+mn-cs"/>
            </a:endParaRPr>
          </a:p>
          <a:p>
            <a:pPr rtl="0" fontAlgn="base"/>
            <a:r>
              <a:rPr lang="en-US" sz="1200" b="0" i="0" kern="1200">
                <a:solidFill>
                  <a:schemeClr val="tx1"/>
                </a:solidFill>
                <a:effectLst/>
                <a:latin typeface="+mn-lt"/>
                <a:ea typeface="+mn-ea"/>
                <a:cs typeface="+mn-cs"/>
              </a:rPr>
              <a:t>​</a:t>
            </a:r>
          </a:p>
          <a:p>
            <a:pPr rtl="0" fontAlgn="base"/>
            <a:r>
              <a:rPr lang="en-US" sz="1200" b="0" i="0" kern="1200">
                <a:solidFill>
                  <a:schemeClr val="tx1"/>
                </a:solidFill>
                <a:effectLst/>
                <a:latin typeface="+mn-lt"/>
                <a:ea typeface="+mn-ea"/>
                <a:cs typeface="+mn-cs"/>
              </a:rPr>
              <a:t>​</a:t>
            </a:r>
          </a:p>
          <a:p>
            <a:pPr rtl="0" fontAlgn="base"/>
            <a:r>
              <a:rPr lang="en-US" sz="1200" b="1" i="0" u="sng" kern="1200">
                <a:solidFill>
                  <a:schemeClr val="tx1"/>
                </a:solidFill>
                <a:effectLst/>
                <a:latin typeface="+mn-lt"/>
                <a:ea typeface="+mn-ea"/>
                <a:cs typeface="+mn-cs"/>
              </a:rPr>
              <a:t>Middle and High School</a:t>
            </a:r>
            <a:r>
              <a:rPr lang="en-US" sz="1200" b="0" i="0" kern="1200">
                <a:solidFill>
                  <a:schemeClr val="tx1"/>
                </a:solidFill>
                <a:effectLst/>
                <a:latin typeface="+mn-lt"/>
                <a:ea typeface="+mn-ea"/>
                <a:cs typeface="+mn-cs"/>
              </a:rPr>
              <a:t>​</a:t>
            </a:r>
            <a:endParaRPr lang="sv-SE" sz="1800" b="0" i="0" u="none" strike="noStrike" baseline="0">
              <a:solidFill>
                <a:srgbClr val="000000"/>
              </a:solidFill>
              <a:latin typeface="Calibri" panose="020F0502020204030204" pitchFamily="34" charset="0"/>
            </a:endParaRPr>
          </a:p>
          <a:p>
            <a:pPr rtl="0" fontAlgn="base"/>
            <a:endParaRPr lang="en-US" sz="1200" b="0" i="0" kern="1200">
              <a:solidFill>
                <a:schemeClr val="tx1"/>
              </a:solidFill>
              <a:effectLst/>
              <a:latin typeface="+mn-lt"/>
              <a:ea typeface="+mn-ea"/>
              <a:cs typeface="+mn-cs"/>
            </a:endParaRPr>
          </a:p>
          <a:p>
            <a:r>
              <a:rPr lang="en-US" sz="1800" b="1" i="0" u="none" strike="noStrike" baseline="0">
                <a:latin typeface="Calibri" panose="020F0502020204030204" pitchFamily="34" charset="0"/>
              </a:rPr>
              <a:t>Edits were made to clarify the application of these violations</a:t>
            </a:r>
          </a:p>
          <a:p>
            <a:endParaRPr lang="en-US" sz="1800" b="1" i="0" u="none" strike="noStrike" baseline="0">
              <a:latin typeface="Calibri" panose="020F0502020204030204" pitchFamily="34" charset="0"/>
            </a:endParaRPr>
          </a:p>
          <a:p>
            <a:r>
              <a:rPr lang="en-US" sz="1800" b="0" i="1" u="none" strike="noStrike" kern="1200" baseline="0">
                <a:solidFill>
                  <a:srgbClr val="D13438"/>
                </a:solidFill>
                <a:effectLst/>
                <a:latin typeface="Calibri" panose="020F0502020204030204" pitchFamily="34" charset="0"/>
                <a:ea typeface="+mn-ea"/>
                <a:cs typeface="+mn-cs"/>
              </a:rPr>
              <a:t>And the implementation of the new policy pertaining to cell phones and to align dress code violations.</a:t>
            </a:r>
            <a:endParaRPr lang="en-US" sz="1800" b="0" i="1" kern="1200">
              <a:solidFill>
                <a:srgbClr val="D13438"/>
              </a:solidFill>
              <a:effectLst/>
              <a:latin typeface="+mn-lt"/>
              <a:ea typeface="Calibri"/>
              <a:cs typeface="Calibri"/>
            </a:endParaRPr>
          </a:p>
          <a:p>
            <a:pPr fontAlgn="base"/>
            <a:endParaRPr lang="en-US">
              <a:ea typeface="Calibri" panose="020F0502020204030204"/>
              <a:cs typeface="Calibri" panose="020F0502020204030204"/>
            </a:endParaRPr>
          </a:p>
          <a:p>
            <a:pPr fontAlgn="base"/>
            <a:endParaRPr lang="en-US">
              <a:ea typeface="Calibri" panose="020F0502020204030204"/>
              <a:cs typeface="Calibri" panose="020F0502020204030204"/>
            </a:endParaRPr>
          </a:p>
        </p:txBody>
      </p:sp>
      <p:sp>
        <p:nvSpPr>
          <p:cNvPr id="4" name="Slide Number Placeholder 3">
            <a:extLst>
              <a:ext uri="{FF2B5EF4-FFF2-40B4-BE49-F238E27FC236}">
                <a16:creationId xmlns:a16="http://schemas.microsoft.com/office/drawing/2014/main" id="{B8FBC075-85CF-AE01-9906-C02DA9B45C9C}"/>
              </a:ext>
            </a:extLst>
          </p:cNvPr>
          <p:cNvSpPr>
            <a:spLocks noGrp="1"/>
          </p:cNvSpPr>
          <p:nvPr>
            <p:ph type="sldNum" sz="quarter" idx="5"/>
          </p:nvPr>
        </p:nvSpPr>
        <p:spPr/>
        <p:txBody>
          <a:bodyPr/>
          <a:lstStyle/>
          <a:p>
            <a:fld id="{4C6765E3-CC6A-42B1-88B1-415FD8496E2A}" type="slidenum">
              <a:rPr lang="en-US" smtClean="0"/>
              <a:t>6</a:t>
            </a:fld>
            <a:endParaRPr lang="en-US"/>
          </a:p>
        </p:txBody>
      </p:sp>
    </p:spTree>
    <p:extLst>
      <p:ext uri="{BB962C8B-B14F-4D97-AF65-F5344CB8AC3E}">
        <p14:creationId xmlns:p14="http://schemas.microsoft.com/office/powerpoint/2010/main" val="4052604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C0906-EFAF-A94C-D3B3-18A650D8B8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5402E1-2559-D992-5E64-CCC52ABE99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A25CCC-6314-A589-D3CE-ED05E67254EF}"/>
              </a:ext>
            </a:extLst>
          </p:cNvPr>
          <p:cNvSpPr>
            <a:spLocks noGrp="1"/>
          </p:cNvSpPr>
          <p:nvPr>
            <p:ph type="body" idx="1"/>
          </p:nvPr>
        </p:nvSpPr>
        <p:spPr/>
        <p:txBody>
          <a:bodyPr/>
          <a:lstStyle/>
          <a:p>
            <a:pPr rtl="0" fontAlgn="base"/>
            <a:endParaRPr lang="en-US" sz="1200" b="0" i="0" kern="1200">
              <a:solidFill>
                <a:schemeClr val="tx1"/>
              </a:solidFill>
              <a:effectLst/>
              <a:latin typeface="+mn-lt"/>
              <a:ea typeface="+mn-ea"/>
              <a:cs typeface="+mn-cs"/>
            </a:endParaRPr>
          </a:p>
          <a:p>
            <a:pPr rtl="0" fontAlgn="base"/>
            <a:r>
              <a:rPr lang="en-US" sz="1200" b="0" i="0" kern="1200">
                <a:solidFill>
                  <a:schemeClr val="tx1"/>
                </a:solidFill>
                <a:effectLst/>
                <a:latin typeface="+mn-lt"/>
                <a:ea typeface="+mn-ea"/>
                <a:cs typeface="+mn-cs"/>
              </a:rPr>
              <a:t>​</a:t>
            </a:r>
          </a:p>
          <a:p>
            <a:pPr rtl="0" fontAlgn="base"/>
            <a:r>
              <a:rPr lang="en-US" sz="1200" b="0" i="0" kern="1200">
                <a:solidFill>
                  <a:schemeClr val="tx1"/>
                </a:solidFill>
                <a:effectLst/>
                <a:latin typeface="+mn-lt"/>
                <a:ea typeface="+mn-ea"/>
                <a:cs typeface="+mn-cs"/>
              </a:rPr>
              <a:t>​</a:t>
            </a:r>
          </a:p>
          <a:p>
            <a:pPr rtl="0" fontAlgn="base"/>
            <a:r>
              <a:rPr lang="en-US" sz="1200" b="1" i="0" u="sng" kern="1200">
                <a:solidFill>
                  <a:schemeClr val="tx1"/>
                </a:solidFill>
                <a:effectLst/>
                <a:latin typeface="+mn-lt"/>
                <a:ea typeface="+mn-ea"/>
                <a:cs typeface="+mn-cs"/>
              </a:rPr>
              <a:t>Middle and High School</a:t>
            </a:r>
            <a:r>
              <a:rPr lang="en-US" sz="1200" b="0" i="0" kern="1200">
                <a:solidFill>
                  <a:schemeClr val="tx1"/>
                </a:solidFill>
                <a:effectLst/>
                <a:latin typeface="+mn-lt"/>
                <a:ea typeface="+mn-ea"/>
                <a:cs typeface="+mn-cs"/>
              </a:rPr>
              <a:t>​</a:t>
            </a:r>
            <a:endParaRPr lang="sv-SE" sz="1800" b="0" i="0" u="none" strike="noStrike" baseline="0">
              <a:solidFill>
                <a:srgbClr val="000000"/>
              </a:solidFill>
              <a:latin typeface="Calibri" panose="020F0502020204030204" pitchFamily="34" charset="0"/>
            </a:endParaRPr>
          </a:p>
          <a:p>
            <a:pPr rtl="0" fontAlgn="base"/>
            <a:endParaRPr lang="en-US" sz="1200" b="0" i="0" kern="1200">
              <a:solidFill>
                <a:schemeClr val="tx1"/>
              </a:solidFill>
              <a:effectLst/>
              <a:latin typeface="+mn-lt"/>
              <a:ea typeface="+mn-ea"/>
              <a:cs typeface="+mn-cs"/>
            </a:endParaRPr>
          </a:p>
          <a:p>
            <a:r>
              <a:rPr lang="en-US" sz="1800" b="1" i="0" u="none" strike="noStrike" baseline="0">
                <a:latin typeface="Calibri" panose="020F0502020204030204" pitchFamily="34" charset="0"/>
              </a:rPr>
              <a:t>Edits were made to clarify the application of these violations</a:t>
            </a:r>
          </a:p>
          <a:p>
            <a:endParaRPr lang="en-US" sz="1800" b="1" i="0" u="none" strike="noStrike" baseline="0">
              <a:latin typeface="Calibri" panose="020F0502020204030204" pitchFamily="34" charset="0"/>
            </a:endParaRPr>
          </a:p>
          <a:p>
            <a:r>
              <a:rPr lang="en-US" sz="1800" b="0" i="1" u="none" strike="noStrike" kern="1200" baseline="0">
                <a:solidFill>
                  <a:srgbClr val="D13438"/>
                </a:solidFill>
                <a:effectLst/>
                <a:latin typeface="Calibri" panose="020F0502020204030204" pitchFamily="34" charset="0"/>
                <a:ea typeface="+mn-ea"/>
                <a:cs typeface="+mn-cs"/>
              </a:rPr>
              <a:t>And the implementation of the new policy pertaining to cell phones and to align dress code violations.</a:t>
            </a:r>
            <a:endParaRPr lang="en-US" sz="1800" b="0" i="1" kern="1200">
              <a:solidFill>
                <a:srgbClr val="D13438"/>
              </a:solidFill>
              <a:effectLst/>
              <a:latin typeface="+mn-lt"/>
              <a:ea typeface="Calibri"/>
              <a:cs typeface="Calibri"/>
            </a:endParaRPr>
          </a:p>
          <a:p>
            <a:pPr fontAlgn="base"/>
            <a:endParaRPr lang="en-US">
              <a:ea typeface="Calibri" panose="020F0502020204030204"/>
              <a:cs typeface="Calibri" panose="020F0502020204030204"/>
            </a:endParaRPr>
          </a:p>
          <a:p>
            <a:pPr fontAlgn="base"/>
            <a:endParaRPr lang="en-US">
              <a:ea typeface="Calibri" panose="020F0502020204030204"/>
              <a:cs typeface="Calibri" panose="020F0502020204030204"/>
            </a:endParaRPr>
          </a:p>
        </p:txBody>
      </p:sp>
      <p:sp>
        <p:nvSpPr>
          <p:cNvPr id="4" name="Slide Number Placeholder 3">
            <a:extLst>
              <a:ext uri="{FF2B5EF4-FFF2-40B4-BE49-F238E27FC236}">
                <a16:creationId xmlns:a16="http://schemas.microsoft.com/office/drawing/2014/main" id="{1B980947-54F9-3C12-BD4D-F128B6BC09EB}"/>
              </a:ext>
            </a:extLst>
          </p:cNvPr>
          <p:cNvSpPr>
            <a:spLocks noGrp="1"/>
          </p:cNvSpPr>
          <p:nvPr>
            <p:ph type="sldNum" sz="quarter" idx="5"/>
          </p:nvPr>
        </p:nvSpPr>
        <p:spPr/>
        <p:txBody>
          <a:bodyPr/>
          <a:lstStyle/>
          <a:p>
            <a:fld id="{4C6765E3-CC6A-42B1-88B1-415FD8496E2A}" type="slidenum">
              <a:rPr lang="en-US" smtClean="0"/>
              <a:t>7</a:t>
            </a:fld>
            <a:endParaRPr lang="en-US"/>
          </a:p>
        </p:txBody>
      </p:sp>
    </p:spTree>
    <p:extLst>
      <p:ext uri="{BB962C8B-B14F-4D97-AF65-F5344CB8AC3E}">
        <p14:creationId xmlns:p14="http://schemas.microsoft.com/office/powerpoint/2010/main" val="928119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4F390-B07A-E0D1-49BB-8900D8C5F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FC91C6-6E60-903C-8B0F-21933C8DD4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9813C8-979A-16FD-BE29-BB2AC67BD28D}"/>
              </a:ext>
            </a:extLst>
          </p:cNvPr>
          <p:cNvSpPr>
            <a:spLocks noGrp="1"/>
          </p:cNvSpPr>
          <p:nvPr>
            <p:ph type="body" idx="1"/>
          </p:nvPr>
        </p:nvSpPr>
        <p:spPr/>
        <p:txBody>
          <a:bodyPr/>
          <a:lstStyle/>
          <a:p>
            <a:pPr rtl="0" fontAlgn="base"/>
            <a:endParaRPr lang="en-US" sz="1200" b="0" i="0" kern="1200">
              <a:solidFill>
                <a:schemeClr val="tx1"/>
              </a:solidFill>
              <a:effectLst/>
              <a:latin typeface="+mn-lt"/>
              <a:ea typeface="+mn-ea"/>
              <a:cs typeface="+mn-cs"/>
            </a:endParaRPr>
          </a:p>
          <a:p>
            <a:pPr rtl="0" fontAlgn="base"/>
            <a:r>
              <a:rPr lang="en-US" sz="1200" b="0" i="0" kern="1200">
                <a:solidFill>
                  <a:schemeClr val="tx1"/>
                </a:solidFill>
                <a:effectLst/>
                <a:latin typeface="+mn-lt"/>
                <a:ea typeface="+mn-ea"/>
                <a:cs typeface="+mn-cs"/>
              </a:rPr>
              <a:t>​</a:t>
            </a:r>
          </a:p>
          <a:p>
            <a:pPr rtl="0" fontAlgn="base"/>
            <a:r>
              <a:rPr lang="en-US" sz="1200" b="0" i="0" kern="1200">
                <a:solidFill>
                  <a:schemeClr val="tx1"/>
                </a:solidFill>
                <a:effectLst/>
                <a:latin typeface="+mn-lt"/>
                <a:ea typeface="+mn-ea"/>
                <a:cs typeface="+mn-cs"/>
              </a:rPr>
              <a:t>​</a:t>
            </a:r>
          </a:p>
          <a:p>
            <a:pPr rtl="0" fontAlgn="base"/>
            <a:r>
              <a:rPr lang="en-US" sz="1200" b="1" i="0" u="sng" kern="1200">
                <a:solidFill>
                  <a:schemeClr val="tx1"/>
                </a:solidFill>
                <a:effectLst/>
                <a:latin typeface="+mn-lt"/>
                <a:ea typeface="+mn-ea"/>
                <a:cs typeface="+mn-cs"/>
              </a:rPr>
              <a:t>Middle and High School</a:t>
            </a:r>
            <a:r>
              <a:rPr lang="en-US" sz="1200" b="0" i="0" kern="1200">
                <a:solidFill>
                  <a:schemeClr val="tx1"/>
                </a:solidFill>
                <a:effectLst/>
                <a:latin typeface="+mn-lt"/>
                <a:ea typeface="+mn-ea"/>
                <a:cs typeface="+mn-cs"/>
              </a:rPr>
              <a:t>​</a:t>
            </a:r>
            <a:endParaRPr lang="sv-SE" sz="1800" b="0" i="0" u="none" strike="noStrike" baseline="0">
              <a:solidFill>
                <a:srgbClr val="000000"/>
              </a:solidFill>
              <a:latin typeface="Calibri" panose="020F0502020204030204" pitchFamily="34" charset="0"/>
            </a:endParaRPr>
          </a:p>
          <a:p>
            <a:pPr rtl="0" fontAlgn="base"/>
            <a:endParaRPr lang="en-US" sz="1200" b="0" i="0" kern="1200">
              <a:solidFill>
                <a:schemeClr val="tx1"/>
              </a:solidFill>
              <a:effectLst/>
              <a:latin typeface="+mn-lt"/>
              <a:ea typeface="+mn-ea"/>
              <a:cs typeface="+mn-cs"/>
            </a:endParaRPr>
          </a:p>
          <a:p>
            <a:r>
              <a:rPr lang="en-US" sz="1800" b="1" i="0" u="none" strike="noStrike" baseline="0">
                <a:latin typeface="Calibri" panose="020F0502020204030204" pitchFamily="34" charset="0"/>
              </a:rPr>
              <a:t>Edits were made to clarify the application of these violations</a:t>
            </a:r>
          </a:p>
          <a:p>
            <a:endParaRPr lang="en-US" sz="1800" b="1" i="0" u="none" strike="noStrike" baseline="0">
              <a:latin typeface="Calibri" panose="020F0502020204030204" pitchFamily="34" charset="0"/>
            </a:endParaRPr>
          </a:p>
          <a:p>
            <a:r>
              <a:rPr lang="en-US" sz="1800" b="0" i="1" u="none" strike="noStrike" kern="1200" baseline="0">
                <a:solidFill>
                  <a:srgbClr val="D13438"/>
                </a:solidFill>
                <a:effectLst/>
                <a:latin typeface="Calibri" panose="020F0502020204030204" pitchFamily="34" charset="0"/>
                <a:ea typeface="+mn-ea"/>
                <a:cs typeface="+mn-cs"/>
              </a:rPr>
              <a:t>And the implementation of the new policy pertaining to cell phones and to align dress code violations.</a:t>
            </a:r>
            <a:endParaRPr lang="en-US" sz="1800" b="0" i="1" kern="1200">
              <a:solidFill>
                <a:srgbClr val="D13438"/>
              </a:solidFill>
              <a:effectLst/>
              <a:latin typeface="+mn-lt"/>
              <a:ea typeface="Calibri"/>
              <a:cs typeface="Calibri"/>
            </a:endParaRPr>
          </a:p>
          <a:p>
            <a:pPr fontAlgn="base"/>
            <a:endParaRPr lang="en-US">
              <a:ea typeface="Calibri" panose="020F0502020204030204"/>
              <a:cs typeface="Calibri" panose="020F0502020204030204"/>
            </a:endParaRPr>
          </a:p>
          <a:p>
            <a:pPr fontAlgn="base"/>
            <a:endParaRPr lang="en-US">
              <a:ea typeface="Calibri" panose="020F0502020204030204"/>
              <a:cs typeface="Calibri" panose="020F0502020204030204"/>
            </a:endParaRPr>
          </a:p>
        </p:txBody>
      </p:sp>
      <p:sp>
        <p:nvSpPr>
          <p:cNvPr id="4" name="Slide Number Placeholder 3">
            <a:extLst>
              <a:ext uri="{FF2B5EF4-FFF2-40B4-BE49-F238E27FC236}">
                <a16:creationId xmlns:a16="http://schemas.microsoft.com/office/drawing/2014/main" id="{CAC8FDED-DA54-8E9B-932E-F6A054F75280}"/>
              </a:ext>
            </a:extLst>
          </p:cNvPr>
          <p:cNvSpPr>
            <a:spLocks noGrp="1"/>
          </p:cNvSpPr>
          <p:nvPr>
            <p:ph type="sldNum" sz="quarter" idx="5"/>
          </p:nvPr>
        </p:nvSpPr>
        <p:spPr/>
        <p:txBody>
          <a:bodyPr/>
          <a:lstStyle/>
          <a:p>
            <a:fld id="{4C6765E3-CC6A-42B1-88B1-415FD8496E2A}" type="slidenum">
              <a:rPr lang="en-US" smtClean="0"/>
              <a:t>8</a:t>
            </a:fld>
            <a:endParaRPr lang="en-US"/>
          </a:p>
        </p:txBody>
      </p:sp>
    </p:spTree>
    <p:extLst>
      <p:ext uri="{BB962C8B-B14F-4D97-AF65-F5344CB8AC3E}">
        <p14:creationId xmlns:p14="http://schemas.microsoft.com/office/powerpoint/2010/main" val="2203984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6765E3-CC6A-42B1-88B1-415FD8496E2A}" type="slidenum">
              <a:rPr lang="en-US" smtClean="0"/>
              <a:t>9</a:t>
            </a:fld>
            <a:endParaRPr lang="en-US"/>
          </a:p>
        </p:txBody>
      </p:sp>
    </p:spTree>
    <p:extLst>
      <p:ext uri="{BB962C8B-B14F-4D97-AF65-F5344CB8AC3E}">
        <p14:creationId xmlns:p14="http://schemas.microsoft.com/office/powerpoint/2010/main" val="5037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196865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221828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59799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339801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10726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455122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1118932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217094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9571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5BC03-ECEB-4428-B403-968A97307B60}"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103353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5BC03-ECEB-4428-B403-968A97307B60}"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116032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F5BC03-ECEB-4428-B403-968A97307B60}" type="datetimeFigureOut">
              <a:rPr lang="en-US" smtClean="0"/>
              <a:t>4/17/2025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329682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90F5BC03-ECEB-4428-B403-968A97307B60}" type="datetimeFigureOut">
              <a:rPr lang="en-US" smtClean="0"/>
              <a:t>4/17/2025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113478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5BC03-ECEB-4428-B403-968A97307B60}" type="datetimeFigureOut">
              <a:rPr lang="en-US" smtClean="0"/>
              <a:t>4/17/2025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332782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5BC03-ECEB-4428-B403-968A97307B60}"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212467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F5BC03-ECEB-4428-B403-968A97307B60}"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FB736-2FD2-4974-940D-5538084B6D34}" type="slidenum">
              <a:rPr lang="en-US" smtClean="0"/>
              <a:t>‹#›</a:t>
            </a:fld>
            <a:endParaRPr lang="en-US"/>
          </a:p>
        </p:txBody>
      </p:sp>
    </p:spTree>
    <p:extLst>
      <p:ext uri="{BB962C8B-B14F-4D97-AF65-F5344CB8AC3E}">
        <p14:creationId xmlns:p14="http://schemas.microsoft.com/office/powerpoint/2010/main" val="2503797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F5BC03-ECEB-4428-B403-968A97307B60}" type="datetimeFigureOut">
              <a:rPr lang="en-US" smtClean="0"/>
              <a:t>4/17/2025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2FB736-2FD2-4974-940D-5538084B6D34}" type="slidenum">
              <a:rPr lang="en-US" smtClean="0"/>
              <a:t>‹#›</a:t>
            </a:fld>
            <a:endParaRPr lang="en-US"/>
          </a:p>
        </p:txBody>
      </p:sp>
    </p:spTree>
    <p:extLst>
      <p:ext uri="{BB962C8B-B14F-4D97-AF65-F5344CB8AC3E}">
        <p14:creationId xmlns:p14="http://schemas.microsoft.com/office/powerpoint/2010/main" val="2813814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8668" y="2048256"/>
            <a:ext cx="8259923" cy="1676118"/>
          </a:xfrm>
        </p:spPr>
        <p:txBody>
          <a:bodyPr>
            <a:normAutofit/>
          </a:bodyPr>
          <a:lstStyle/>
          <a:p>
            <a:r>
              <a:rPr lang="en-US" sz="4800" b="1" cap="all" spc="600" noProof="0">
                <a:solidFill>
                  <a:srgbClr val="729D51"/>
                </a:solidFill>
              </a:rPr>
              <a:t>2025-2026</a:t>
            </a:r>
            <a:br>
              <a:rPr lang="en-US" sz="4800" b="1" cap="all" spc="600" noProof="0">
                <a:solidFill>
                  <a:srgbClr val="729D51"/>
                </a:solidFill>
              </a:rPr>
            </a:br>
            <a:r>
              <a:rPr lang="en-US" sz="4800" b="1" cap="all" spc="600" noProof="0">
                <a:solidFill>
                  <a:srgbClr val="729D51"/>
                </a:solidFill>
              </a:rPr>
              <a:t>Code of Conduct</a:t>
            </a:r>
          </a:p>
        </p:txBody>
      </p:sp>
      <p:sp>
        <p:nvSpPr>
          <p:cNvPr id="3" name="Subtitle 2"/>
          <p:cNvSpPr>
            <a:spLocks noGrp="1"/>
          </p:cNvSpPr>
          <p:nvPr>
            <p:ph type="subTitle" idx="1"/>
          </p:nvPr>
        </p:nvSpPr>
        <p:spPr>
          <a:xfrm>
            <a:off x="4275342" y="3939918"/>
            <a:ext cx="4993249" cy="1676117"/>
          </a:xfrm>
        </p:spPr>
        <p:txBody>
          <a:bodyPr>
            <a:normAutofit lnSpcReduction="10000"/>
          </a:bodyPr>
          <a:lstStyle/>
          <a:p>
            <a:pPr>
              <a:lnSpc>
                <a:spcPct val="120000"/>
              </a:lnSpc>
              <a:spcBef>
                <a:spcPts val="600"/>
              </a:spcBef>
            </a:pPr>
            <a:r>
              <a:rPr lang="en-US" sz="4300" b="1" noProof="0">
                <a:solidFill>
                  <a:schemeClr val="bg2">
                    <a:lumMod val="50000"/>
                  </a:schemeClr>
                </a:solidFill>
              </a:rPr>
              <a:t>April 22, 2025</a:t>
            </a:r>
          </a:p>
          <a:p>
            <a:pPr>
              <a:lnSpc>
                <a:spcPct val="120000"/>
              </a:lnSpc>
              <a:spcBef>
                <a:spcPts val="600"/>
              </a:spcBef>
            </a:pPr>
            <a:r>
              <a:rPr lang="en-US" sz="4300" b="1" noProof="0">
                <a:solidFill>
                  <a:schemeClr val="bg2">
                    <a:lumMod val="50000"/>
                  </a:schemeClr>
                </a:solidFill>
              </a:rPr>
              <a:t>1</a:t>
            </a:r>
            <a:r>
              <a:rPr lang="en-US" sz="4300" b="1" baseline="30000" noProof="0">
                <a:solidFill>
                  <a:schemeClr val="bg2">
                    <a:lumMod val="50000"/>
                  </a:schemeClr>
                </a:solidFill>
              </a:rPr>
              <a:t>st</a:t>
            </a:r>
            <a:r>
              <a:rPr lang="en-US" sz="4300" b="1" noProof="0">
                <a:solidFill>
                  <a:schemeClr val="bg2">
                    <a:lumMod val="50000"/>
                  </a:schemeClr>
                </a:solidFill>
              </a:rPr>
              <a:t> Reading</a:t>
            </a:r>
          </a:p>
          <a:p>
            <a:pPr>
              <a:lnSpc>
                <a:spcPct val="120000"/>
              </a:lnSpc>
              <a:spcBef>
                <a:spcPts val="600"/>
              </a:spcBef>
            </a:pPr>
            <a:endParaRPr lang="en-US" sz="4300" b="1" noProof="0">
              <a:solidFill>
                <a:schemeClr val="bg2">
                  <a:lumMod val="50000"/>
                </a:schemeClr>
              </a:solidFill>
            </a:endParaRPr>
          </a:p>
          <a:p>
            <a:endParaRPr lang="en-US" noProof="0">
              <a:solidFill>
                <a:schemeClr val="bg2">
                  <a:lumMod val="50000"/>
                </a:schemeClr>
              </a:solidFill>
            </a:endParaRPr>
          </a:p>
        </p:txBody>
      </p:sp>
    </p:spTree>
    <p:extLst>
      <p:ext uri="{BB962C8B-B14F-4D97-AF65-F5344CB8AC3E}">
        <p14:creationId xmlns:p14="http://schemas.microsoft.com/office/powerpoint/2010/main" val="194352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458-C8CA-4DE8-8276-A5A1F37257E6}"/>
              </a:ext>
            </a:extLst>
          </p:cNvPr>
          <p:cNvSpPr>
            <a:spLocks noGrp="1"/>
          </p:cNvSpPr>
          <p:nvPr>
            <p:ph type="title"/>
          </p:nvPr>
        </p:nvSpPr>
        <p:spPr>
          <a:xfrm>
            <a:off x="612743" y="286604"/>
            <a:ext cx="6702457" cy="1416808"/>
          </a:xfrm>
        </p:spPr>
        <p:txBody>
          <a:bodyPr>
            <a:normAutofit/>
          </a:bodyPr>
          <a:lstStyle/>
          <a:p>
            <a:r>
              <a:rPr lang="en-US" sz="4000" noProof="0">
                <a:solidFill>
                  <a:srgbClr val="729D51"/>
                </a:solidFill>
                <a:ea typeface="Calibri Light"/>
                <a:cs typeface="Calibri Light"/>
              </a:rPr>
              <a:t>Code of Conduct Revision </a:t>
            </a:r>
            <a:br>
              <a:rPr lang="en-US" sz="4000" noProof="0">
                <a:solidFill>
                  <a:srgbClr val="729D51"/>
                </a:solidFill>
                <a:ea typeface="Calibri Light"/>
                <a:cs typeface="Calibri Light"/>
              </a:rPr>
            </a:br>
            <a:r>
              <a:rPr lang="en-US" sz="4000" noProof="0">
                <a:solidFill>
                  <a:srgbClr val="729D51"/>
                </a:solidFill>
                <a:ea typeface="Calibri Light"/>
                <a:cs typeface="Calibri Light"/>
              </a:rPr>
              <a:t>Process/Timeline</a:t>
            </a:r>
            <a:endParaRPr lang="en-US" sz="4000" noProof="0">
              <a:solidFill>
                <a:srgbClr val="729D51"/>
              </a:solidFill>
            </a:endParaRPr>
          </a:p>
        </p:txBody>
      </p:sp>
      <p:sp>
        <p:nvSpPr>
          <p:cNvPr id="3" name="Content Placeholder 2">
            <a:extLst>
              <a:ext uri="{FF2B5EF4-FFF2-40B4-BE49-F238E27FC236}">
                <a16:creationId xmlns:a16="http://schemas.microsoft.com/office/drawing/2014/main" id="{C2625106-1CE9-4BCD-83B6-1CCE5F90DECD}"/>
              </a:ext>
            </a:extLst>
          </p:cNvPr>
          <p:cNvSpPr>
            <a:spLocks noGrp="1"/>
          </p:cNvSpPr>
          <p:nvPr>
            <p:ph idx="1"/>
          </p:nvPr>
        </p:nvSpPr>
        <p:spPr>
          <a:xfrm>
            <a:off x="612743" y="1703412"/>
            <a:ext cx="9037621" cy="4430765"/>
          </a:xfrm>
        </p:spPr>
        <p:txBody>
          <a:bodyPr vert="horz" lIns="0" tIns="45720" rIns="0" bIns="45720" rtlCol="0" anchor="t">
            <a:normAutofit/>
          </a:bodyPr>
          <a:lstStyle/>
          <a:p>
            <a:pPr marL="0" indent="0">
              <a:buNone/>
            </a:pPr>
            <a:endParaRPr lang="en-US" sz="200" b="1" noProof="0">
              <a:solidFill>
                <a:schemeClr val="tx1"/>
              </a:solidFill>
            </a:endParaRPr>
          </a:p>
          <a:p>
            <a:pPr marL="0" indent="0">
              <a:buNone/>
            </a:pPr>
            <a:r>
              <a:rPr lang="en-US" sz="2000" b="1" noProof="0">
                <a:solidFill>
                  <a:schemeClr val="tx1"/>
                </a:solidFill>
              </a:rPr>
              <a:t>January </a:t>
            </a:r>
            <a:r>
              <a:rPr lang="en-US" sz="2000" b="1">
                <a:solidFill>
                  <a:schemeClr val="tx1"/>
                </a:solidFill>
              </a:rPr>
              <a:t>6</a:t>
            </a:r>
            <a:r>
              <a:rPr lang="en-US" sz="2000" b="1" baseline="30000">
                <a:solidFill>
                  <a:schemeClr val="tx1"/>
                </a:solidFill>
              </a:rPr>
              <a:t>th</a:t>
            </a:r>
            <a:r>
              <a:rPr lang="en-US" sz="2000" b="1">
                <a:solidFill>
                  <a:schemeClr val="tx1"/>
                </a:solidFill>
              </a:rPr>
              <a:t> – 31</a:t>
            </a:r>
            <a:r>
              <a:rPr lang="en-US" sz="2000" b="1" baseline="30000">
                <a:solidFill>
                  <a:schemeClr val="tx1"/>
                </a:solidFill>
              </a:rPr>
              <a:t>st</a:t>
            </a:r>
            <a:r>
              <a:rPr lang="en-US" sz="2000" b="1">
                <a:solidFill>
                  <a:schemeClr val="tx1"/>
                </a:solidFill>
              </a:rPr>
              <a:t> </a:t>
            </a:r>
            <a:r>
              <a:rPr lang="en-US" sz="2000" b="1" noProof="0">
                <a:solidFill>
                  <a:schemeClr val="tx1"/>
                </a:solidFill>
              </a:rPr>
              <a:t>   </a:t>
            </a:r>
            <a:endParaRPr lang="en-US" sz="2000" b="1" noProof="0">
              <a:solidFill>
                <a:schemeClr val="tx1"/>
              </a:solidFill>
              <a:cs typeface="Calibri"/>
            </a:endParaRPr>
          </a:p>
          <a:p>
            <a:pPr marL="0" indent="0">
              <a:buClr>
                <a:srgbClr val="729D51"/>
              </a:buClr>
              <a:buNone/>
            </a:pPr>
            <a:r>
              <a:rPr lang="en-US" sz="2000" noProof="0">
                <a:solidFill>
                  <a:schemeClr val="tx1"/>
                </a:solidFill>
                <a:cs typeface="Calibri Light"/>
              </a:rPr>
              <a:t> Input from stakeholders</a:t>
            </a:r>
          </a:p>
          <a:p>
            <a:pPr marL="0" indent="0">
              <a:buClr>
                <a:srgbClr val="729D51"/>
              </a:buClr>
              <a:buNone/>
            </a:pPr>
            <a:r>
              <a:rPr lang="en-US" sz="2000" b="1" noProof="0">
                <a:solidFill>
                  <a:schemeClr val="tx1"/>
                </a:solidFill>
                <a:cs typeface="Calibri Light"/>
              </a:rPr>
              <a:t>March 7</a:t>
            </a:r>
            <a:r>
              <a:rPr lang="en-US" sz="2000" b="1" baseline="30000" noProof="0">
                <a:solidFill>
                  <a:schemeClr val="tx1"/>
                </a:solidFill>
                <a:cs typeface="Calibri Light"/>
              </a:rPr>
              <a:t>th</a:t>
            </a:r>
            <a:endParaRPr lang="en-US" sz="2000" b="1" noProof="0">
              <a:solidFill>
                <a:schemeClr val="tx1"/>
              </a:solidFill>
              <a:cs typeface="Calibri Light"/>
            </a:endParaRPr>
          </a:p>
          <a:p>
            <a:pPr marL="0" indent="0">
              <a:buClr>
                <a:srgbClr val="729D51"/>
              </a:buClr>
              <a:buNone/>
            </a:pPr>
            <a:r>
              <a:rPr lang="en-US" sz="2000" noProof="0">
                <a:solidFill>
                  <a:schemeClr val="tx1"/>
                </a:solidFill>
                <a:cs typeface="Calibri Light"/>
              </a:rPr>
              <a:t> Cabinet review</a:t>
            </a:r>
          </a:p>
          <a:p>
            <a:pPr marL="0" indent="0">
              <a:spcBef>
                <a:spcPts val="600"/>
              </a:spcBef>
              <a:buClr>
                <a:srgbClr val="729D51"/>
              </a:buClr>
              <a:buNone/>
            </a:pPr>
            <a:r>
              <a:rPr lang="en-US" sz="2000" b="1" noProof="0">
                <a:solidFill>
                  <a:schemeClr val="tx1"/>
                </a:solidFill>
                <a:cs typeface="Calibri Light"/>
              </a:rPr>
              <a:t>March 21</a:t>
            </a:r>
            <a:r>
              <a:rPr lang="en-US" sz="2000" b="1" baseline="30000" noProof="0">
                <a:solidFill>
                  <a:schemeClr val="tx1"/>
                </a:solidFill>
                <a:cs typeface="Calibri Light"/>
              </a:rPr>
              <a:t>st</a:t>
            </a:r>
            <a:r>
              <a:rPr lang="en-US" sz="2000" b="1" noProof="0">
                <a:solidFill>
                  <a:schemeClr val="tx1"/>
                </a:solidFill>
                <a:cs typeface="Calibri Light"/>
              </a:rPr>
              <a:t> </a:t>
            </a:r>
            <a:endParaRPr lang="en-US" sz="2000" b="1" noProof="0">
              <a:solidFill>
                <a:schemeClr val="tx1"/>
              </a:solidFill>
            </a:endParaRPr>
          </a:p>
          <a:p>
            <a:pPr marL="0" indent="0">
              <a:spcBef>
                <a:spcPts val="600"/>
              </a:spcBef>
              <a:buClr>
                <a:srgbClr val="729D51"/>
              </a:buClr>
              <a:buNone/>
            </a:pPr>
            <a:r>
              <a:rPr lang="en-US" sz="2000" noProof="0">
                <a:solidFill>
                  <a:schemeClr val="tx1"/>
                </a:solidFill>
              </a:rPr>
              <a:t>  Redlined copies to the School Board</a:t>
            </a:r>
          </a:p>
          <a:p>
            <a:pPr marL="0" indent="0">
              <a:spcBef>
                <a:spcPts val="600"/>
              </a:spcBef>
              <a:buClr>
                <a:srgbClr val="729D51"/>
              </a:buClr>
              <a:buNone/>
            </a:pPr>
            <a:r>
              <a:rPr lang="en-US" sz="2000" b="1" noProof="0">
                <a:solidFill>
                  <a:schemeClr val="tx1"/>
                </a:solidFill>
              </a:rPr>
              <a:t>April 22</a:t>
            </a:r>
            <a:r>
              <a:rPr lang="en-US" sz="2000" b="1" baseline="30000" noProof="0">
                <a:solidFill>
                  <a:schemeClr val="tx1"/>
                </a:solidFill>
              </a:rPr>
              <a:t>nd</a:t>
            </a:r>
            <a:r>
              <a:rPr lang="en-US" sz="2000" b="1" noProof="0">
                <a:solidFill>
                  <a:schemeClr val="tx1"/>
                </a:solidFill>
              </a:rPr>
              <a:t> </a:t>
            </a:r>
          </a:p>
          <a:p>
            <a:pPr marL="0" indent="0">
              <a:spcBef>
                <a:spcPts val="600"/>
              </a:spcBef>
              <a:buNone/>
            </a:pPr>
            <a:r>
              <a:rPr lang="en-US" sz="2000" noProof="0">
                <a:solidFill>
                  <a:schemeClr val="tx1"/>
                </a:solidFill>
              </a:rPr>
              <a:t>  First reading  </a:t>
            </a:r>
          </a:p>
          <a:p>
            <a:pPr marL="0" indent="0">
              <a:spcBef>
                <a:spcPts val="600"/>
              </a:spcBef>
              <a:buNone/>
            </a:pPr>
            <a:r>
              <a:rPr lang="en-US" sz="2400" noProof="0"/>
              <a:t> </a:t>
            </a:r>
          </a:p>
        </p:txBody>
      </p:sp>
    </p:spTree>
    <p:extLst>
      <p:ext uri="{BB962C8B-B14F-4D97-AF65-F5344CB8AC3E}">
        <p14:creationId xmlns:p14="http://schemas.microsoft.com/office/powerpoint/2010/main" val="176916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2A004-1FCA-DB9A-FF1C-26F026A44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003550-A057-F76C-37F1-3BBC153F881C}"/>
              </a:ext>
            </a:extLst>
          </p:cNvPr>
          <p:cNvSpPr>
            <a:spLocks noGrp="1"/>
          </p:cNvSpPr>
          <p:nvPr>
            <p:ph type="title"/>
          </p:nvPr>
        </p:nvSpPr>
        <p:spPr>
          <a:xfrm>
            <a:off x="612743" y="286604"/>
            <a:ext cx="6702457" cy="1416808"/>
          </a:xfrm>
        </p:spPr>
        <p:txBody>
          <a:bodyPr>
            <a:normAutofit/>
          </a:bodyPr>
          <a:lstStyle/>
          <a:p>
            <a:r>
              <a:rPr lang="en-US" sz="4000" noProof="0">
                <a:solidFill>
                  <a:srgbClr val="729D51"/>
                </a:solidFill>
                <a:ea typeface="Calibri Light"/>
                <a:cs typeface="Calibri Light"/>
              </a:rPr>
              <a:t>Code of Conduct Elementary Revisions</a:t>
            </a:r>
            <a:endParaRPr lang="en-US" sz="4000" noProof="0">
              <a:ea typeface="Calibri Light"/>
              <a:cs typeface="Calibri Light"/>
            </a:endParaRPr>
          </a:p>
        </p:txBody>
      </p:sp>
      <p:sp>
        <p:nvSpPr>
          <p:cNvPr id="3" name="Content Placeholder 2">
            <a:extLst>
              <a:ext uri="{FF2B5EF4-FFF2-40B4-BE49-F238E27FC236}">
                <a16:creationId xmlns:a16="http://schemas.microsoft.com/office/drawing/2014/main" id="{FF48E0DA-1A0B-5EDE-3B38-862E93BC01C5}"/>
              </a:ext>
            </a:extLst>
          </p:cNvPr>
          <p:cNvSpPr>
            <a:spLocks noGrp="1"/>
          </p:cNvSpPr>
          <p:nvPr>
            <p:ph idx="1"/>
          </p:nvPr>
        </p:nvSpPr>
        <p:spPr>
          <a:xfrm>
            <a:off x="612743" y="1703412"/>
            <a:ext cx="9037621" cy="4430765"/>
          </a:xfrm>
        </p:spPr>
        <p:txBody>
          <a:bodyPr vert="horz" lIns="0" tIns="45720" rIns="0" bIns="45720" rtlCol="0" anchor="t">
            <a:normAutofit fontScale="85000" lnSpcReduction="10000"/>
          </a:bodyPr>
          <a:lstStyle/>
          <a:p>
            <a:pPr marL="0" indent="0">
              <a:lnSpc>
                <a:spcPct val="150000"/>
              </a:lnSpc>
              <a:buClr>
                <a:srgbClr val="729D51"/>
              </a:buClr>
              <a:buNone/>
            </a:pPr>
            <a:r>
              <a:rPr lang="en-US" sz="2400" b="1" noProof="0">
                <a:solidFill>
                  <a:schemeClr val="tx1"/>
                </a:solidFill>
              </a:rPr>
              <a:t>Cell Phone Violation (330)</a:t>
            </a:r>
          </a:p>
          <a:p>
            <a:pPr marL="0" indent="0">
              <a:lnSpc>
                <a:spcPct val="150000"/>
              </a:lnSpc>
              <a:buNone/>
            </a:pPr>
            <a:r>
              <a:rPr lang="en-US" sz="2400" noProof="0">
                <a:solidFill>
                  <a:schemeClr val="tx1"/>
                </a:solidFill>
              </a:rPr>
              <a:t> 	1</a:t>
            </a:r>
            <a:r>
              <a:rPr lang="en-US" sz="2400" baseline="30000" noProof="0">
                <a:solidFill>
                  <a:schemeClr val="tx1"/>
                </a:solidFill>
              </a:rPr>
              <a:t>st</a:t>
            </a:r>
            <a:r>
              <a:rPr lang="en-US" sz="2400" noProof="0">
                <a:solidFill>
                  <a:schemeClr val="tx1"/>
                </a:solidFill>
              </a:rPr>
              <a:t> Offense		ISS (1 day) </a:t>
            </a:r>
          </a:p>
          <a:p>
            <a:pPr marL="0" indent="0">
              <a:lnSpc>
                <a:spcPct val="150000"/>
              </a:lnSpc>
              <a:buNone/>
            </a:pPr>
            <a:r>
              <a:rPr lang="en-US" sz="2400" noProof="0">
                <a:solidFill>
                  <a:schemeClr val="tx1"/>
                </a:solidFill>
              </a:rPr>
              <a:t> 	2</a:t>
            </a:r>
            <a:r>
              <a:rPr lang="en-US" sz="2400" baseline="30000" noProof="0">
                <a:solidFill>
                  <a:schemeClr val="tx1"/>
                </a:solidFill>
              </a:rPr>
              <a:t>nd</a:t>
            </a:r>
            <a:r>
              <a:rPr lang="en-US" sz="2400" noProof="0">
                <a:solidFill>
                  <a:schemeClr val="tx1"/>
                </a:solidFill>
              </a:rPr>
              <a:t> Offense		ISS (1-3) </a:t>
            </a:r>
          </a:p>
          <a:p>
            <a:pPr marL="0" indent="0">
              <a:lnSpc>
                <a:spcPct val="150000"/>
              </a:lnSpc>
              <a:buNone/>
            </a:pPr>
            <a:r>
              <a:rPr lang="en-US" sz="2400" noProof="0">
                <a:solidFill>
                  <a:schemeClr val="tx1"/>
                </a:solidFill>
              </a:rPr>
              <a:t> 	3</a:t>
            </a:r>
            <a:r>
              <a:rPr lang="en-US" sz="2400" baseline="30000" noProof="0">
                <a:solidFill>
                  <a:schemeClr val="tx1"/>
                </a:solidFill>
              </a:rPr>
              <a:t>rd</a:t>
            </a:r>
            <a:r>
              <a:rPr lang="en-US" sz="2400" noProof="0">
                <a:solidFill>
                  <a:schemeClr val="tx1"/>
                </a:solidFill>
              </a:rPr>
              <a:t> Offense		OSS (1-3)/Behavioral Contract</a:t>
            </a:r>
          </a:p>
          <a:p>
            <a:pPr marL="0" indent="0">
              <a:lnSpc>
                <a:spcPct val="150000"/>
              </a:lnSpc>
              <a:buNone/>
            </a:pPr>
            <a:r>
              <a:rPr lang="en-US" sz="2400" b="1" noProof="0">
                <a:solidFill>
                  <a:schemeClr val="tx1"/>
                </a:solidFill>
              </a:rPr>
              <a:t>E-cigarettes, Vape Devices, Etc. (230-VAP)</a:t>
            </a:r>
            <a:endParaRPr lang="en-US" sz="2400" noProof="0">
              <a:solidFill>
                <a:schemeClr val="tx1"/>
              </a:solidFill>
            </a:endParaRPr>
          </a:p>
          <a:p>
            <a:pPr marL="0" indent="0">
              <a:lnSpc>
                <a:spcPct val="150000"/>
              </a:lnSpc>
              <a:buNone/>
            </a:pPr>
            <a:r>
              <a:rPr lang="en-US" sz="2400" noProof="0">
                <a:solidFill>
                  <a:schemeClr val="tx1"/>
                </a:solidFill>
              </a:rPr>
              <a:t> 	1</a:t>
            </a:r>
            <a:r>
              <a:rPr lang="en-US" sz="2400" baseline="30000" noProof="0">
                <a:solidFill>
                  <a:schemeClr val="tx1"/>
                </a:solidFill>
              </a:rPr>
              <a:t>st</a:t>
            </a:r>
            <a:r>
              <a:rPr lang="en-US" sz="2400" noProof="0">
                <a:solidFill>
                  <a:schemeClr val="tx1"/>
                </a:solidFill>
              </a:rPr>
              <a:t> Offense		OSS (1-3)</a:t>
            </a:r>
          </a:p>
          <a:p>
            <a:pPr marL="0" indent="0">
              <a:lnSpc>
                <a:spcPct val="150000"/>
              </a:lnSpc>
              <a:buNone/>
            </a:pPr>
            <a:r>
              <a:rPr lang="en-US" sz="2400" noProof="0">
                <a:solidFill>
                  <a:schemeClr val="tx1"/>
                </a:solidFill>
              </a:rPr>
              <a:t> 	2</a:t>
            </a:r>
            <a:r>
              <a:rPr lang="en-US" sz="2400" baseline="30000" noProof="0">
                <a:solidFill>
                  <a:schemeClr val="tx1"/>
                </a:solidFill>
              </a:rPr>
              <a:t>nd</a:t>
            </a:r>
            <a:r>
              <a:rPr lang="en-US" sz="2400" noProof="0">
                <a:solidFill>
                  <a:schemeClr val="tx1"/>
                </a:solidFill>
              </a:rPr>
              <a:t> Offense		OSS (3-5)/Recommended for Expulsion </a:t>
            </a:r>
          </a:p>
          <a:p>
            <a:pPr marL="0" indent="0">
              <a:lnSpc>
                <a:spcPct val="150000"/>
              </a:lnSpc>
              <a:buNone/>
            </a:pPr>
            <a:r>
              <a:rPr lang="en-US" sz="2400" noProof="0">
                <a:solidFill>
                  <a:schemeClr val="tx1"/>
                </a:solidFill>
              </a:rPr>
              <a:t> 	3</a:t>
            </a:r>
            <a:r>
              <a:rPr lang="en-US" sz="2400" baseline="30000" noProof="0">
                <a:solidFill>
                  <a:schemeClr val="tx1"/>
                </a:solidFill>
              </a:rPr>
              <a:t>rd</a:t>
            </a:r>
            <a:r>
              <a:rPr lang="en-US" sz="2400" noProof="0">
                <a:solidFill>
                  <a:schemeClr val="tx1"/>
                </a:solidFill>
              </a:rPr>
              <a:t> Offense		Recommended for Expulsion</a:t>
            </a:r>
          </a:p>
          <a:p>
            <a:pPr marL="0" indent="0">
              <a:lnSpc>
                <a:spcPct val="150000"/>
              </a:lnSpc>
              <a:buNone/>
            </a:pPr>
            <a:endParaRPr lang="en-US" sz="2400" noProof="0">
              <a:latin typeface="Trebuchet MS"/>
            </a:endParaRPr>
          </a:p>
          <a:p>
            <a:pPr marL="0" indent="0">
              <a:spcBef>
                <a:spcPts val="600"/>
              </a:spcBef>
              <a:buNone/>
            </a:pPr>
            <a:endParaRPr lang="en-US" sz="2400" noProof="0"/>
          </a:p>
        </p:txBody>
      </p:sp>
    </p:spTree>
    <p:extLst>
      <p:ext uri="{BB962C8B-B14F-4D97-AF65-F5344CB8AC3E}">
        <p14:creationId xmlns:p14="http://schemas.microsoft.com/office/powerpoint/2010/main" val="2983035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36CBB-C26C-8D91-C55B-D2BE9D7A01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3F1F8C-2DDC-C031-7E3E-B092A0DFDA25}"/>
              </a:ext>
            </a:extLst>
          </p:cNvPr>
          <p:cNvSpPr>
            <a:spLocks noGrp="1"/>
          </p:cNvSpPr>
          <p:nvPr>
            <p:ph type="title"/>
          </p:nvPr>
        </p:nvSpPr>
        <p:spPr>
          <a:xfrm>
            <a:off x="612743" y="286604"/>
            <a:ext cx="6702457" cy="1416808"/>
          </a:xfrm>
        </p:spPr>
        <p:txBody>
          <a:bodyPr>
            <a:normAutofit/>
          </a:bodyPr>
          <a:lstStyle/>
          <a:p>
            <a:r>
              <a:rPr lang="en-US" sz="4000" noProof="0">
                <a:solidFill>
                  <a:srgbClr val="729D51"/>
                </a:solidFill>
              </a:rPr>
              <a:t>Elementary </a:t>
            </a:r>
            <a:br>
              <a:rPr lang="en-US" sz="4000" noProof="0">
                <a:solidFill>
                  <a:srgbClr val="729D51"/>
                </a:solidFill>
              </a:rPr>
            </a:br>
            <a:r>
              <a:rPr lang="en-US" sz="4000" noProof="0">
                <a:solidFill>
                  <a:srgbClr val="729D51"/>
                </a:solidFill>
              </a:rPr>
              <a:t>Revisions </a:t>
            </a:r>
            <a:endParaRPr lang="en-US" sz="4000" noProof="0">
              <a:solidFill>
                <a:srgbClr val="729D51"/>
              </a:solidFill>
              <a:ea typeface="Calibri Light"/>
              <a:cs typeface="Calibri Light"/>
            </a:endParaRPr>
          </a:p>
        </p:txBody>
      </p:sp>
      <p:sp>
        <p:nvSpPr>
          <p:cNvPr id="3" name="Content Placeholder 2">
            <a:extLst>
              <a:ext uri="{FF2B5EF4-FFF2-40B4-BE49-F238E27FC236}">
                <a16:creationId xmlns:a16="http://schemas.microsoft.com/office/drawing/2014/main" id="{E808B7E8-BB62-DD77-2ACD-4515C12BD5CE}"/>
              </a:ext>
            </a:extLst>
          </p:cNvPr>
          <p:cNvSpPr>
            <a:spLocks noGrp="1"/>
          </p:cNvSpPr>
          <p:nvPr>
            <p:ph idx="1"/>
          </p:nvPr>
        </p:nvSpPr>
        <p:spPr>
          <a:xfrm>
            <a:off x="612743" y="1703412"/>
            <a:ext cx="9037621" cy="4430765"/>
          </a:xfrm>
        </p:spPr>
        <p:txBody>
          <a:bodyPr vert="horz" lIns="0" tIns="45720" rIns="0" bIns="45720" rtlCol="0" anchor="t">
            <a:normAutofit/>
          </a:bodyPr>
          <a:lstStyle/>
          <a:p>
            <a:pPr marL="0" indent="0">
              <a:lnSpc>
                <a:spcPts val="4125"/>
              </a:lnSpc>
              <a:spcBef>
                <a:spcPts val="0"/>
              </a:spcBef>
              <a:buNone/>
            </a:pPr>
            <a:r>
              <a:rPr lang="en-US" sz="2000" b="1" noProof="0">
                <a:solidFill>
                  <a:schemeClr val="tx1"/>
                </a:solidFill>
              </a:rPr>
              <a:t>Other Serious Offenses (700) </a:t>
            </a:r>
            <a:endParaRPr lang="en-US" sz="2000" noProof="0">
              <a:solidFill>
                <a:schemeClr val="tx1"/>
              </a:solidFill>
            </a:endParaRPr>
          </a:p>
          <a:p>
            <a:pPr marL="0" indent="0">
              <a:lnSpc>
                <a:spcPts val="4125"/>
              </a:lnSpc>
              <a:spcBef>
                <a:spcPts val="0"/>
              </a:spcBef>
              <a:buNone/>
            </a:pPr>
            <a:r>
              <a:rPr lang="en-US" sz="2000" noProof="0">
                <a:solidFill>
                  <a:schemeClr val="tx1"/>
                </a:solidFill>
              </a:rPr>
              <a:t>	i.e., community offenses in the community/criminal</a:t>
            </a:r>
          </a:p>
          <a:p>
            <a:pPr marL="0" indent="0">
              <a:lnSpc>
                <a:spcPts val="4125"/>
              </a:lnSpc>
              <a:spcBef>
                <a:spcPts val="0"/>
              </a:spcBef>
              <a:buNone/>
            </a:pPr>
            <a:r>
              <a:rPr lang="en-US" sz="2000" noProof="0">
                <a:solidFill>
                  <a:schemeClr val="tx1"/>
                </a:solidFill>
              </a:rPr>
              <a:t>	1</a:t>
            </a:r>
            <a:r>
              <a:rPr lang="en-US" sz="2000" baseline="30000" noProof="0">
                <a:solidFill>
                  <a:schemeClr val="tx1"/>
                </a:solidFill>
              </a:rPr>
              <a:t>st</a:t>
            </a:r>
            <a:r>
              <a:rPr lang="en-US" sz="2000" noProof="0">
                <a:solidFill>
                  <a:schemeClr val="tx1"/>
                </a:solidFill>
              </a:rPr>
              <a:t> Offense		RE/LE </a:t>
            </a:r>
          </a:p>
          <a:p>
            <a:pPr marL="0" indent="0">
              <a:lnSpc>
                <a:spcPts val="4125"/>
              </a:lnSpc>
              <a:spcBef>
                <a:spcPts val="0"/>
              </a:spcBef>
              <a:buNone/>
            </a:pPr>
            <a:r>
              <a:rPr lang="en-US" sz="2000">
                <a:solidFill>
                  <a:schemeClr val="tx1"/>
                </a:solidFill>
              </a:rPr>
              <a:t>	</a:t>
            </a:r>
            <a:r>
              <a:rPr lang="en-US" sz="2000" noProof="0">
                <a:solidFill>
                  <a:schemeClr val="tx1"/>
                </a:solidFill>
              </a:rPr>
              <a:t>2</a:t>
            </a:r>
            <a:r>
              <a:rPr lang="en-US" sz="2000" baseline="30000" noProof="0">
                <a:solidFill>
                  <a:schemeClr val="tx1"/>
                </a:solidFill>
              </a:rPr>
              <a:t>nd</a:t>
            </a:r>
            <a:r>
              <a:rPr lang="en-US" sz="2000" noProof="0">
                <a:solidFill>
                  <a:schemeClr val="tx1"/>
                </a:solidFill>
              </a:rPr>
              <a:t> Offense		RE/LE </a:t>
            </a:r>
          </a:p>
          <a:p>
            <a:pPr marL="0" indent="0">
              <a:lnSpc>
                <a:spcPts val="4125"/>
              </a:lnSpc>
              <a:spcBef>
                <a:spcPts val="0"/>
              </a:spcBef>
              <a:buNone/>
            </a:pPr>
            <a:r>
              <a:rPr lang="en-US" sz="2000" b="1" noProof="0">
                <a:solidFill>
                  <a:schemeClr val="tx1"/>
                </a:solidFill>
              </a:rPr>
              <a:t>Sexual Extortion (715)</a:t>
            </a:r>
            <a:r>
              <a:rPr lang="en-US" sz="2000" noProof="0">
                <a:solidFill>
                  <a:schemeClr val="tx1"/>
                </a:solidFill>
              </a:rPr>
              <a:t> </a:t>
            </a:r>
          </a:p>
          <a:p>
            <a:pPr marL="0" indent="0">
              <a:lnSpc>
                <a:spcPts val="4125"/>
              </a:lnSpc>
              <a:spcBef>
                <a:spcPts val="0"/>
              </a:spcBef>
              <a:buNone/>
            </a:pPr>
            <a:r>
              <a:rPr lang="en-US" sz="2000" noProof="0">
                <a:solidFill>
                  <a:schemeClr val="tx1"/>
                </a:solidFill>
              </a:rPr>
              <a:t>	Recommended Expulsion/Law Enforcement</a:t>
            </a:r>
            <a:endParaRPr lang="en-US" sz="2000" noProof="0">
              <a:solidFill>
                <a:schemeClr val="tx1"/>
              </a:solidFill>
              <a:latin typeface="Trebuchet MS"/>
            </a:endParaRPr>
          </a:p>
          <a:p>
            <a:pPr marL="0" indent="0">
              <a:spcBef>
                <a:spcPts val="600"/>
              </a:spcBef>
              <a:buNone/>
            </a:pPr>
            <a:endParaRPr lang="en-US" sz="2400" noProof="0"/>
          </a:p>
        </p:txBody>
      </p:sp>
    </p:spTree>
    <p:extLst>
      <p:ext uri="{BB962C8B-B14F-4D97-AF65-F5344CB8AC3E}">
        <p14:creationId xmlns:p14="http://schemas.microsoft.com/office/powerpoint/2010/main" val="1858768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2F2B0-E437-48D2-AA88-D43A394B9ED1}"/>
              </a:ext>
            </a:extLst>
          </p:cNvPr>
          <p:cNvSpPr>
            <a:spLocks noGrp="1"/>
          </p:cNvSpPr>
          <p:nvPr>
            <p:ph type="title"/>
          </p:nvPr>
        </p:nvSpPr>
        <p:spPr>
          <a:xfrm>
            <a:off x="593889" y="355076"/>
            <a:ext cx="9483172" cy="1323705"/>
          </a:xfrm>
        </p:spPr>
        <p:txBody>
          <a:bodyPr>
            <a:noAutofit/>
          </a:bodyPr>
          <a:lstStyle/>
          <a:p>
            <a:r>
              <a:rPr lang="en-US" sz="4000" noProof="0">
                <a:solidFill>
                  <a:srgbClr val="729D51"/>
                </a:solidFill>
              </a:rPr>
              <a:t>Code of Conduct Middle and High Revisions</a:t>
            </a:r>
            <a:br>
              <a:rPr lang="en-US" sz="4000" noProof="0">
                <a:solidFill>
                  <a:srgbClr val="729D51"/>
                </a:solidFill>
              </a:rPr>
            </a:br>
            <a:br>
              <a:rPr lang="en-US" sz="4000" noProof="0">
                <a:solidFill>
                  <a:srgbClr val="729D51"/>
                </a:solidFill>
              </a:rPr>
            </a:br>
            <a:endParaRPr lang="en-US" sz="4000" noProof="0">
              <a:solidFill>
                <a:srgbClr val="729D51"/>
              </a:solidFill>
            </a:endParaRPr>
          </a:p>
        </p:txBody>
      </p:sp>
      <p:sp>
        <p:nvSpPr>
          <p:cNvPr id="3" name="Content Placeholder 2">
            <a:extLst>
              <a:ext uri="{FF2B5EF4-FFF2-40B4-BE49-F238E27FC236}">
                <a16:creationId xmlns:a16="http://schemas.microsoft.com/office/drawing/2014/main" id="{FF5D48B6-09E5-4DDB-A050-DB33864EFAD3}"/>
              </a:ext>
            </a:extLst>
          </p:cNvPr>
          <p:cNvSpPr>
            <a:spLocks noGrp="1"/>
          </p:cNvSpPr>
          <p:nvPr>
            <p:ph idx="1"/>
          </p:nvPr>
        </p:nvSpPr>
        <p:spPr>
          <a:xfrm>
            <a:off x="593889" y="1604068"/>
            <a:ext cx="9104229" cy="4746726"/>
          </a:xfrm>
        </p:spPr>
        <p:txBody>
          <a:bodyPr vert="horz" lIns="91440" tIns="45720" rIns="91440" bIns="45720" rtlCol="0" anchor="t">
            <a:normAutofit/>
          </a:bodyPr>
          <a:lstStyle/>
          <a:p>
            <a:pPr marL="0" indent="0">
              <a:lnSpc>
                <a:spcPct val="150000"/>
              </a:lnSpc>
              <a:buClr>
                <a:srgbClr val="729D51"/>
              </a:buClr>
              <a:buNone/>
            </a:pPr>
            <a:r>
              <a:rPr lang="en-US" sz="2200" b="1" noProof="0">
                <a:solidFill>
                  <a:schemeClr val="tx1"/>
                </a:solidFill>
                <a:latin typeface="Trebuchet MS"/>
                <a:ea typeface="Calibri"/>
                <a:cs typeface="Calibri"/>
              </a:rPr>
              <a:t>Dress code (280)</a:t>
            </a:r>
            <a:endParaRPr lang="en-US" noProof="0">
              <a:solidFill>
                <a:schemeClr val="tx1"/>
              </a:solidFill>
              <a:latin typeface="Trebuchet MS"/>
            </a:endParaRPr>
          </a:p>
          <a:p>
            <a:pPr marL="0" indent="0">
              <a:lnSpc>
                <a:spcPct val="150000"/>
              </a:lnSpc>
              <a:buNone/>
            </a:pPr>
            <a:r>
              <a:rPr lang="en-US" sz="2000" noProof="0">
                <a:solidFill>
                  <a:schemeClr val="tx1"/>
                </a:solidFill>
                <a:latin typeface="Trebuchet MS"/>
                <a:ea typeface="Calibri"/>
                <a:cs typeface="Calibri"/>
              </a:rPr>
              <a:t>	1</a:t>
            </a:r>
            <a:r>
              <a:rPr lang="en-US" sz="2000" baseline="30000" noProof="0">
                <a:solidFill>
                  <a:schemeClr val="tx1"/>
                </a:solidFill>
                <a:latin typeface="Trebuchet MS"/>
                <a:ea typeface="Calibri"/>
                <a:cs typeface="Calibri"/>
              </a:rPr>
              <a:t>s</a:t>
            </a:r>
            <a:r>
              <a:rPr lang="en-US" sz="2000" baseline="30000">
                <a:solidFill>
                  <a:schemeClr val="tx1"/>
                </a:solidFill>
                <a:latin typeface="Trebuchet MS"/>
                <a:ea typeface="Calibri"/>
                <a:cs typeface="Calibri"/>
              </a:rPr>
              <a:t>t</a:t>
            </a:r>
            <a:r>
              <a:rPr lang="en-US" sz="2000">
                <a:solidFill>
                  <a:schemeClr val="tx1"/>
                </a:solidFill>
                <a:latin typeface="Trebuchet MS"/>
                <a:ea typeface="Calibri"/>
                <a:cs typeface="Calibri"/>
              </a:rPr>
              <a:t> </a:t>
            </a:r>
            <a:r>
              <a:rPr lang="en-US" sz="2000" noProof="0">
                <a:solidFill>
                  <a:schemeClr val="tx1"/>
                </a:solidFill>
                <a:latin typeface="Trebuchet MS"/>
                <a:ea typeface="Calibri"/>
                <a:cs typeface="Calibri"/>
              </a:rPr>
              <a:t>Offense			Warning/Contact Parents/Detention</a:t>
            </a:r>
          </a:p>
          <a:p>
            <a:pPr marL="0" indent="0">
              <a:lnSpc>
                <a:spcPct val="150000"/>
              </a:lnSpc>
              <a:buNone/>
            </a:pPr>
            <a:r>
              <a:rPr lang="en-US" sz="2000" noProof="0">
                <a:solidFill>
                  <a:schemeClr val="tx1"/>
                </a:solidFill>
                <a:latin typeface="Trebuchet MS"/>
                <a:ea typeface="Calibri"/>
                <a:cs typeface="Calibri"/>
              </a:rPr>
              <a:t>	2</a:t>
            </a:r>
            <a:r>
              <a:rPr lang="en-US" sz="2000" baseline="30000" noProof="0">
                <a:solidFill>
                  <a:schemeClr val="tx1"/>
                </a:solidFill>
                <a:latin typeface="Trebuchet MS"/>
                <a:ea typeface="Calibri"/>
                <a:cs typeface="Calibri"/>
              </a:rPr>
              <a:t>nd</a:t>
            </a:r>
            <a:r>
              <a:rPr lang="en-US" sz="2000" noProof="0">
                <a:solidFill>
                  <a:schemeClr val="tx1"/>
                </a:solidFill>
                <a:latin typeface="Trebuchet MS"/>
                <a:ea typeface="Calibri"/>
                <a:cs typeface="Calibri"/>
              </a:rPr>
              <a:t> </a:t>
            </a:r>
            <a:r>
              <a:rPr lang="en-US" sz="2000">
                <a:solidFill>
                  <a:schemeClr val="tx1"/>
                </a:solidFill>
                <a:latin typeface="Trebuchet MS"/>
                <a:ea typeface="Calibri"/>
                <a:cs typeface="Calibri"/>
              </a:rPr>
              <a:t>Offense    	ISS </a:t>
            </a:r>
            <a:r>
              <a:rPr lang="en-US" sz="2000" noProof="0">
                <a:solidFill>
                  <a:schemeClr val="tx1"/>
                </a:solidFill>
                <a:latin typeface="Trebuchet MS"/>
                <a:ea typeface="Calibri"/>
                <a:cs typeface="Calibri"/>
              </a:rPr>
              <a:t>(1-3) </a:t>
            </a:r>
          </a:p>
          <a:p>
            <a:pPr marL="0" indent="0">
              <a:lnSpc>
                <a:spcPct val="150000"/>
              </a:lnSpc>
              <a:buNone/>
            </a:pPr>
            <a:r>
              <a:rPr lang="en-US" sz="2000" noProof="0">
                <a:solidFill>
                  <a:schemeClr val="tx1"/>
                </a:solidFill>
                <a:latin typeface="Trebuchet MS"/>
                <a:ea typeface="Calibri"/>
                <a:cs typeface="Calibri"/>
              </a:rPr>
              <a:t>	3</a:t>
            </a:r>
            <a:r>
              <a:rPr lang="en-US" sz="2000" baseline="30000" noProof="0">
                <a:solidFill>
                  <a:schemeClr val="tx1"/>
                </a:solidFill>
                <a:latin typeface="Trebuchet MS"/>
                <a:ea typeface="Calibri"/>
                <a:cs typeface="Calibri"/>
              </a:rPr>
              <a:t>rd</a:t>
            </a:r>
            <a:r>
              <a:rPr lang="en-US" sz="2000" noProof="0">
                <a:solidFill>
                  <a:schemeClr val="tx1"/>
                </a:solidFill>
                <a:latin typeface="Trebuchet MS"/>
                <a:ea typeface="Calibri"/>
                <a:cs typeface="Calibri"/>
              </a:rPr>
              <a:t> Offense			OSS (1-3)</a:t>
            </a:r>
            <a:endParaRPr lang="en-US" sz="2000" b="1" noProof="0">
              <a:solidFill>
                <a:schemeClr val="tx1"/>
              </a:solidFill>
              <a:latin typeface="Trebuchet MS"/>
              <a:ea typeface="Calibri"/>
              <a:cs typeface="Calibri"/>
            </a:endParaRPr>
          </a:p>
          <a:p>
            <a:pPr marL="0" indent="0">
              <a:lnSpc>
                <a:spcPct val="150000"/>
              </a:lnSpc>
              <a:buNone/>
            </a:pPr>
            <a:r>
              <a:rPr lang="en-US" sz="2000" b="1" noProof="0">
                <a:solidFill>
                  <a:schemeClr val="tx1"/>
                </a:solidFill>
                <a:latin typeface="Trebuchet MS"/>
                <a:ea typeface="Calibri"/>
                <a:cs typeface="Calibri"/>
              </a:rPr>
              <a:t>Cell Phone Violation (330)</a:t>
            </a:r>
          </a:p>
          <a:p>
            <a:pPr marL="0" indent="0">
              <a:lnSpc>
                <a:spcPct val="150000"/>
              </a:lnSpc>
              <a:buNone/>
            </a:pPr>
            <a:r>
              <a:rPr lang="en-US" sz="2000" noProof="0">
                <a:solidFill>
                  <a:schemeClr val="tx1"/>
                </a:solidFill>
                <a:ea typeface="Calibri"/>
                <a:cs typeface="Calibri"/>
              </a:rPr>
              <a:t>	1</a:t>
            </a:r>
            <a:r>
              <a:rPr lang="en-US" sz="2000" baseline="30000" noProof="0">
                <a:solidFill>
                  <a:schemeClr val="tx1"/>
                </a:solidFill>
                <a:ea typeface="Calibri"/>
                <a:cs typeface="Calibri"/>
              </a:rPr>
              <a:t>st</a:t>
            </a:r>
            <a:r>
              <a:rPr lang="en-US" sz="2000" noProof="0">
                <a:solidFill>
                  <a:schemeClr val="tx1"/>
                </a:solidFill>
                <a:ea typeface="Calibri"/>
                <a:cs typeface="Calibri"/>
              </a:rPr>
              <a:t> Offense			ISS</a:t>
            </a:r>
          </a:p>
          <a:p>
            <a:pPr marL="0" indent="0">
              <a:lnSpc>
                <a:spcPct val="150000"/>
              </a:lnSpc>
              <a:buNone/>
            </a:pPr>
            <a:r>
              <a:rPr lang="en-US" sz="2000" noProof="0">
                <a:solidFill>
                  <a:schemeClr val="tx1"/>
                </a:solidFill>
                <a:ea typeface="Calibri"/>
                <a:cs typeface="Calibri"/>
              </a:rPr>
              <a:t>	2</a:t>
            </a:r>
            <a:r>
              <a:rPr lang="en-US" sz="2000" baseline="30000" noProof="0">
                <a:solidFill>
                  <a:schemeClr val="tx1"/>
                </a:solidFill>
                <a:ea typeface="Calibri"/>
                <a:cs typeface="Calibri"/>
              </a:rPr>
              <a:t>nd</a:t>
            </a:r>
            <a:r>
              <a:rPr lang="en-US" sz="2000" noProof="0">
                <a:solidFill>
                  <a:schemeClr val="tx1"/>
                </a:solidFill>
                <a:ea typeface="Calibri"/>
                <a:cs typeface="Calibri"/>
              </a:rPr>
              <a:t> Offense			ISS (1-3) </a:t>
            </a:r>
          </a:p>
          <a:p>
            <a:pPr marL="0" indent="0">
              <a:lnSpc>
                <a:spcPct val="150000"/>
              </a:lnSpc>
              <a:buNone/>
            </a:pPr>
            <a:r>
              <a:rPr lang="en-US" sz="2000" noProof="0">
                <a:solidFill>
                  <a:schemeClr val="tx1"/>
                </a:solidFill>
                <a:ea typeface="Calibri"/>
                <a:cs typeface="Calibri"/>
              </a:rPr>
              <a:t>	3</a:t>
            </a:r>
            <a:r>
              <a:rPr lang="en-US" sz="2000" baseline="30000" noProof="0">
                <a:solidFill>
                  <a:schemeClr val="tx1"/>
                </a:solidFill>
                <a:ea typeface="Calibri"/>
                <a:cs typeface="Calibri"/>
              </a:rPr>
              <a:t>rd</a:t>
            </a:r>
            <a:r>
              <a:rPr lang="en-US" sz="2000" noProof="0">
                <a:solidFill>
                  <a:schemeClr val="tx1"/>
                </a:solidFill>
                <a:ea typeface="Calibri"/>
                <a:cs typeface="Calibri"/>
              </a:rPr>
              <a:t> Offense			OSS (1-3)/Behavioral Contract</a:t>
            </a:r>
            <a:endParaRPr lang="en-US" sz="1400" noProof="0">
              <a:solidFill>
                <a:schemeClr val="tx1"/>
              </a:solidFill>
            </a:endParaRPr>
          </a:p>
        </p:txBody>
      </p:sp>
    </p:spTree>
    <p:extLst>
      <p:ext uri="{BB962C8B-B14F-4D97-AF65-F5344CB8AC3E}">
        <p14:creationId xmlns:p14="http://schemas.microsoft.com/office/powerpoint/2010/main" val="213454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C6EF7-90F1-854E-935E-A9B20CFE9C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12FF2B-F79C-888C-DBF4-9213F305B11D}"/>
              </a:ext>
            </a:extLst>
          </p:cNvPr>
          <p:cNvSpPr>
            <a:spLocks noGrp="1"/>
          </p:cNvSpPr>
          <p:nvPr>
            <p:ph type="title"/>
          </p:nvPr>
        </p:nvSpPr>
        <p:spPr>
          <a:xfrm>
            <a:off x="593889" y="355076"/>
            <a:ext cx="9483172" cy="1323705"/>
          </a:xfrm>
        </p:spPr>
        <p:txBody>
          <a:bodyPr>
            <a:noAutofit/>
          </a:bodyPr>
          <a:lstStyle/>
          <a:p>
            <a:r>
              <a:rPr lang="en-US" sz="4000" noProof="0">
                <a:solidFill>
                  <a:srgbClr val="729D51"/>
                </a:solidFill>
              </a:rPr>
              <a:t>Middle and High School </a:t>
            </a:r>
            <a:br>
              <a:rPr lang="en-US" sz="4000" noProof="0">
                <a:solidFill>
                  <a:srgbClr val="729D51"/>
                </a:solidFill>
              </a:rPr>
            </a:br>
            <a:r>
              <a:rPr lang="en-US" sz="4000" noProof="0">
                <a:solidFill>
                  <a:srgbClr val="729D51"/>
                </a:solidFill>
              </a:rPr>
              <a:t>Revisions</a:t>
            </a:r>
            <a:br>
              <a:rPr lang="en-US" sz="4000" noProof="0">
                <a:solidFill>
                  <a:srgbClr val="729D51"/>
                </a:solidFill>
              </a:rPr>
            </a:br>
            <a:br>
              <a:rPr lang="en-US" sz="4000" noProof="0">
                <a:solidFill>
                  <a:srgbClr val="729D51"/>
                </a:solidFill>
              </a:rPr>
            </a:br>
            <a:endParaRPr lang="en-US" sz="4000" noProof="0">
              <a:solidFill>
                <a:srgbClr val="729D51"/>
              </a:solidFill>
            </a:endParaRPr>
          </a:p>
        </p:txBody>
      </p:sp>
      <p:sp>
        <p:nvSpPr>
          <p:cNvPr id="3" name="Content Placeholder 2">
            <a:extLst>
              <a:ext uri="{FF2B5EF4-FFF2-40B4-BE49-F238E27FC236}">
                <a16:creationId xmlns:a16="http://schemas.microsoft.com/office/drawing/2014/main" id="{80CE6009-BD9D-D9C4-C7F9-95D3E840DD30}"/>
              </a:ext>
            </a:extLst>
          </p:cNvPr>
          <p:cNvSpPr>
            <a:spLocks noGrp="1"/>
          </p:cNvSpPr>
          <p:nvPr>
            <p:ph idx="1"/>
          </p:nvPr>
        </p:nvSpPr>
        <p:spPr>
          <a:xfrm>
            <a:off x="593890" y="1604068"/>
            <a:ext cx="9140256" cy="4746726"/>
          </a:xfrm>
        </p:spPr>
        <p:txBody>
          <a:bodyPr vert="horz" lIns="91440" tIns="45720" rIns="91440" bIns="45720" rtlCol="0" anchor="t">
            <a:noAutofit/>
          </a:bodyPr>
          <a:lstStyle/>
          <a:p>
            <a:pPr marL="0" indent="0">
              <a:lnSpc>
                <a:spcPct val="150000"/>
              </a:lnSpc>
              <a:buNone/>
            </a:pPr>
            <a:r>
              <a:rPr lang="en-US" sz="2000" b="1" noProof="0">
                <a:solidFill>
                  <a:schemeClr val="tx1"/>
                </a:solidFill>
              </a:rPr>
              <a:t>Major Disruption (020) </a:t>
            </a:r>
          </a:p>
          <a:p>
            <a:pPr marL="0" indent="0">
              <a:lnSpc>
                <a:spcPct val="150000"/>
              </a:lnSpc>
              <a:buNone/>
            </a:pPr>
            <a:r>
              <a:rPr lang="en-US" sz="2000" b="1">
                <a:solidFill>
                  <a:schemeClr val="tx1"/>
                </a:solidFill>
                <a:latin typeface="Trebuchet MS"/>
              </a:rPr>
              <a:t>	</a:t>
            </a:r>
            <a:r>
              <a:rPr lang="en-US" sz="2000" noProof="0">
                <a:solidFill>
                  <a:schemeClr val="tx1"/>
                </a:solidFill>
                <a:latin typeface="Trebuchet MS"/>
              </a:rPr>
              <a:t>Elevated from Level 2 to Level 3 Infraction</a:t>
            </a:r>
          </a:p>
          <a:p>
            <a:pPr marL="0" indent="0">
              <a:lnSpc>
                <a:spcPct val="150000"/>
              </a:lnSpc>
              <a:buNone/>
            </a:pPr>
            <a:r>
              <a:rPr lang="en-US" sz="2000" noProof="0">
                <a:solidFill>
                  <a:schemeClr val="tx1"/>
                </a:solidFill>
                <a:latin typeface="Trebuchet MS"/>
              </a:rPr>
              <a:t>	1</a:t>
            </a:r>
            <a:r>
              <a:rPr lang="en-US" sz="2000" baseline="30000" noProof="0">
                <a:solidFill>
                  <a:schemeClr val="tx1"/>
                </a:solidFill>
                <a:latin typeface="Trebuchet MS"/>
              </a:rPr>
              <a:t>st</a:t>
            </a:r>
            <a:r>
              <a:rPr lang="en-US" sz="2000" noProof="0">
                <a:solidFill>
                  <a:schemeClr val="tx1"/>
                </a:solidFill>
                <a:latin typeface="Trebuchet MS"/>
              </a:rPr>
              <a:t> Offense		OSS (1-10)/Recommended for Expulsion/Law Enforcement </a:t>
            </a:r>
          </a:p>
          <a:p>
            <a:pPr marL="0" indent="0">
              <a:lnSpc>
                <a:spcPct val="150000"/>
              </a:lnSpc>
              <a:buNone/>
            </a:pPr>
            <a:r>
              <a:rPr lang="en-US" sz="2000" noProof="0">
                <a:solidFill>
                  <a:schemeClr val="tx1"/>
                </a:solidFill>
                <a:latin typeface="Trebuchet MS"/>
              </a:rPr>
              <a:t>	2</a:t>
            </a:r>
            <a:r>
              <a:rPr lang="en-US" sz="2000" baseline="30000" noProof="0">
                <a:solidFill>
                  <a:schemeClr val="tx1"/>
                </a:solidFill>
                <a:latin typeface="Trebuchet MS"/>
              </a:rPr>
              <a:t>nd</a:t>
            </a:r>
            <a:r>
              <a:rPr lang="en-US" sz="2000" noProof="0">
                <a:solidFill>
                  <a:schemeClr val="tx1"/>
                </a:solidFill>
                <a:latin typeface="Trebuchet MS"/>
              </a:rPr>
              <a:t> Offense		Recommended for Expulsion</a:t>
            </a:r>
            <a:endParaRPr lang="en-US" sz="2000" b="1" noProof="0">
              <a:solidFill>
                <a:schemeClr val="tx1"/>
              </a:solidFill>
              <a:latin typeface="Trebuchet MS"/>
            </a:endParaRPr>
          </a:p>
          <a:p>
            <a:pPr marL="0" indent="0">
              <a:lnSpc>
                <a:spcPct val="150000"/>
              </a:lnSpc>
              <a:buNone/>
            </a:pPr>
            <a:r>
              <a:rPr lang="en-US" sz="2000" b="1" noProof="0">
                <a:solidFill>
                  <a:schemeClr val="tx1"/>
                </a:solidFill>
              </a:rPr>
              <a:t>Other Serious Offenses </a:t>
            </a:r>
            <a:r>
              <a:rPr lang="en-US" sz="2000" b="1" noProof="0">
                <a:solidFill>
                  <a:schemeClr val="tx1"/>
                </a:solidFill>
                <a:ea typeface="Calibri"/>
                <a:cs typeface="Calibri"/>
              </a:rPr>
              <a:t>(700)</a:t>
            </a:r>
          </a:p>
          <a:p>
            <a:pPr marL="0" indent="0">
              <a:lnSpc>
                <a:spcPct val="150000"/>
              </a:lnSpc>
              <a:buNone/>
            </a:pPr>
            <a:r>
              <a:rPr lang="en-US" sz="2000" noProof="0">
                <a:solidFill>
                  <a:schemeClr val="tx1"/>
                </a:solidFill>
                <a:ea typeface="Calibri"/>
                <a:cs typeface="Calibri"/>
              </a:rPr>
              <a:t>	(i.e., community offenses in the community/criminal)</a:t>
            </a:r>
          </a:p>
          <a:p>
            <a:pPr marL="0" indent="0">
              <a:lnSpc>
                <a:spcPct val="150000"/>
              </a:lnSpc>
              <a:buNone/>
            </a:pPr>
            <a:r>
              <a:rPr lang="en-US" sz="2000" b="1" noProof="0">
                <a:solidFill>
                  <a:schemeClr val="tx1"/>
                </a:solidFill>
                <a:ea typeface="Calibri"/>
                <a:cs typeface="Calibri"/>
              </a:rPr>
              <a:t>Sexual Extortion – Gavin's Law (715) </a:t>
            </a:r>
            <a:endParaRPr lang="en-US" sz="2000" noProof="0">
              <a:solidFill>
                <a:schemeClr val="tx1"/>
              </a:solidFill>
            </a:endParaRPr>
          </a:p>
          <a:p>
            <a:pPr marL="0" indent="0">
              <a:lnSpc>
                <a:spcPct val="150000"/>
              </a:lnSpc>
              <a:buNone/>
            </a:pPr>
            <a:r>
              <a:rPr lang="en-US" sz="2000" i="1" noProof="0">
                <a:solidFill>
                  <a:schemeClr val="tx1"/>
                </a:solidFill>
                <a:ea typeface="Calibri"/>
                <a:cs typeface="Calibri"/>
              </a:rPr>
              <a:t>	</a:t>
            </a:r>
            <a:r>
              <a:rPr lang="en-US" sz="2000" noProof="0">
                <a:solidFill>
                  <a:schemeClr val="tx1"/>
                </a:solidFill>
                <a:ea typeface="Calibri"/>
                <a:cs typeface="Calibri"/>
              </a:rPr>
              <a:t>Recommended for Expulsion/Law Enforcement</a:t>
            </a:r>
            <a:endParaRPr lang="en-US" sz="2000" noProof="0">
              <a:solidFill>
                <a:schemeClr val="tx1"/>
              </a:solidFill>
            </a:endParaRPr>
          </a:p>
        </p:txBody>
      </p:sp>
    </p:spTree>
    <p:extLst>
      <p:ext uri="{BB962C8B-B14F-4D97-AF65-F5344CB8AC3E}">
        <p14:creationId xmlns:p14="http://schemas.microsoft.com/office/powerpoint/2010/main" val="889672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6591CC-E23D-303C-FFCD-842A5F2E34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406BAE-4D93-B57E-99A2-2756DADBC6F9}"/>
              </a:ext>
            </a:extLst>
          </p:cNvPr>
          <p:cNvSpPr>
            <a:spLocks noGrp="1"/>
          </p:cNvSpPr>
          <p:nvPr>
            <p:ph type="title"/>
          </p:nvPr>
        </p:nvSpPr>
        <p:spPr>
          <a:xfrm>
            <a:off x="593889" y="355076"/>
            <a:ext cx="9483172" cy="1323705"/>
          </a:xfrm>
        </p:spPr>
        <p:txBody>
          <a:bodyPr>
            <a:noAutofit/>
          </a:bodyPr>
          <a:lstStyle/>
          <a:p>
            <a:r>
              <a:rPr lang="en-US" sz="4000" noProof="0">
                <a:solidFill>
                  <a:srgbClr val="729D51"/>
                </a:solidFill>
              </a:rPr>
              <a:t>All Levels </a:t>
            </a:r>
            <a:br>
              <a:rPr lang="en-US" sz="4000" noProof="0">
                <a:solidFill>
                  <a:srgbClr val="729D51"/>
                </a:solidFill>
              </a:rPr>
            </a:br>
            <a:r>
              <a:rPr lang="en-US" sz="4000" noProof="0">
                <a:solidFill>
                  <a:srgbClr val="729D51"/>
                </a:solidFill>
              </a:rPr>
              <a:t>Revisions </a:t>
            </a:r>
            <a:br>
              <a:rPr lang="en-US" sz="4000" noProof="0">
                <a:solidFill>
                  <a:srgbClr val="729D51"/>
                </a:solidFill>
              </a:rPr>
            </a:br>
            <a:br>
              <a:rPr lang="en-US" sz="4000" noProof="0">
                <a:solidFill>
                  <a:srgbClr val="729D51"/>
                </a:solidFill>
              </a:rPr>
            </a:br>
            <a:endParaRPr lang="en-US" sz="4000" noProof="0">
              <a:solidFill>
                <a:srgbClr val="729D51"/>
              </a:solidFill>
            </a:endParaRPr>
          </a:p>
        </p:txBody>
      </p:sp>
      <p:sp>
        <p:nvSpPr>
          <p:cNvPr id="3" name="Content Placeholder 2">
            <a:extLst>
              <a:ext uri="{FF2B5EF4-FFF2-40B4-BE49-F238E27FC236}">
                <a16:creationId xmlns:a16="http://schemas.microsoft.com/office/drawing/2014/main" id="{068B4898-7E8A-0384-A339-B512066D1152}"/>
              </a:ext>
            </a:extLst>
          </p:cNvPr>
          <p:cNvSpPr>
            <a:spLocks noGrp="1"/>
          </p:cNvSpPr>
          <p:nvPr>
            <p:ph idx="1"/>
          </p:nvPr>
        </p:nvSpPr>
        <p:spPr>
          <a:xfrm>
            <a:off x="593889" y="1604068"/>
            <a:ext cx="9104229" cy="4898856"/>
          </a:xfrm>
        </p:spPr>
        <p:txBody>
          <a:bodyPr vert="horz" lIns="91440" tIns="45720" rIns="91440" bIns="45720" rtlCol="0" anchor="t">
            <a:noAutofit/>
          </a:bodyPr>
          <a:lstStyle/>
          <a:p>
            <a:pPr marL="0" indent="0" algn="just">
              <a:lnSpc>
                <a:spcPct val="150000"/>
              </a:lnSpc>
              <a:buClr>
                <a:srgbClr val="729D51"/>
              </a:buClr>
              <a:buNone/>
            </a:pPr>
            <a:r>
              <a:rPr lang="en-US" sz="2000" b="1" noProof="0">
                <a:solidFill>
                  <a:schemeClr val="tx1"/>
                </a:solidFill>
                <a:latin typeface="Trebuchet MS"/>
              </a:rPr>
              <a:t>Added the following definitions</a:t>
            </a:r>
            <a:r>
              <a:rPr lang="en-US" sz="2000" noProof="0">
                <a:solidFill>
                  <a:schemeClr val="tx1"/>
                </a:solidFill>
                <a:latin typeface="Trebuchet MS"/>
              </a:rPr>
              <a:t>:</a:t>
            </a:r>
          </a:p>
          <a:p>
            <a:pPr marL="0" indent="0" algn="just">
              <a:buClr>
                <a:srgbClr val="90C226"/>
              </a:buClr>
              <a:buNone/>
            </a:pPr>
            <a:r>
              <a:rPr lang="en-US" sz="2000" b="1" noProof="0">
                <a:solidFill>
                  <a:schemeClr val="tx1"/>
                </a:solidFill>
                <a:latin typeface="Trebuchet MS"/>
                <a:ea typeface="Calibri"/>
                <a:cs typeface="Calibri"/>
              </a:rPr>
              <a:t>Major Disruptions:</a:t>
            </a:r>
          </a:p>
          <a:p>
            <a:pPr marL="400050" lvl="1" indent="0" algn="just">
              <a:buClr>
                <a:srgbClr val="90C226"/>
              </a:buClr>
              <a:buNone/>
            </a:pPr>
            <a:r>
              <a:rPr lang="en-US" sz="1800" noProof="0">
                <a:solidFill>
                  <a:schemeClr val="tx1"/>
                </a:solidFill>
                <a:latin typeface="Trebuchet MS"/>
                <a:ea typeface="Calibri"/>
                <a:cs typeface="Calibri"/>
              </a:rPr>
              <a:t>Disruptive behavior that poses a serious threat to the learning environment, health, safety, or welfare of others.</a:t>
            </a:r>
          </a:p>
          <a:p>
            <a:pPr marL="0" indent="0" algn="just">
              <a:buNone/>
            </a:pPr>
            <a:r>
              <a:rPr lang="en-US" sz="2000" b="1" noProof="0">
                <a:solidFill>
                  <a:schemeClr val="tx1"/>
                </a:solidFill>
                <a:latin typeface="Trebuchet MS"/>
                <a:ea typeface="Calibri"/>
                <a:cs typeface="Calibri"/>
              </a:rPr>
              <a:t>Simple Assault:</a:t>
            </a:r>
          </a:p>
          <a:p>
            <a:pPr marL="400050" lvl="1" indent="0" algn="just">
              <a:buNone/>
            </a:pPr>
            <a:r>
              <a:rPr lang="en-US" sz="1800" noProof="0">
                <a:solidFill>
                  <a:schemeClr val="tx1"/>
                </a:solidFill>
                <a:latin typeface="Trebuchet MS"/>
                <a:ea typeface="Calibri"/>
                <a:cs typeface="Calibri"/>
              </a:rPr>
              <a:t>An unlawful act or violent injury to another, unaccompanied by any circumstances of aggravation</a:t>
            </a:r>
            <a:endParaRPr lang="en-US" sz="1000" noProof="0">
              <a:solidFill>
                <a:schemeClr val="tx1"/>
              </a:solidFill>
              <a:latin typeface="Trebuchet MS"/>
              <a:ea typeface="Calibri"/>
              <a:cs typeface="Calibri"/>
            </a:endParaRPr>
          </a:p>
          <a:p>
            <a:pPr marL="0" indent="0" algn="just">
              <a:buNone/>
            </a:pPr>
            <a:r>
              <a:rPr lang="en-US" sz="2000" b="1" noProof="0">
                <a:solidFill>
                  <a:schemeClr val="tx1"/>
                </a:solidFill>
                <a:latin typeface="Trebuchet MS"/>
                <a:ea typeface="Calibri"/>
                <a:cs typeface="Calibri"/>
              </a:rPr>
              <a:t>Vandalism:</a:t>
            </a:r>
          </a:p>
          <a:p>
            <a:pPr marL="400050" lvl="1" indent="0" algn="just">
              <a:buNone/>
            </a:pPr>
            <a:r>
              <a:rPr lang="en-US" sz="1800" b="1" noProof="0">
                <a:solidFill>
                  <a:schemeClr val="tx1"/>
                </a:solidFill>
                <a:latin typeface="Trebuchet MS"/>
                <a:ea typeface="Calibri"/>
                <a:cs typeface="Calibri"/>
              </a:rPr>
              <a:t>Illegal graffiti vandalism</a:t>
            </a:r>
            <a:r>
              <a:rPr lang="en-US" sz="1800" b="1">
                <a:solidFill>
                  <a:schemeClr val="tx1"/>
                </a:solidFill>
                <a:latin typeface="Trebuchet MS"/>
                <a:ea typeface="Calibri"/>
                <a:cs typeface="Calibri"/>
              </a:rPr>
              <a:t>:  </a:t>
            </a:r>
          </a:p>
          <a:p>
            <a:pPr marL="400050" lvl="1" indent="0" algn="just">
              <a:buNone/>
            </a:pPr>
            <a:r>
              <a:rPr lang="en-US" sz="1800">
                <a:solidFill>
                  <a:schemeClr val="tx1"/>
                </a:solidFill>
                <a:latin typeface="Trebuchet MS"/>
                <a:ea typeface="Calibri"/>
                <a:cs typeface="Calibri"/>
              </a:rPr>
              <a:t> Damaging or defacing public or private property without permission</a:t>
            </a:r>
            <a:endParaRPr lang="en-US">
              <a:solidFill>
                <a:schemeClr val="tx1"/>
              </a:solidFill>
            </a:endParaRPr>
          </a:p>
        </p:txBody>
      </p:sp>
    </p:spTree>
    <p:extLst>
      <p:ext uri="{BB962C8B-B14F-4D97-AF65-F5344CB8AC3E}">
        <p14:creationId xmlns:p14="http://schemas.microsoft.com/office/powerpoint/2010/main" val="3109483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C1C59-3070-B4CB-BD67-3359C109C2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6AAECF-F724-9AFA-3037-9DD75BC16211}"/>
              </a:ext>
            </a:extLst>
          </p:cNvPr>
          <p:cNvSpPr>
            <a:spLocks noGrp="1"/>
          </p:cNvSpPr>
          <p:nvPr>
            <p:ph type="title"/>
          </p:nvPr>
        </p:nvSpPr>
        <p:spPr>
          <a:xfrm>
            <a:off x="593889" y="355076"/>
            <a:ext cx="9483172" cy="1323705"/>
          </a:xfrm>
        </p:spPr>
        <p:txBody>
          <a:bodyPr>
            <a:noAutofit/>
          </a:bodyPr>
          <a:lstStyle/>
          <a:p>
            <a:r>
              <a:rPr lang="en-US" sz="4000" noProof="0">
                <a:solidFill>
                  <a:srgbClr val="729D51"/>
                </a:solidFill>
              </a:rPr>
              <a:t>Code of Conduct </a:t>
            </a:r>
            <a:br>
              <a:rPr lang="en-US" sz="4000" noProof="0">
                <a:solidFill>
                  <a:srgbClr val="729D51"/>
                </a:solidFill>
              </a:rPr>
            </a:br>
            <a:r>
              <a:rPr lang="en-US" sz="4000" noProof="0">
                <a:solidFill>
                  <a:srgbClr val="729D51"/>
                </a:solidFill>
              </a:rPr>
              <a:t>Acknowledgment</a:t>
            </a:r>
          </a:p>
        </p:txBody>
      </p:sp>
      <p:sp>
        <p:nvSpPr>
          <p:cNvPr id="3" name="Content Placeholder 2">
            <a:extLst>
              <a:ext uri="{FF2B5EF4-FFF2-40B4-BE49-F238E27FC236}">
                <a16:creationId xmlns:a16="http://schemas.microsoft.com/office/drawing/2014/main" id="{6217A650-51E2-CE3A-42E5-9B7FEE94BB39}"/>
              </a:ext>
            </a:extLst>
          </p:cNvPr>
          <p:cNvSpPr>
            <a:spLocks noGrp="1"/>
          </p:cNvSpPr>
          <p:nvPr>
            <p:ph idx="1"/>
          </p:nvPr>
        </p:nvSpPr>
        <p:spPr>
          <a:xfrm>
            <a:off x="593889" y="1604068"/>
            <a:ext cx="9104229" cy="4898856"/>
          </a:xfrm>
        </p:spPr>
        <p:txBody>
          <a:bodyPr vert="horz" lIns="91440" tIns="45720" rIns="91440" bIns="45720" rtlCol="0" anchor="t">
            <a:noAutofit/>
          </a:bodyPr>
          <a:lstStyle/>
          <a:p>
            <a:pPr marL="0" indent="0" algn="just">
              <a:buNone/>
            </a:pPr>
            <a:endParaRPr lang="en-US" b="1"/>
          </a:p>
          <a:p>
            <a:pPr marL="0" indent="0" algn="just">
              <a:buNone/>
            </a:pPr>
            <a:r>
              <a:rPr lang="en-US" b="1">
                <a:solidFill>
                  <a:schemeClr val="tx1"/>
                </a:solidFill>
              </a:rPr>
              <a:t>T</a:t>
            </a:r>
            <a:r>
              <a:rPr lang="en-US" sz="2000" b="1">
                <a:solidFill>
                  <a:schemeClr val="tx1"/>
                </a:solidFill>
              </a:rPr>
              <a:t>he following statement will need to be placed in PowerSchool to acknowledge that both the parent and student have read and understood the Student Code of Conduct and Discipline:</a:t>
            </a:r>
            <a:endParaRPr lang="en-US" sz="2000">
              <a:solidFill>
                <a:schemeClr val="tx1"/>
              </a:solidFill>
            </a:endParaRPr>
          </a:p>
          <a:p>
            <a:pPr marL="400050" lvl="1" indent="0" algn="just">
              <a:buNone/>
            </a:pPr>
            <a:r>
              <a:rPr lang="en-US" sz="2000" i="1"/>
              <a:t>“By checking this box, we, the parent/guardian and student, acknowledge that we have read and understand the conduct regulations (Code of Student Conduct), which are in effect for all schools within the Consolidated School District of Aiken County during the 2025-2026 school year.”</a:t>
            </a:r>
            <a:endParaRPr lang="en-US" sz="2000"/>
          </a:p>
          <a:p>
            <a:pPr marL="0" indent="0" algn="just">
              <a:buNone/>
            </a:pPr>
            <a:endParaRPr lang="en-US" sz="1800" noProof="0"/>
          </a:p>
        </p:txBody>
      </p:sp>
    </p:spTree>
    <p:extLst>
      <p:ext uri="{BB962C8B-B14F-4D97-AF65-F5344CB8AC3E}">
        <p14:creationId xmlns:p14="http://schemas.microsoft.com/office/powerpoint/2010/main" val="391450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9BCEC00A-2119-4822-A981-69F9E850A7E4}"/>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kern="1200" noProof="0">
                <a:solidFill>
                  <a:srgbClr val="729D51"/>
                </a:solidFill>
                <a:latin typeface="+mj-lt"/>
                <a:ea typeface="+mj-ea"/>
                <a:cs typeface="+mj-cs"/>
              </a:rPr>
              <a:t>Questions and Comments</a:t>
            </a:r>
          </a:p>
        </p:txBody>
      </p:sp>
      <p:sp>
        <p:nvSpPr>
          <p:cNvPr id="21" name="Isosceles Triangle 20">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6" name="Graphic 5" descr="Questions">
            <a:extLst>
              <a:ext uri="{FF2B5EF4-FFF2-40B4-BE49-F238E27FC236}">
                <a16:creationId xmlns:a16="http://schemas.microsoft.com/office/drawing/2014/main" id="{C340328C-DEFC-1F7D-4F9C-F39620EB27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25318858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7665f5c-aefd-41d6-9118-5b793b7f7fa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BECDC8EADCF74EA51D2C07BA7CFB58" ma:contentTypeVersion="17" ma:contentTypeDescription="Create a new document." ma:contentTypeScope="" ma:versionID="cb1b4695106990ba4032b41907d68307">
  <xsd:schema xmlns:xsd="http://www.w3.org/2001/XMLSchema" xmlns:xs="http://www.w3.org/2001/XMLSchema" xmlns:p="http://schemas.microsoft.com/office/2006/metadata/properties" xmlns:ns3="7d057907-c0f4-42b9-8b78-21135f002002" xmlns:ns4="a7665f5c-aefd-41d6-9118-5b793b7f7fac" targetNamespace="http://schemas.microsoft.com/office/2006/metadata/properties" ma:root="true" ma:fieldsID="627bc53525b44f754882502a796396a5" ns3:_="" ns4:_="">
    <xsd:import namespace="7d057907-c0f4-42b9-8b78-21135f002002"/>
    <xsd:import namespace="a7665f5c-aefd-41d6-9118-5b793b7f7fac"/>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057907-c0f4-42b9-8b78-21135f00200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7665f5c-aefd-41d6-9118-5b793b7f7fa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4D99D4-AAA3-411D-A180-79D3722A4091}">
  <ds:schemaRefs>
    <ds:schemaRef ds:uri="7d057907-c0f4-42b9-8b78-21135f002002"/>
    <ds:schemaRef ds:uri="a7665f5c-aefd-41d6-9118-5b793b7f7fa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C1144A1-2704-45E1-8A82-1F860EEF4FC6}">
  <ds:schemaRefs>
    <ds:schemaRef ds:uri="http://schemas.microsoft.com/sharepoint/v3/contenttype/forms"/>
  </ds:schemaRefs>
</ds:datastoreItem>
</file>

<file path=customXml/itemProps3.xml><?xml version="1.0" encoding="utf-8"?>
<ds:datastoreItem xmlns:ds="http://schemas.openxmlformats.org/officeDocument/2006/customXml" ds:itemID="{240B16C2-B353-40B1-ABE7-9A91FDBD9651}">
  <ds:schemaRefs>
    <ds:schemaRef ds:uri="7d057907-c0f4-42b9-8b78-21135f002002"/>
    <ds:schemaRef ds:uri="a7665f5c-aefd-41d6-9118-5b793b7f7fa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994</Words>
  <Application>Microsoft Office PowerPoint</Application>
  <PresentationFormat>Widescreen</PresentationFormat>
  <Paragraphs>145</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Trebuchet MS</vt:lpstr>
      <vt:lpstr>Wingdings 3</vt:lpstr>
      <vt:lpstr>Facet</vt:lpstr>
      <vt:lpstr>2025-2026 Code of Conduct</vt:lpstr>
      <vt:lpstr>Code of Conduct Revision  Process/Timeline</vt:lpstr>
      <vt:lpstr>Code of Conduct Elementary Revisions</vt:lpstr>
      <vt:lpstr>Elementary  Revisions </vt:lpstr>
      <vt:lpstr>Code of Conduct Middle and High Revisions  </vt:lpstr>
      <vt:lpstr>Middle and High School  Revisions  </vt:lpstr>
      <vt:lpstr>All Levels  Revisions   </vt:lpstr>
      <vt:lpstr>Code of Conduct  Acknowledgment</vt:lpstr>
      <vt:lpstr>Questions and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Conduct Revisions</dc:title>
  <dc:creator>Johnny Spears</dc:creator>
  <cp:lastModifiedBy>Kim Chriswell</cp:lastModifiedBy>
  <cp:revision>4</cp:revision>
  <cp:lastPrinted>2024-04-18T16:51:16Z</cp:lastPrinted>
  <dcterms:created xsi:type="dcterms:W3CDTF">2021-03-29T16:48:59Z</dcterms:created>
  <dcterms:modified xsi:type="dcterms:W3CDTF">2025-04-17T18:12:33Z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0x0101000EBECDC8EADCF74EA51D2C07BA7CFB58</vt:lpwstr>
  </property>
</Properties>
</file>