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4"/>
  </p:notesMasterIdLst>
  <p:handoutMasterIdLst>
    <p:handoutMasterId r:id="rId15"/>
  </p:handoutMasterIdLst>
  <p:sldIdLst>
    <p:sldId id="256" r:id="rId2"/>
    <p:sldId id="300" r:id="rId3"/>
    <p:sldId id="316" r:id="rId4"/>
    <p:sldId id="313" r:id="rId5"/>
    <p:sldId id="314" r:id="rId6"/>
    <p:sldId id="315" r:id="rId7"/>
    <p:sldId id="308" r:id="rId8"/>
    <p:sldId id="309" r:id="rId9"/>
    <p:sldId id="307" r:id="rId10"/>
    <p:sldId id="301" r:id="rId11"/>
    <p:sldId id="304" r:id="rId12"/>
    <p:sldId id="31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C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89565" autoAdjust="0"/>
  </p:normalViewPr>
  <p:slideViewPr>
    <p:cSldViewPr>
      <p:cViewPr>
        <p:scale>
          <a:sx n="68" d="100"/>
          <a:sy n="68" d="100"/>
        </p:scale>
        <p:origin x="-114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D7E318C-45AB-4135-ABCB-46D59D8CC806}" type="datetimeFigureOut">
              <a:rPr lang="en-US" smtClean="0"/>
              <a:t>4/19/2016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23F59F7-D568-44BB-AAF0-08289A88C5A6}" type="slidenum">
              <a:rPr lang="en-US" smtClean="0"/>
              <a:t>‹#›</a:t>
            </a:fld>
            <a:endParaRPr lang="en-US" dirty="0"/>
          </a:p>
        </p:txBody>
      </p:sp>
    </p:spTree>
    <p:extLst>
      <p:ext uri="{BB962C8B-B14F-4D97-AF65-F5344CB8AC3E}">
        <p14:creationId xmlns:p14="http://schemas.microsoft.com/office/powerpoint/2010/main" val="3827555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98867A4-DEAC-4D46-A6D8-E634381C73E3}" type="datetimeFigureOut">
              <a:rPr lang="en-US" smtClean="0"/>
              <a:t>4/19/2016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D04B07-70A5-4E49-9DB6-306BA61BC46E}" type="slidenum">
              <a:rPr lang="en-US" smtClean="0"/>
              <a:t>‹#›</a:t>
            </a:fld>
            <a:endParaRPr lang="en-US" dirty="0"/>
          </a:p>
        </p:txBody>
      </p:sp>
    </p:spTree>
    <p:extLst>
      <p:ext uri="{BB962C8B-B14F-4D97-AF65-F5344CB8AC3E}">
        <p14:creationId xmlns:p14="http://schemas.microsoft.com/office/powerpoint/2010/main" val="306541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**It’s not really this complicated, just erase all but one letter and enter your own info (then erase that first letter). But if you’re curious and want to play around with the presentation, the below is the guide: </a:t>
            </a:r>
          </a:p>
          <a:p>
            <a:endParaRPr lang="en-US" b="1" baseline="0" dirty="0" smtClean="0"/>
          </a:p>
          <a:p>
            <a:r>
              <a:rPr lang="en-US" b="1" baseline="0" dirty="0" smtClean="0"/>
              <a:t>TITLE: </a:t>
            </a:r>
          </a:p>
          <a:p>
            <a:r>
              <a:rPr lang="en-US" baseline="0" dirty="0" smtClean="0"/>
              <a:t>font: Calibri Light Headings (all caps); Bold</a:t>
            </a:r>
          </a:p>
          <a:p>
            <a:r>
              <a:rPr lang="en-US" baseline="0" dirty="0" smtClean="0"/>
              <a:t>font size: lg. depending on length 50/60 pt. </a:t>
            </a:r>
          </a:p>
          <a:p>
            <a:r>
              <a:rPr lang="en-US" baseline="0" dirty="0" smtClean="0"/>
              <a:t>color: Black &amp; Gray (Black, Text 1 Lighter 35%)</a:t>
            </a:r>
          </a:p>
          <a:p>
            <a:endParaRPr lang="en-US" baseline="0" dirty="0" smtClean="0"/>
          </a:p>
          <a:p>
            <a:r>
              <a:rPr lang="en-US" baseline="0" dirty="0" smtClean="0"/>
              <a:t>Subheading: </a:t>
            </a:r>
          </a:p>
          <a:p>
            <a:r>
              <a:rPr lang="en-US" baseline="0" dirty="0" smtClean="0"/>
              <a:t>Part 1 (ACPSD): Font: Calibri Light (Headings) All Caps, Light Green, 24 pt.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Part 2 (DATE): Font: Calibri Light (Headings) Small Caps, Gray (Black, Text 1 Lighter 35%)</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9D04B07-70A5-4E49-9DB6-306BA61BC46E}" type="slidenum">
              <a:rPr lang="en-US" smtClean="0"/>
              <a:t>1</a:t>
            </a:fld>
            <a:endParaRPr lang="en-US" dirty="0"/>
          </a:p>
        </p:txBody>
      </p:sp>
    </p:spTree>
    <p:extLst>
      <p:ext uri="{BB962C8B-B14F-4D97-AF65-F5344CB8AC3E}">
        <p14:creationId xmlns:p14="http://schemas.microsoft.com/office/powerpoint/2010/main" val="3024913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10</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11</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12</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3</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4</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5</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6</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7</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8</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9</a:t>
            </a:fld>
            <a:endParaRPr lang="en-US" dirty="0"/>
          </a:p>
        </p:txBody>
      </p:sp>
    </p:spTree>
    <p:extLst>
      <p:ext uri="{BB962C8B-B14F-4D97-AF65-F5344CB8AC3E}">
        <p14:creationId xmlns:p14="http://schemas.microsoft.com/office/powerpoint/2010/main" val="112433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1BEF71-DE6C-4B51-996E-C16873494508}" type="datetime1">
              <a:rPr lang="en-US" smtClean="0"/>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620171"/>
      </p:ext>
    </p:extLst>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EC907A-E5C4-4BC9-A987-B35FB4E1DE0D}" type="datetime1">
              <a:rPr lang="en-US" smtClean="0"/>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252653386"/>
      </p:ext>
    </p:extLst>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3E5AA-ED4C-4562-BD7A-D46F8C72EC33}" type="datetime1">
              <a:rPr lang="en-US" smtClean="0"/>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275747951"/>
      </p:ext>
    </p:extLst>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40D0AA-E9FC-4E80-869B-6083C3F8986C}" type="datetime1">
              <a:rPr lang="en-US" smtClean="0"/>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77961466"/>
      </p:ext>
    </p:extLst>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34644-291B-4EA6-A0B7-37F33914607B}" type="datetime1">
              <a:rPr lang="en-US" smtClean="0"/>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563565"/>
      </p:ext>
    </p:extLst>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34670A-919C-4020-B5F1-88A1FD909537}" type="datetime1">
              <a:rPr lang="en-US" smtClean="0"/>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86587030"/>
      </p:ext>
    </p:extLst>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3C97B1-045A-4369-A317-ED6E050FBDA2}" type="datetime1">
              <a:rPr lang="en-US" smtClean="0"/>
              <a:t>4/19/2016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17995150"/>
      </p:ext>
    </p:extLst>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BC77E7-3EF4-4885-AB41-4F349F0B3866}" type="datetime1">
              <a:rPr lang="en-US" smtClean="0"/>
              <a:t>4/19/2016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3454859459"/>
      </p:ext>
    </p:extLst>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4D8100-0AEB-4446-B602-5968B9779315}" type="datetime1">
              <a:rPr lang="en-US" smtClean="0"/>
              <a:t>4/19/2016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09258924"/>
      </p:ext>
    </p:extLst>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BF82DE1-B236-4520-9B91-2F686607261B}" type="datetime1">
              <a:rPr lang="en-US" smtClean="0"/>
              <a:t>4/19/2016</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8B96DB-C5BB-48C9-8AB1-92DA957701DD}" type="slidenum">
              <a:rPr lang="en-US" smtClean="0"/>
              <a:t>‹#›</a:t>
            </a:fld>
            <a:endParaRPr lang="en-US" dirty="0"/>
          </a:p>
        </p:txBody>
      </p:sp>
    </p:spTree>
    <p:extLst>
      <p:ext uri="{BB962C8B-B14F-4D97-AF65-F5344CB8AC3E}">
        <p14:creationId xmlns:p14="http://schemas.microsoft.com/office/powerpoint/2010/main" val="3284258166"/>
      </p:ext>
    </p:extLst>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037DA-336F-439E-9E17-E36F5B0F3CF5}" type="datetime1">
              <a:rPr lang="en-US" smtClean="0"/>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816472557"/>
      </p:ext>
    </p:extLst>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2FA5630-1A63-4849-A3F8-0F42C3402C52}" type="datetime1">
              <a:rPr lang="en-US" smtClean="0"/>
              <a:t>4/19/2016</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8B96DB-C5BB-48C9-8AB1-92DA957701DD}"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1876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slow">
    <p:randomBar dir="vert"/>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458200" cy="4343400"/>
          </a:xfrm>
        </p:spPr>
        <p:txBody>
          <a:bodyPr>
            <a:normAutofit/>
          </a:bodyPr>
          <a:lstStyle/>
          <a:p>
            <a:r>
              <a:rPr lang="en-US" sz="6600" b="1" spc="300" dirty="0" smtClean="0">
                <a:solidFill>
                  <a:schemeClr val="tx1"/>
                </a:solidFill>
              </a:rPr>
              <a:t>  Legislative </a:t>
            </a:r>
            <a:r>
              <a:rPr lang="en-US" sz="6600" b="1" spc="300" dirty="0" smtClean="0">
                <a:solidFill>
                  <a:schemeClr val="tx1">
                    <a:lumMod val="65000"/>
                    <a:lumOff val="35000"/>
                  </a:schemeClr>
                </a:solidFill>
              </a:rPr>
              <a:t>Update</a:t>
            </a:r>
            <a:endParaRPr lang="en-US" sz="6600" b="1" spc="300" dirty="0">
              <a:solidFill>
                <a:schemeClr val="tx1">
                  <a:lumMod val="65000"/>
                  <a:lumOff val="35000"/>
                </a:schemeClr>
              </a:solidFill>
            </a:endParaRPr>
          </a:p>
        </p:txBody>
      </p:sp>
      <p:sp>
        <p:nvSpPr>
          <p:cNvPr id="8" name="Subtitle 2"/>
          <p:cNvSpPr>
            <a:spLocks noGrp="1"/>
          </p:cNvSpPr>
          <p:nvPr>
            <p:ph type="subTitle" idx="1"/>
          </p:nvPr>
        </p:nvSpPr>
        <p:spPr>
          <a:xfrm>
            <a:off x="-76200" y="4724400"/>
            <a:ext cx="9090660" cy="1143000"/>
          </a:xfrm>
        </p:spPr>
        <p:txBody>
          <a:bodyPr>
            <a:normAutofit/>
          </a:bodyPr>
          <a:lstStyle/>
          <a:p>
            <a:pPr algn="ctr">
              <a:lnSpc>
                <a:spcPct val="100000"/>
              </a:lnSpc>
            </a:pPr>
            <a:r>
              <a:rPr lang="en-US" b="1" spc="0" dirty="0" smtClean="0">
                <a:solidFill>
                  <a:srgbClr val="92D050"/>
                </a:solidFill>
              </a:rPr>
              <a:t>   AIKEN COUNTY PUBLIC SCHOOL DISTRICT   </a:t>
            </a:r>
            <a:r>
              <a:rPr lang="en-US" cap="small" spc="0" dirty="0" smtClean="0">
                <a:solidFill>
                  <a:schemeClr val="tx1">
                    <a:lumMod val="65000"/>
                    <a:lumOff val="35000"/>
                  </a:schemeClr>
                </a:solidFill>
              </a:rPr>
              <a:t>4/19/16</a:t>
            </a:r>
          </a:p>
          <a:p>
            <a:pPr algn="ctr">
              <a:lnSpc>
                <a:spcPct val="100000"/>
              </a:lnSpc>
            </a:pPr>
            <a:endParaRPr lang="en-US" cap="small" dirty="0" smtClean="0">
              <a:solidFill>
                <a:schemeClr val="tx1">
                  <a:lumMod val="65000"/>
                  <a:lumOff val="35000"/>
                </a:schemeClr>
              </a:solidFill>
            </a:endParaRPr>
          </a:p>
          <a:p>
            <a:endParaRPr lang="en-US" dirty="0"/>
          </a:p>
        </p:txBody>
      </p:sp>
    </p:spTree>
    <p:extLst>
      <p:ext uri="{BB962C8B-B14F-4D97-AF65-F5344CB8AC3E}">
        <p14:creationId xmlns:p14="http://schemas.microsoft.com/office/powerpoint/2010/main" val="2283671699"/>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924800" cy="1432561"/>
          </a:xfrm>
        </p:spPr>
        <p:txBody>
          <a:bodyPr>
            <a:normAutofit fontScale="90000"/>
          </a:bodyPr>
          <a:lstStyle/>
          <a:p>
            <a:r>
              <a:rPr lang="en-US" sz="4000" spc="600" dirty="0"/>
              <a:t>Tuition Tax Credits, Vouchers </a:t>
            </a:r>
            <a:r>
              <a:rPr lang="en-US" sz="4000" spc="600" dirty="0" smtClean="0"/>
              <a:t>(S.0907 and H.4537)</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1066800" y="1828800"/>
            <a:ext cx="7239000" cy="4343400"/>
          </a:xfrm>
        </p:spPr>
        <p:txBody>
          <a:bodyPr>
            <a:normAutofit fontScale="92500" lnSpcReduction="10000"/>
          </a:bodyPr>
          <a:lstStyle/>
          <a:p>
            <a:pPr marL="457200" indent="-342900">
              <a:buFont typeface="Arial" panose="020B0604020202020204" pitchFamily="34" charset="0"/>
              <a:buChar char="•"/>
            </a:pPr>
            <a:r>
              <a:rPr lang="en-US" sz="2800" dirty="0" smtClean="0">
                <a:latin typeface="+mj-lt"/>
              </a:rPr>
              <a:t>Provides nonprofit scholarship funding to provide grants for defraying educational cost for exceptional needs children</a:t>
            </a:r>
          </a:p>
          <a:p>
            <a:pPr marL="457200" indent="-342900">
              <a:buFont typeface="Arial" panose="020B0604020202020204" pitchFamily="34" charset="0"/>
              <a:buChar char="•"/>
            </a:pPr>
            <a:r>
              <a:rPr lang="en-US" sz="2800" dirty="0" smtClean="0">
                <a:latin typeface="+mj-lt"/>
              </a:rPr>
              <a:t>Provides tax credits for individuals or businesses that make contributions made to nonprofit scholarship funding</a:t>
            </a:r>
          </a:p>
          <a:p>
            <a:pPr marL="457200" indent="-342900">
              <a:buFont typeface="Arial" panose="020B0604020202020204" pitchFamily="34" charset="0"/>
              <a:buChar char="•"/>
            </a:pPr>
            <a:r>
              <a:rPr lang="en-US" sz="2800" dirty="0" smtClean="0">
                <a:latin typeface="+mj-lt"/>
              </a:rPr>
              <a:t>S.0907</a:t>
            </a:r>
          </a:p>
          <a:p>
            <a:pPr marL="863600" lvl="1" indent="-457200">
              <a:buClr>
                <a:schemeClr val="bg2"/>
              </a:buClr>
              <a:buFont typeface="Wingdings" panose="05000000000000000000" pitchFamily="2" charset="2"/>
              <a:buChar char="ü"/>
            </a:pPr>
            <a:r>
              <a:rPr lang="en-US" sz="2600" dirty="0" smtClean="0">
                <a:latin typeface="+mj-lt"/>
              </a:rPr>
              <a:t>Referred to Senate Committee on Finance (1/13/16)</a:t>
            </a:r>
          </a:p>
          <a:p>
            <a:pPr marL="457200" indent="-342900">
              <a:buFont typeface="Arial" panose="020B0604020202020204" pitchFamily="34" charset="0"/>
              <a:buChar char="•"/>
            </a:pPr>
            <a:r>
              <a:rPr lang="en-US" sz="2800" dirty="0" smtClean="0">
                <a:latin typeface="+mj-lt"/>
              </a:rPr>
              <a:t>H.4537</a:t>
            </a:r>
          </a:p>
          <a:p>
            <a:pPr marL="749808" lvl="1" indent="-342900">
              <a:buClr>
                <a:schemeClr val="bg2"/>
              </a:buClr>
              <a:buFont typeface="Wingdings" panose="05000000000000000000" pitchFamily="2" charset="2"/>
              <a:buChar char="ü"/>
            </a:pPr>
            <a:r>
              <a:rPr lang="en-US" sz="2400" dirty="0">
                <a:latin typeface="+mj-lt"/>
              </a:rPr>
              <a:t>Passed by House and referred to Senate </a:t>
            </a:r>
            <a:r>
              <a:rPr lang="en-US" sz="2400" dirty="0" smtClean="0">
                <a:latin typeface="+mj-lt"/>
              </a:rPr>
              <a:t>(3/3/16</a:t>
            </a:r>
            <a:r>
              <a:rPr lang="en-US" sz="2400" dirty="0">
                <a:latin typeface="+mj-lt"/>
              </a:rPr>
              <a:t>)</a:t>
            </a:r>
          </a:p>
          <a:p>
            <a:pPr marL="749808" lvl="1" indent="-342900">
              <a:buClr>
                <a:schemeClr val="bg2"/>
              </a:buClr>
              <a:buFont typeface="Wingdings" panose="05000000000000000000" pitchFamily="2" charset="2"/>
              <a:buChar char="ü"/>
            </a:pPr>
            <a:r>
              <a:rPr lang="en-US" sz="2400" dirty="0">
                <a:latin typeface="+mj-lt"/>
              </a:rPr>
              <a:t>Referred to </a:t>
            </a:r>
            <a:r>
              <a:rPr lang="en-US" sz="2400" dirty="0" smtClean="0">
                <a:latin typeface="+mj-lt"/>
              </a:rPr>
              <a:t>Senate Committee on Finance (3/8/16</a:t>
            </a:r>
            <a:r>
              <a:rPr lang="en-US" sz="2400" dirty="0">
                <a:latin typeface="+mj-lt"/>
              </a:rPr>
              <a:t>)</a:t>
            </a:r>
          </a:p>
          <a:p>
            <a:pPr marL="749808" lvl="1" indent="-342900">
              <a:buFont typeface="Courier New" panose="02070309020205020404" pitchFamily="49" charset="0"/>
              <a:buChar char="o"/>
            </a:pPr>
            <a:endParaRPr lang="en-US" sz="2400" dirty="0" smtClean="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4/19/16</a:t>
            </a:r>
          </a:p>
        </p:txBody>
      </p:sp>
    </p:spTree>
    <p:extLst>
      <p:ext uri="{BB962C8B-B14F-4D97-AF65-F5344CB8AC3E}">
        <p14:creationId xmlns:p14="http://schemas.microsoft.com/office/powerpoint/2010/main" val="395583269"/>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924800" cy="1432561"/>
          </a:xfrm>
        </p:spPr>
        <p:txBody>
          <a:bodyPr>
            <a:normAutofit/>
          </a:bodyPr>
          <a:lstStyle/>
          <a:p>
            <a:r>
              <a:rPr lang="en-US" sz="4000" spc="600" dirty="0" smtClean="0"/>
              <a:t>Ban on Wireless Devices(H.4575)</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1066800" y="1828800"/>
            <a:ext cx="7239000" cy="4343400"/>
          </a:xfrm>
        </p:spPr>
        <p:txBody>
          <a:bodyPr>
            <a:normAutofit/>
          </a:bodyPr>
          <a:lstStyle/>
          <a:p>
            <a:pPr marL="457200" indent="-342900">
              <a:buFont typeface="Arial" panose="020B0604020202020204" pitchFamily="34" charset="0"/>
              <a:buChar char="•"/>
            </a:pPr>
            <a:r>
              <a:rPr lang="en-US" sz="2800" dirty="0" smtClean="0">
                <a:latin typeface="+mj-lt"/>
              </a:rPr>
              <a:t>Applies during school hours</a:t>
            </a:r>
          </a:p>
          <a:p>
            <a:pPr marL="457200" indent="-342900">
              <a:buFont typeface="Arial" panose="020B0604020202020204" pitchFamily="34" charset="0"/>
              <a:buChar char="•"/>
            </a:pPr>
            <a:r>
              <a:rPr lang="en-US" sz="2800" dirty="0" smtClean="0">
                <a:latin typeface="+mj-lt"/>
              </a:rPr>
              <a:t>Adds telephone, personal digital assistant, and text messaging device to ban on pagers</a:t>
            </a:r>
          </a:p>
          <a:p>
            <a:pPr marL="457200" indent="-342900">
              <a:buFont typeface="Arial" panose="020B0604020202020204" pitchFamily="34" charset="0"/>
              <a:buChar char="•"/>
            </a:pPr>
            <a:r>
              <a:rPr lang="en-US" sz="2800" dirty="0" smtClean="0">
                <a:latin typeface="+mj-lt"/>
              </a:rPr>
              <a:t>H.4575</a:t>
            </a:r>
          </a:p>
          <a:p>
            <a:pPr marL="863600" lvl="1" indent="-457200">
              <a:buClr>
                <a:schemeClr val="bg2"/>
              </a:buClr>
              <a:buFont typeface="Wingdings" panose="05000000000000000000" pitchFamily="2" charset="2"/>
              <a:buChar char="ü"/>
            </a:pPr>
            <a:r>
              <a:rPr lang="en-US" sz="2600" dirty="0" smtClean="0">
                <a:latin typeface="+mj-lt"/>
              </a:rPr>
              <a:t>Referred to House Committee on Education and Public Works (1/12/16)</a:t>
            </a:r>
          </a:p>
          <a:p>
            <a:pPr marL="749808" lvl="1" indent="-342900">
              <a:buFont typeface="Courier New" panose="02070309020205020404" pitchFamily="49" charset="0"/>
              <a:buChar char="o"/>
            </a:pPr>
            <a:endParaRPr lang="en-US" sz="2400" dirty="0" smtClean="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4/19/16</a:t>
            </a:r>
          </a:p>
        </p:txBody>
      </p:sp>
    </p:spTree>
    <p:extLst>
      <p:ext uri="{BB962C8B-B14F-4D97-AF65-F5344CB8AC3E}">
        <p14:creationId xmlns:p14="http://schemas.microsoft.com/office/powerpoint/2010/main" val="2804648749"/>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924800" cy="1432561"/>
          </a:xfrm>
        </p:spPr>
        <p:txBody>
          <a:bodyPr>
            <a:normAutofit/>
          </a:bodyPr>
          <a:lstStyle/>
          <a:p>
            <a:r>
              <a:rPr lang="en-US" sz="4000" spc="600" dirty="0"/>
              <a:t>Our Aiken County Schools are Succeeding!</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1066800" y="1828800"/>
            <a:ext cx="7239000" cy="4343400"/>
          </a:xfrm>
        </p:spPr>
        <p:txBody>
          <a:bodyPr>
            <a:normAutofit/>
          </a:bodyPr>
          <a:lstStyle/>
          <a:p>
            <a:pPr marL="457200" indent="-342900">
              <a:buFont typeface="Arial" panose="020B0604020202020204" pitchFamily="34" charset="0"/>
              <a:buChar char="•"/>
            </a:pPr>
            <a:r>
              <a:rPr lang="en-US" sz="2800" dirty="0" smtClean="0">
                <a:latin typeface="+mj-lt"/>
              </a:rPr>
              <a:t>Teacher of the Year Honor Court</a:t>
            </a:r>
          </a:p>
          <a:p>
            <a:pPr marL="863600" lvl="1" indent="-457200">
              <a:buClr>
                <a:schemeClr val="bg2"/>
              </a:buClr>
              <a:buFont typeface="Wingdings" panose="05000000000000000000" pitchFamily="2" charset="2"/>
              <a:buChar char="ü"/>
            </a:pPr>
            <a:r>
              <a:rPr lang="en-US" sz="2600" dirty="0" smtClean="0">
                <a:latin typeface="+mj-lt"/>
              </a:rPr>
              <a:t>Ms. Kathy Linton – East Aiken Elementary</a:t>
            </a:r>
          </a:p>
          <a:p>
            <a:pPr marL="863600" lvl="1" indent="-457200">
              <a:buClr>
                <a:schemeClr val="bg2"/>
              </a:buClr>
              <a:buFont typeface="Wingdings" panose="05000000000000000000" pitchFamily="2" charset="2"/>
              <a:buChar char="ü"/>
            </a:pPr>
            <a:r>
              <a:rPr lang="en-US" sz="2600" dirty="0" smtClean="0">
                <a:latin typeface="+mj-lt"/>
              </a:rPr>
              <a:t>Ms. Lisa Colquitt – South Aiken</a:t>
            </a:r>
          </a:p>
          <a:p>
            <a:pPr marL="863600" lvl="1" indent="-457200">
              <a:buClr>
                <a:schemeClr val="bg2"/>
              </a:buClr>
              <a:buFont typeface="Wingdings" panose="05000000000000000000" pitchFamily="2" charset="2"/>
              <a:buChar char="ü"/>
            </a:pPr>
            <a:r>
              <a:rPr lang="en-US" sz="2600" dirty="0" smtClean="0">
                <a:latin typeface="+mj-lt"/>
              </a:rPr>
              <a:t>Ms. Carrie Clark – Hammond Hill Elementary</a:t>
            </a:r>
          </a:p>
          <a:p>
            <a:pPr marL="863600" lvl="1" indent="-457200">
              <a:buClr>
                <a:schemeClr val="bg2"/>
              </a:buClr>
              <a:buFont typeface="Wingdings" panose="05000000000000000000" pitchFamily="2" charset="2"/>
              <a:buChar char="ü"/>
            </a:pPr>
            <a:r>
              <a:rPr lang="en-US" sz="2600" dirty="0" smtClean="0">
                <a:latin typeface="+mj-lt"/>
              </a:rPr>
              <a:t>Ms. Amanda Burnside – Paul Knox Middle</a:t>
            </a:r>
          </a:p>
          <a:p>
            <a:pPr marL="863600" lvl="1" indent="-457200">
              <a:buClr>
                <a:schemeClr val="bg2"/>
              </a:buClr>
              <a:buFont typeface="Wingdings" panose="05000000000000000000" pitchFamily="2" charset="2"/>
              <a:buChar char="ü"/>
            </a:pPr>
            <a:r>
              <a:rPr lang="en-US" sz="2600" dirty="0" smtClean="0">
                <a:latin typeface="+mj-lt"/>
              </a:rPr>
              <a:t>Dr. Elisabeth Hardy – North Augusta High</a:t>
            </a:r>
          </a:p>
          <a:p>
            <a:pPr marL="749808" lvl="1" indent="-342900">
              <a:buFont typeface="Courier New" panose="02070309020205020404" pitchFamily="49" charset="0"/>
              <a:buChar char="o"/>
            </a:pPr>
            <a:endParaRPr lang="en-US" sz="2400" dirty="0" smtClean="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4/19/16</a:t>
            </a:r>
          </a:p>
        </p:txBody>
      </p:sp>
      <p:pic>
        <p:nvPicPr>
          <p:cNvPr id="5" name="Picture 3" descr="C:\Users\Keith\AppData\Local\Microsoft\Windows\INetCache\IE\N5PZSQKJ\smiley-face-10257-large[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4567870"/>
            <a:ext cx="1967056" cy="1604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7316326"/>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Earlier School Start Date (S.1014 and H.5140)</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343400"/>
          </a:xfrm>
        </p:spPr>
        <p:txBody>
          <a:bodyPr>
            <a:normAutofit fontScale="62500" lnSpcReduction="20000"/>
          </a:bodyPr>
          <a:lstStyle/>
          <a:p>
            <a:pPr marL="457200" indent="-342900">
              <a:buFont typeface="Arial" panose="020B0604020202020204" pitchFamily="34" charset="0"/>
              <a:buChar char="•"/>
            </a:pPr>
            <a:r>
              <a:rPr lang="en-US" sz="2800" dirty="0" smtClean="0">
                <a:latin typeface="+mj-lt"/>
              </a:rPr>
              <a:t>Bills amended to require the school start date no earlier than August 15 beginning with 2017-2018 school year</a:t>
            </a:r>
          </a:p>
          <a:p>
            <a:pPr marL="457200" indent="-342900">
              <a:buFont typeface="Arial" panose="020B0604020202020204" pitchFamily="34" charset="0"/>
              <a:buChar char="•"/>
            </a:pPr>
            <a:r>
              <a:rPr lang="en-US" sz="2800" dirty="0" smtClean="0">
                <a:latin typeface="+mj-lt"/>
              </a:rPr>
              <a:t>SCSBA recommends an </a:t>
            </a:r>
            <a:r>
              <a:rPr lang="en-US" sz="2800" dirty="0">
                <a:latin typeface="+mj-lt"/>
              </a:rPr>
              <a:t>amendment adding a provision giving local school boards up to 5 flexible days to use in years when August 15 falls later in the month and make it difficult or impossible for districts to complete 90 instructional days before the December break. (Note the amendment language: </a:t>
            </a:r>
            <a:r>
              <a:rPr lang="en-US" sz="2800" b="1" u="sng" dirty="0">
                <a:latin typeface="+mj-lt"/>
              </a:rPr>
              <a:t>to provide districts with an increased ability to schedule ninety instructional days prior to the winter holiday, school boards of trustees shall be given the flexibility to begin school for students up to five instructional days prior to August </a:t>
            </a:r>
            <a:r>
              <a:rPr lang="en-US" sz="2800" b="1" u="sng" dirty="0" smtClean="0">
                <a:latin typeface="+mj-lt"/>
              </a:rPr>
              <a:t>15.  Prior </a:t>
            </a:r>
            <a:r>
              <a:rPr lang="en-US" sz="2800" b="1" u="sng" dirty="0">
                <a:latin typeface="+mj-lt"/>
              </a:rPr>
              <a:t>to exercising this flexibility, a majority vote by the school board must be taken and notification of the approved beginning date for students must be submitted to the State Department of Education.)</a:t>
            </a:r>
            <a:endParaRPr lang="en-US" sz="2800" dirty="0" smtClean="0">
              <a:latin typeface="+mj-lt"/>
            </a:endParaRPr>
          </a:p>
          <a:p>
            <a:pPr marL="457200" indent="-342900">
              <a:buFont typeface="Arial" panose="020B0604020202020204" pitchFamily="34" charset="0"/>
              <a:buChar char="•"/>
            </a:pPr>
            <a:r>
              <a:rPr lang="en-US" sz="2800" dirty="0" smtClean="0">
                <a:latin typeface="+mj-lt"/>
              </a:rPr>
              <a:t>H.5140</a:t>
            </a:r>
          </a:p>
          <a:p>
            <a:pPr marL="749808" lvl="1" indent="-342900">
              <a:buClr>
                <a:schemeClr val="bg2"/>
              </a:buClr>
              <a:buFont typeface="Wingdings" panose="05000000000000000000" pitchFamily="2" charset="2"/>
              <a:buChar char="ü"/>
            </a:pPr>
            <a:r>
              <a:rPr lang="en-US" sz="2800" dirty="0">
                <a:latin typeface="+mj-lt"/>
              </a:rPr>
              <a:t>Reported out favorably by </a:t>
            </a:r>
            <a:r>
              <a:rPr lang="en-US" sz="2800" dirty="0" smtClean="0">
                <a:latin typeface="+mj-lt"/>
              </a:rPr>
              <a:t>House </a:t>
            </a:r>
            <a:r>
              <a:rPr lang="en-US" sz="2800" dirty="0">
                <a:latin typeface="+mj-lt"/>
              </a:rPr>
              <a:t>Committee on Education </a:t>
            </a:r>
            <a:r>
              <a:rPr lang="en-US" sz="2800" dirty="0" smtClean="0">
                <a:latin typeface="+mj-lt"/>
              </a:rPr>
              <a:t>and Public Works (4/14/16</a:t>
            </a:r>
            <a:r>
              <a:rPr lang="en-US" sz="2800" dirty="0">
                <a:latin typeface="+mj-lt"/>
              </a:rPr>
              <a:t>)</a:t>
            </a:r>
          </a:p>
          <a:p>
            <a:pPr marL="457200" indent="-342900">
              <a:buFont typeface="Arial" panose="020B0604020202020204" pitchFamily="34" charset="0"/>
              <a:buChar char="•"/>
            </a:pPr>
            <a:r>
              <a:rPr lang="en-US" sz="2800" dirty="0" smtClean="0">
                <a:latin typeface="+mj-lt"/>
              </a:rPr>
              <a:t>S.1014</a:t>
            </a:r>
            <a:endParaRPr lang="en-US" sz="2800" dirty="0">
              <a:latin typeface="+mj-lt"/>
            </a:endParaRPr>
          </a:p>
          <a:p>
            <a:pPr marL="749808" lvl="1" indent="-342900">
              <a:buClr>
                <a:schemeClr val="bg2"/>
              </a:buClr>
              <a:buFont typeface="Wingdings" panose="05000000000000000000" pitchFamily="2" charset="2"/>
              <a:buChar char="ü"/>
            </a:pPr>
            <a:r>
              <a:rPr lang="en-US" sz="2800" dirty="0">
                <a:latin typeface="+mj-lt"/>
              </a:rPr>
              <a:t>Reported out favorably by Senate Committee on Education (4/14/16)</a:t>
            </a:r>
          </a:p>
          <a:p>
            <a:pPr marL="749808" lvl="1" indent="-342900">
              <a:buClr>
                <a:schemeClr val="bg2"/>
              </a:buClr>
              <a:buFont typeface="Wingdings" panose="05000000000000000000" pitchFamily="2" charset="2"/>
              <a:buChar char="ü"/>
            </a:pPr>
            <a:endParaRPr lang="en-US" sz="2600" dirty="0" smtClean="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4/19/16</a:t>
            </a:r>
          </a:p>
        </p:txBody>
      </p:sp>
    </p:spTree>
    <p:extLst>
      <p:ext uri="{BB962C8B-B14F-4D97-AF65-F5344CB8AC3E}">
        <p14:creationId xmlns:p14="http://schemas.microsoft.com/office/powerpoint/2010/main" val="2591794751"/>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Survey Higher Education Students(H.4938)</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38200" y="1981200"/>
            <a:ext cx="7620000" cy="4114800"/>
          </a:xfrm>
        </p:spPr>
        <p:txBody>
          <a:bodyPr>
            <a:normAutofit/>
          </a:bodyPr>
          <a:lstStyle/>
          <a:p>
            <a:pPr marL="457200" indent="-342900">
              <a:buFont typeface="Arial" panose="020B0604020202020204" pitchFamily="34" charset="0"/>
              <a:buChar char="•"/>
            </a:pPr>
            <a:r>
              <a:rPr lang="en-US" sz="2400" dirty="0" smtClean="0">
                <a:latin typeface="+mj-lt"/>
              </a:rPr>
              <a:t>Survey students enrolled in the states' colleges of education and include questions inquiring as too whether the students have ever considered teaching in a rural and economically challenged school district and what incentives, if any, would case them to consider working in such a district.</a:t>
            </a:r>
          </a:p>
          <a:p>
            <a:pPr marL="457200" indent="-342900">
              <a:buFont typeface="Arial" panose="020B0604020202020204" pitchFamily="34" charset="0"/>
              <a:buChar char="•"/>
            </a:pPr>
            <a:r>
              <a:rPr lang="en-US" sz="2400" dirty="0" smtClean="0">
                <a:latin typeface="+mj-lt"/>
              </a:rPr>
              <a:t>H.4938</a:t>
            </a:r>
          </a:p>
          <a:p>
            <a:pPr marL="749808" lvl="1" indent="-342900">
              <a:buClr>
                <a:schemeClr val="bg2"/>
              </a:buClr>
              <a:buFont typeface="Wingdings" panose="05000000000000000000" pitchFamily="2" charset="2"/>
              <a:buChar char="ü"/>
            </a:pPr>
            <a:r>
              <a:rPr lang="en-US" sz="2400" dirty="0">
                <a:latin typeface="+mj-lt"/>
              </a:rPr>
              <a:t>Passed by House and referred to Senate (</a:t>
            </a:r>
            <a:r>
              <a:rPr lang="en-US" sz="2400" dirty="0" smtClean="0">
                <a:latin typeface="+mj-lt"/>
              </a:rPr>
              <a:t>2/24/16)</a:t>
            </a:r>
          </a:p>
          <a:p>
            <a:pPr marL="749808" lvl="1" indent="-342900">
              <a:buClr>
                <a:schemeClr val="bg2"/>
              </a:buClr>
              <a:buFont typeface="Wingdings" panose="05000000000000000000" pitchFamily="2" charset="2"/>
              <a:buChar char="ü"/>
            </a:pPr>
            <a:r>
              <a:rPr lang="en-US" sz="2400" dirty="0" smtClean="0">
                <a:latin typeface="+mj-lt"/>
              </a:rPr>
              <a:t>Reported out favorably by Senate Committee on </a:t>
            </a:r>
            <a:r>
              <a:rPr lang="en-US" sz="2400" dirty="0">
                <a:latin typeface="+mj-lt"/>
              </a:rPr>
              <a:t>Education</a:t>
            </a:r>
            <a:r>
              <a:rPr lang="en-US" sz="2400" dirty="0" smtClean="0">
                <a:latin typeface="+mj-lt"/>
              </a:rPr>
              <a:t> (4/14/16)</a:t>
            </a: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4/19/16</a:t>
            </a:r>
          </a:p>
        </p:txBody>
      </p:sp>
    </p:spTree>
    <p:extLst>
      <p:ext uri="{BB962C8B-B14F-4D97-AF65-F5344CB8AC3E}">
        <p14:creationId xmlns:p14="http://schemas.microsoft.com/office/powerpoint/2010/main" val="1558437924"/>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Department of Education (H.4941)</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343400"/>
          </a:xfrm>
        </p:spPr>
        <p:txBody>
          <a:bodyPr>
            <a:normAutofit/>
          </a:bodyPr>
          <a:lstStyle/>
          <a:p>
            <a:pPr marL="457200" indent="-342900">
              <a:buFont typeface="Arial" panose="020B0604020202020204" pitchFamily="34" charset="0"/>
              <a:buChar char="•"/>
            </a:pPr>
            <a:r>
              <a:rPr lang="en-US" sz="2400" dirty="0" smtClean="0">
                <a:latin typeface="+mj-lt"/>
              </a:rPr>
              <a:t>Directs SC Department of Education to adopt statewide program for identifying fiscal practices and budgetary conditions</a:t>
            </a:r>
          </a:p>
          <a:p>
            <a:pPr marL="457200" indent="-342900">
              <a:buFont typeface="Arial" panose="020B0604020202020204" pitchFamily="34" charset="0"/>
              <a:buChar char="•"/>
            </a:pPr>
            <a:r>
              <a:rPr lang="en-US" sz="2400" dirty="0" smtClean="0">
                <a:latin typeface="+mj-lt"/>
              </a:rPr>
              <a:t>Directs SC Department of Education to develop three levels of fiscal and budgetary concern (fiscal watch, fiscal caution, fiscal emergency)</a:t>
            </a:r>
          </a:p>
          <a:p>
            <a:pPr marL="457200" indent="-342900">
              <a:buFont typeface="Arial" panose="020B0604020202020204" pitchFamily="34" charset="0"/>
              <a:buChar char="•"/>
            </a:pPr>
            <a:r>
              <a:rPr lang="en-US" sz="2400" dirty="0" smtClean="0">
                <a:latin typeface="+mj-lt"/>
              </a:rPr>
              <a:t>H.4941</a:t>
            </a:r>
          </a:p>
          <a:p>
            <a:pPr marL="749808" lvl="1" indent="-342900">
              <a:buClr>
                <a:schemeClr val="bg2"/>
              </a:buClr>
              <a:buFont typeface="Wingdings" panose="05000000000000000000" pitchFamily="2" charset="2"/>
              <a:buChar char="ü"/>
            </a:pPr>
            <a:r>
              <a:rPr lang="en-US" sz="2400" dirty="0">
                <a:latin typeface="+mj-lt"/>
              </a:rPr>
              <a:t>Passed by House and referred to Senate </a:t>
            </a:r>
            <a:r>
              <a:rPr lang="en-US" sz="2400" dirty="0" smtClean="0">
                <a:latin typeface="+mj-lt"/>
              </a:rPr>
              <a:t>(3/8/16</a:t>
            </a:r>
            <a:r>
              <a:rPr lang="en-US" sz="2400" dirty="0">
                <a:latin typeface="+mj-lt"/>
              </a:rPr>
              <a:t>)</a:t>
            </a:r>
          </a:p>
          <a:p>
            <a:pPr marL="749808" lvl="1" indent="-342900">
              <a:buClr>
                <a:schemeClr val="bg2"/>
              </a:buClr>
              <a:buFont typeface="Wingdings" panose="05000000000000000000" pitchFamily="2" charset="2"/>
              <a:buChar char="ü"/>
            </a:pPr>
            <a:r>
              <a:rPr lang="en-US" sz="2400" dirty="0">
                <a:latin typeface="+mj-lt"/>
              </a:rPr>
              <a:t>Reported out favorably by Senate Committee on Education (4/14/16)</a:t>
            </a: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4/19/16</a:t>
            </a:r>
          </a:p>
        </p:txBody>
      </p:sp>
    </p:spTree>
    <p:extLst>
      <p:ext uri="{BB962C8B-B14F-4D97-AF65-F5344CB8AC3E}">
        <p14:creationId xmlns:p14="http://schemas.microsoft.com/office/powerpoint/2010/main" val="3436559203"/>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Office of Transformation</a:t>
            </a:r>
            <a:br>
              <a:rPr lang="en-US" sz="4000" spc="600" dirty="0" smtClean="0"/>
            </a:br>
            <a:r>
              <a:rPr lang="en-US" sz="4000" spc="600" dirty="0" smtClean="0"/>
              <a:t>(H.4940)</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343400"/>
          </a:xfrm>
        </p:spPr>
        <p:txBody>
          <a:bodyPr>
            <a:normAutofit/>
          </a:bodyPr>
          <a:lstStyle/>
          <a:p>
            <a:pPr marL="457200" indent="-342900">
              <a:buFont typeface="Arial" panose="020B0604020202020204" pitchFamily="34" charset="0"/>
              <a:buChar char="•"/>
            </a:pPr>
            <a:r>
              <a:rPr lang="en-US" sz="2800" dirty="0" smtClean="0">
                <a:latin typeface="+mj-lt"/>
              </a:rPr>
              <a:t>Outlines duties, functions, and responsibilities of the Office of Transformation within the SCDE</a:t>
            </a:r>
          </a:p>
          <a:p>
            <a:pPr marL="457200" indent="-342900">
              <a:buFont typeface="Arial" panose="020B0604020202020204" pitchFamily="34" charset="0"/>
              <a:buChar char="•"/>
            </a:pPr>
            <a:r>
              <a:rPr lang="en-US" sz="2800" dirty="0" smtClean="0">
                <a:latin typeface="+mj-lt"/>
              </a:rPr>
              <a:t>H.4940</a:t>
            </a:r>
          </a:p>
          <a:p>
            <a:pPr marL="749808" lvl="1" indent="-342900">
              <a:buClr>
                <a:schemeClr val="bg2"/>
              </a:buClr>
              <a:buFont typeface="Wingdings" panose="05000000000000000000" pitchFamily="2" charset="2"/>
              <a:buChar char="ü"/>
            </a:pPr>
            <a:r>
              <a:rPr lang="en-US" sz="2800" dirty="0">
                <a:latin typeface="+mj-lt"/>
              </a:rPr>
              <a:t>Passed by House and referred to Senate </a:t>
            </a:r>
            <a:endParaRPr lang="en-US" sz="2800" dirty="0" smtClean="0">
              <a:latin typeface="+mj-lt"/>
            </a:endParaRPr>
          </a:p>
          <a:p>
            <a:pPr marL="406908" lvl="1" indent="0">
              <a:buClr>
                <a:schemeClr val="bg2"/>
              </a:buClr>
              <a:buNone/>
            </a:pPr>
            <a:r>
              <a:rPr lang="en-US" sz="2800" dirty="0" smtClean="0">
                <a:latin typeface="+mj-lt"/>
              </a:rPr>
              <a:t>    (</a:t>
            </a:r>
            <a:r>
              <a:rPr lang="en-US" sz="2800" dirty="0">
                <a:latin typeface="+mj-lt"/>
              </a:rPr>
              <a:t>3/4/16)</a:t>
            </a:r>
          </a:p>
          <a:p>
            <a:pPr marL="749808" lvl="1" indent="-342900">
              <a:buClr>
                <a:schemeClr val="bg2"/>
              </a:buClr>
              <a:buFont typeface="Wingdings" panose="05000000000000000000" pitchFamily="2" charset="2"/>
              <a:buChar char="ü"/>
            </a:pPr>
            <a:r>
              <a:rPr lang="en-US" sz="2800" dirty="0">
                <a:latin typeface="+mj-lt"/>
              </a:rPr>
              <a:t>Reported out favorably by Senate Committee on Education (4/14/16)</a:t>
            </a: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4/19/16</a:t>
            </a:r>
          </a:p>
        </p:txBody>
      </p:sp>
    </p:spTree>
    <p:extLst>
      <p:ext uri="{BB962C8B-B14F-4D97-AF65-F5344CB8AC3E}">
        <p14:creationId xmlns:p14="http://schemas.microsoft.com/office/powerpoint/2010/main" val="2437027612"/>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Redefine Expectations of South Carolina High School Graduate(H.4936)</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343400"/>
          </a:xfrm>
        </p:spPr>
        <p:txBody>
          <a:bodyPr>
            <a:normAutofit fontScale="92500" lnSpcReduction="10000"/>
          </a:bodyPr>
          <a:lstStyle/>
          <a:p>
            <a:pPr marL="457200" indent="-342900">
              <a:buFont typeface="Arial" panose="020B0604020202020204" pitchFamily="34" charset="0"/>
              <a:buChar char="•"/>
            </a:pPr>
            <a:r>
              <a:rPr lang="en-US" sz="2800" dirty="0" smtClean="0">
                <a:latin typeface="+mj-lt"/>
              </a:rPr>
              <a:t>High school graduates measured by Profile of the South Carolina Graduate (Transform SC)</a:t>
            </a:r>
          </a:p>
          <a:p>
            <a:pPr marL="457200" indent="-342900">
              <a:buFont typeface="Arial" panose="020B0604020202020204" pitchFamily="34" charset="0"/>
              <a:buChar char="•"/>
            </a:pPr>
            <a:r>
              <a:rPr lang="en-US" sz="2800" dirty="0" smtClean="0">
                <a:latin typeface="+mj-lt"/>
              </a:rPr>
              <a:t>Ensure that graduates will have world class knowledge</a:t>
            </a:r>
          </a:p>
          <a:p>
            <a:pPr marL="864108" lvl="1" indent="-457200">
              <a:buClr>
                <a:schemeClr val="bg2"/>
              </a:buClr>
              <a:buFont typeface="Wingdings" panose="05000000000000000000" pitchFamily="2" charset="2"/>
              <a:buChar char="ü"/>
            </a:pPr>
            <a:r>
              <a:rPr lang="en-US" sz="2600" dirty="0" smtClean="0">
                <a:latin typeface="+mj-lt"/>
              </a:rPr>
              <a:t>Rigorous standards in language arts and math</a:t>
            </a:r>
          </a:p>
          <a:p>
            <a:pPr marL="864108" lvl="1" indent="-457200">
              <a:buClr>
                <a:schemeClr val="bg2"/>
              </a:buClr>
              <a:buFont typeface="Wingdings" panose="05000000000000000000" pitchFamily="2" charset="2"/>
              <a:buChar char="ü"/>
            </a:pPr>
            <a:r>
              <a:rPr lang="en-US" sz="2600" dirty="0" smtClean="0">
                <a:latin typeface="+mj-lt"/>
              </a:rPr>
              <a:t>Offerings in foreign language, science, technology, arts, social sciences, engineering, etc.</a:t>
            </a:r>
          </a:p>
          <a:p>
            <a:pPr marL="864108" lvl="1" indent="-457200">
              <a:buClr>
                <a:schemeClr val="bg2"/>
              </a:buClr>
              <a:buFont typeface="Wingdings" panose="05000000000000000000" pitchFamily="2" charset="2"/>
              <a:buChar char="ü"/>
            </a:pPr>
            <a:r>
              <a:rPr lang="en-US" sz="2600" dirty="0" smtClean="0">
                <a:latin typeface="+mj-lt"/>
              </a:rPr>
              <a:t>Offered ability to obtain world class skills , life and career characteristics</a:t>
            </a:r>
          </a:p>
          <a:p>
            <a:pPr marL="457200" indent="-342900">
              <a:buFont typeface="Arial" panose="020B0604020202020204" pitchFamily="34" charset="0"/>
              <a:buChar char="•"/>
            </a:pPr>
            <a:r>
              <a:rPr lang="en-US" sz="2800" dirty="0" smtClean="0">
                <a:latin typeface="+mj-lt"/>
              </a:rPr>
              <a:t>H.4936</a:t>
            </a:r>
          </a:p>
          <a:p>
            <a:pPr marL="749808" lvl="1" indent="-342900">
              <a:buClr>
                <a:schemeClr val="bg2"/>
              </a:buClr>
              <a:buFont typeface="Wingdings" panose="05000000000000000000" pitchFamily="2" charset="2"/>
              <a:buChar char="ü"/>
            </a:pPr>
            <a:r>
              <a:rPr lang="en-US" sz="2400" dirty="0">
                <a:latin typeface="+mj-lt"/>
              </a:rPr>
              <a:t>Passed by House and referred to Senate (2/24/16)</a:t>
            </a:r>
          </a:p>
          <a:p>
            <a:pPr marL="749808" lvl="1" indent="-342900">
              <a:buClr>
                <a:schemeClr val="bg2"/>
              </a:buClr>
              <a:buFont typeface="Wingdings" panose="05000000000000000000" pitchFamily="2" charset="2"/>
              <a:buChar char="ü"/>
            </a:pPr>
            <a:r>
              <a:rPr lang="en-US" sz="2400" dirty="0">
                <a:latin typeface="+mj-lt"/>
              </a:rPr>
              <a:t>Reported out favorably by Senate Committee on Education (4/14/16)</a:t>
            </a: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4/19/16</a:t>
            </a:r>
          </a:p>
        </p:txBody>
      </p:sp>
    </p:spTree>
    <p:extLst>
      <p:ext uri="{BB962C8B-B14F-4D97-AF65-F5344CB8AC3E}">
        <p14:creationId xmlns:p14="http://schemas.microsoft.com/office/powerpoint/2010/main" val="875774125"/>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a:t>Recreate Education and Economic Development Coordinating </a:t>
            </a:r>
            <a:r>
              <a:rPr lang="en-US" sz="4000" spc="600" dirty="0" smtClean="0"/>
              <a:t>Council(H.4937)</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343400"/>
          </a:xfrm>
        </p:spPr>
        <p:txBody>
          <a:bodyPr>
            <a:normAutofit fontScale="62500" lnSpcReduction="20000"/>
          </a:bodyPr>
          <a:lstStyle/>
          <a:p>
            <a:pPr marL="114300" indent="0">
              <a:buNone/>
            </a:pPr>
            <a:r>
              <a:rPr lang="en-US" sz="2800" dirty="0" smtClean="0">
                <a:latin typeface="+mj-lt"/>
              </a:rPr>
              <a:t>South Carolina Education and Economic Development Coordinating Council</a:t>
            </a:r>
          </a:p>
          <a:p>
            <a:pPr marL="571500" indent="-457200">
              <a:buFont typeface="Arial" panose="020B0604020202020204" pitchFamily="34" charset="0"/>
              <a:buChar char="•"/>
            </a:pPr>
            <a:r>
              <a:rPr lang="en-US" sz="2800" dirty="0" smtClean="0">
                <a:latin typeface="+mj-lt"/>
              </a:rPr>
              <a:t>Appointments by October 1, 2016</a:t>
            </a:r>
          </a:p>
          <a:p>
            <a:pPr marL="864108" lvl="1" indent="-457200">
              <a:buClr>
                <a:schemeClr val="bg2"/>
              </a:buClr>
              <a:buFont typeface="Wingdings" panose="05000000000000000000" pitchFamily="2" charset="2"/>
              <a:buChar char="ü"/>
            </a:pPr>
            <a:r>
              <a:rPr lang="en-US" sz="2600" dirty="0" smtClean="0">
                <a:latin typeface="+mj-lt"/>
              </a:rPr>
              <a:t>General Assembly members, state </a:t>
            </a:r>
            <a:r>
              <a:rPr lang="en-US" sz="2600" dirty="0">
                <a:latin typeface="+mj-lt"/>
              </a:rPr>
              <a:t>d</a:t>
            </a:r>
            <a:r>
              <a:rPr lang="en-US" sz="2600" dirty="0" smtClean="0">
                <a:latin typeface="+mj-lt"/>
              </a:rPr>
              <a:t>epartment </a:t>
            </a:r>
            <a:r>
              <a:rPr lang="en-US" sz="2600" dirty="0">
                <a:latin typeface="+mj-lt"/>
              </a:rPr>
              <a:t>d</a:t>
            </a:r>
            <a:r>
              <a:rPr lang="en-US" sz="2600" dirty="0" smtClean="0">
                <a:latin typeface="+mj-lt"/>
              </a:rPr>
              <a:t>irectors, business representatives, school leadership, higher education </a:t>
            </a:r>
            <a:r>
              <a:rPr lang="en-US" sz="2600" dirty="0">
                <a:latin typeface="+mj-lt"/>
              </a:rPr>
              <a:t>l</a:t>
            </a:r>
            <a:r>
              <a:rPr lang="en-US" sz="2600" dirty="0" smtClean="0">
                <a:latin typeface="+mj-lt"/>
              </a:rPr>
              <a:t>eadership</a:t>
            </a:r>
          </a:p>
          <a:p>
            <a:pPr marL="571500" indent="-457200">
              <a:buFont typeface="Arial" panose="020B0604020202020204" pitchFamily="34" charset="0"/>
              <a:buChar char="•"/>
            </a:pPr>
            <a:r>
              <a:rPr lang="en-US" sz="2800" dirty="0" smtClean="0">
                <a:latin typeface="+mj-lt"/>
              </a:rPr>
              <a:t>Advise Department of Education on implementation of this chapter</a:t>
            </a:r>
          </a:p>
          <a:p>
            <a:pPr marL="571500" indent="-457200">
              <a:buFont typeface="Arial" panose="020B0604020202020204" pitchFamily="34" charset="0"/>
              <a:buChar char="•"/>
            </a:pPr>
            <a:r>
              <a:rPr lang="en-US" sz="2800" dirty="0" smtClean="0">
                <a:latin typeface="+mj-lt"/>
              </a:rPr>
              <a:t>Review accountability and performance measures of this chapter</a:t>
            </a:r>
          </a:p>
          <a:p>
            <a:pPr marL="571500" indent="-457200">
              <a:buFont typeface="Arial" panose="020B0604020202020204" pitchFamily="34" charset="0"/>
              <a:buChar char="•"/>
            </a:pPr>
            <a:r>
              <a:rPr lang="en-US" sz="2800" dirty="0" smtClean="0">
                <a:latin typeface="+mj-lt"/>
              </a:rPr>
              <a:t>Report annually to Governor, General Assembly, and others on progress toward career pathways to provide prepared workforce</a:t>
            </a:r>
          </a:p>
          <a:p>
            <a:pPr marL="571500" indent="-457200">
              <a:buFont typeface="Arial" panose="020B0604020202020204" pitchFamily="34" charset="0"/>
              <a:buChar char="•"/>
            </a:pPr>
            <a:r>
              <a:rPr lang="en-US" sz="2800" dirty="0" smtClean="0">
                <a:latin typeface="+mj-lt"/>
              </a:rPr>
              <a:t>Make recommendations to Department of Education on communication and marketing plan to promote awareness of this chapter</a:t>
            </a:r>
          </a:p>
          <a:p>
            <a:pPr marL="571500" indent="-457200">
              <a:buFont typeface="Arial" panose="020B0604020202020204" pitchFamily="34" charset="0"/>
              <a:buChar char="•"/>
            </a:pPr>
            <a:r>
              <a:rPr lang="en-US" sz="2800" dirty="0" smtClean="0">
                <a:latin typeface="+mj-lt"/>
              </a:rPr>
              <a:t>Make recommendations to appropriate agencies for regulation changes to enhance implementation of recommendations of this chapter</a:t>
            </a:r>
          </a:p>
          <a:p>
            <a:pPr marL="457200" indent="-342900">
              <a:buFont typeface="Arial" panose="020B0604020202020204" pitchFamily="34" charset="0"/>
              <a:buChar char="•"/>
            </a:pPr>
            <a:r>
              <a:rPr lang="en-US" sz="2800" dirty="0" smtClean="0">
                <a:latin typeface="+mj-lt"/>
              </a:rPr>
              <a:t>H.4937</a:t>
            </a:r>
          </a:p>
          <a:p>
            <a:pPr marL="749808" lvl="1" indent="-342900">
              <a:buClr>
                <a:schemeClr val="bg2"/>
              </a:buClr>
              <a:buFont typeface="Wingdings" panose="05000000000000000000" pitchFamily="2" charset="2"/>
              <a:buChar char="ü"/>
            </a:pPr>
            <a:r>
              <a:rPr lang="en-US" sz="2400" dirty="0"/>
              <a:t>Passed by House and referred to Senate (2/24/16)</a:t>
            </a:r>
          </a:p>
          <a:p>
            <a:pPr marL="749808" lvl="1" indent="-342900">
              <a:buClr>
                <a:schemeClr val="bg2"/>
              </a:buClr>
              <a:buFont typeface="Wingdings" panose="05000000000000000000" pitchFamily="2" charset="2"/>
              <a:buChar char="ü"/>
            </a:pPr>
            <a:r>
              <a:rPr lang="en-US" sz="2400" dirty="0"/>
              <a:t>Reported out favorably by Senate Committee on Education (4/14/16)</a:t>
            </a: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4/19/16</a:t>
            </a:r>
          </a:p>
        </p:txBody>
      </p:sp>
    </p:spTree>
    <p:extLst>
      <p:ext uri="{BB962C8B-B14F-4D97-AF65-F5344CB8AC3E}">
        <p14:creationId xmlns:p14="http://schemas.microsoft.com/office/powerpoint/2010/main" val="3530126991"/>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a:t>Eliminate Outdated </a:t>
            </a:r>
            <a:r>
              <a:rPr lang="en-US" sz="4000" spc="600" dirty="0" smtClean="0"/>
              <a:t>Statutes(H.4939)</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38200" y="1905000"/>
            <a:ext cx="7787640" cy="4114800"/>
          </a:xfrm>
        </p:spPr>
        <p:txBody>
          <a:bodyPr>
            <a:normAutofit fontScale="62500" lnSpcReduction="20000"/>
          </a:bodyPr>
          <a:lstStyle/>
          <a:p>
            <a:pPr marL="457200" indent="-342900">
              <a:buFont typeface="Arial" panose="020B0604020202020204" pitchFamily="34" charset="0"/>
              <a:buChar char="•"/>
            </a:pPr>
            <a:r>
              <a:rPr lang="en-US" sz="2800" dirty="0" smtClean="0">
                <a:latin typeface="+mj-lt"/>
              </a:rPr>
              <a:t>Establish committee to review all existing state statues and report to General Assembly those which are obsolete or no longer applicable</a:t>
            </a:r>
          </a:p>
          <a:p>
            <a:pPr marL="457200" indent="-342900">
              <a:buFont typeface="Arial" panose="020B0604020202020204" pitchFamily="34" charset="0"/>
              <a:buChar char="•"/>
            </a:pPr>
            <a:r>
              <a:rPr lang="en-US" sz="2800" dirty="0" smtClean="0">
                <a:latin typeface="+mj-lt"/>
              </a:rPr>
              <a:t>Department of Education to provide technical assistance (e.g., academic, finance, etc.) to school districts on regional basis</a:t>
            </a:r>
          </a:p>
          <a:p>
            <a:pPr marL="457200" indent="-342900">
              <a:buFont typeface="Arial" panose="020B0604020202020204" pitchFamily="34" charset="0"/>
              <a:buChar char="•"/>
            </a:pPr>
            <a:r>
              <a:rPr lang="en-US" sz="2800" dirty="0" smtClean="0">
                <a:latin typeface="+mj-lt"/>
              </a:rPr>
              <a:t>Department of Education to monitor operations of School Boards in underperforming districts and ascertain if change is necessary</a:t>
            </a:r>
          </a:p>
          <a:p>
            <a:pPr marL="457200" indent="-342900">
              <a:buFont typeface="Arial" panose="020B0604020202020204" pitchFamily="34" charset="0"/>
              <a:buChar char="•"/>
            </a:pPr>
            <a:r>
              <a:rPr lang="en-US" sz="2800" dirty="0" smtClean="0">
                <a:latin typeface="+mj-lt"/>
              </a:rPr>
              <a:t>Department of Education to monitor professional development of teachers, staff, and administrators in underperforming districts and ascertain if change is necessary</a:t>
            </a:r>
          </a:p>
          <a:p>
            <a:pPr marL="457200" indent="-342900">
              <a:buFont typeface="Arial" panose="020B0604020202020204" pitchFamily="34" charset="0"/>
              <a:buChar char="•"/>
            </a:pPr>
            <a:r>
              <a:rPr lang="en-US" sz="2800" dirty="0" smtClean="0">
                <a:latin typeface="+mj-lt"/>
              </a:rPr>
              <a:t>State Superintendent of Education to report on design of system to General Assembly by December 31, 2016 and progress of system annually thereafter</a:t>
            </a:r>
          </a:p>
          <a:p>
            <a:pPr marL="457200" indent="-342900">
              <a:buFont typeface="Arial" panose="020B0604020202020204" pitchFamily="34" charset="0"/>
              <a:buChar char="•"/>
            </a:pPr>
            <a:r>
              <a:rPr lang="en-US" sz="2800" dirty="0" smtClean="0">
                <a:latin typeface="+mj-lt"/>
              </a:rPr>
              <a:t>H.4939</a:t>
            </a:r>
          </a:p>
          <a:p>
            <a:pPr marL="749808" lvl="1" indent="-342900">
              <a:buClr>
                <a:schemeClr val="bg2"/>
              </a:buClr>
              <a:buFont typeface="Wingdings" panose="05000000000000000000" pitchFamily="2" charset="2"/>
              <a:buChar char="ü"/>
            </a:pPr>
            <a:r>
              <a:rPr lang="en-US" sz="2800" dirty="0">
                <a:latin typeface="+mj-lt"/>
              </a:rPr>
              <a:t>Passed by House and referred to Senate (</a:t>
            </a:r>
            <a:r>
              <a:rPr lang="en-US" sz="2800" dirty="0" smtClean="0">
                <a:latin typeface="+mj-lt"/>
              </a:rPr>
              <a:t>2/24/16</a:t>
            </a:r>
            <a:r>
              <a:rPr lang="en-US" sz="2800" dirty="0">
                <a:latin typeface="+mj-lt"/>
              </a:rPr>
              <a:t>)</a:t>
            </a:r>
          </a:p>
          <a:p>
            <a:pPr marL="749808" lvl="1" indent="-342900">
              <a:buClr>
                <a:schemeClr val="bg2"/>
              </a:buClr>
              <a:buFont typeface="Wingdings" panose="05000000000000000000" pitchFamily="2" charset="2"/>
              <a:buChar char="ü"/>
            </a:pPr>
            <a:r>
              <a:rPr lang="en-US" sz="2800" dirty="0">
                <a:latin typeface="+mj-lt"/>
              </a:rPr>
              <a:t>Reported out favorably by Senate Committee on Education (4/14/16)</a:t>
            </a: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4/19/16</a:t>
            </a:r>
          </a:p>
        </p:txBody>
      </p:sp>
    </p:spTree>
    <p:extLst>
      <p:ext uri="{BB962C8B-B14F-4D97-AF65-F5344CB8AC3E}">
        <p14:creationId xmlns:p14="http://schemas.microsoft.com/office/powerpoint/2010/main" val="2543896280"/>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Appointed State Superintendent of Education (H.3041)</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559040" cy="4343400"/>
          </a:xfrm>
        </p:spPr>
        <p:txBody>
          <a:bodyPr>
            <a:noAutofit/>
          </a:bodyPr>
          <a:lstStyle/>
          <a:p>
            <a:pPr marL="457200" indent="-342900">
              <a:buFont typeface="Arial" panose="020B0604020202020204" pitchFamily="34" charset="0"/>
              <a:buChar char="•"/>
            </a:pPr>
            <a:r>
              <a:rPr lang="en-US" sz="2800" dirty="0" smtClean="0">
                <a:latin typeface="+mj-lt"/>
              </a:rPr>
              <a:t>See voter approval to amend Constitution of South Carolina to delete State Superintendent of Education from list of elected state officers</a:t>
            </a:r>
          </a:p>
          <a:p>
            <a:pPr marL="457200" indent="-342900">
              <a:buFont typeface="Arial" panose="020B0604020202020204" pitchFamily="34" charset="0"/>
              <a:buChar char="•"/>
            </a:pPr>
            <a:r>
              <a:rPr lang="en-US" sz="2800" dirty="0" smtClean="0">
                <a:latin typeface="+mj-lt"/>
              </a:rPr>
              <a:t>Provide that State Superintendent of Education be appointed by Governor on January 10, 2019</a:t>
            </a:r>
          </a:p>
          <a:p>
            <a:pPr marL="457200" indent="-342900">
              <a:buFont typeface="Arial" panose="020B0604020202020204" pitchFamily="34" charset="0"/>
              <a:buChar char="•"/>
            </a:pPr>
            <a:r>
              <a:rPr lang="en-US" sz="2800" dirty="0" smtClean="0">
                <a:latin typeface="+mj-lt"/>
              </a:rPr>
              <a:t>H.3041</a:t>
            </a:r>
          </a:p>
          <a:p>
            <a:pPr marL="749808" lvl="1" indent="-342900">
              <a:buClr>
                <a:schemeClr val="bg2"/>
              </a:buClr>
              <a:buFont typeface="Wingdings" panose="05000000000000000000" pitchFamily="2" charset="2"/>
              <a:buChar char="ü"/>
            </a:pPr>
            <a:r>
              <a:rPr lang="en-US" sz="2400" dirty="0" smtClean="0">
                <a:latin typeface="+mj-lt"/>
              </a:rPr>
              <a:t>Passed by House and referred to Senate (2/3/16)</a:t>
            </a:r>
          </a:p>
          <a:p>
            <a:pPr marL="749808" lvl="1" indent="-342900">
              <a:buClr>
                <a:schemeClr val="bg2"/>
              </a:buClr>
              <a:buFont typeface="Wingdings" panose="05000000000000000000" pitchFamily="2" charset="2"/>
              <a:buChar char="ü"/>
            </a:pPr>
            <a:r>
              <a:rPr lang="en-US" sz="2400" dirty="0" smtClean="0">
                <a:latin typeface="+mj-lt"/>
              </a:rPr>
              <a:t>Referred to passed out of Senate committee, but stalled on Senate floor (2/11/16)</a:t>
            </a: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a:solidFill>
                  <a:schemeClr val="tx1">
                    <a:lumMod val="65000"/>
                    <a:lumOff val="35000"/>
                  </a:schemeClr>
                </a:solidFill>
              </a:rPr>
              <a:t>4/19/16</a:t>
            </a:r>
          </a:p>
        </p:txBody>
      </p:sp>
    </p:spTree>
    <p:extLst>
      <p:ext uri="{BB962C8B-B14F-4D97-AF65-F5344CB8AC3E}">
        <p14:creationId xmlns:p14="http://schemas.microsoft.com/office/powerpoint/2010/main" val="2677187860"/>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7300</TotalTime>
  <Words>1410</Words>
  <Application>Microsoft Office PowerPoint</Application>
  <PresentationFormat>On-screen Show (4:3)</PresentationFormat>
  <Paragraphs>247</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Retrospect</vt:lpstr>
      <vt:lpstr>  Legislative Update</vt:lpstr>
      <vt:lpstr>Earlier School Start Date (S.1014 and H.5140) </vt:lpstr>
      <vt:lpstr>Survey Higher Education Students(H.4938) </vt:lpstr>
      <vt:lpstr>Department of Education (H.4941) </vt:lpstr>
      <vt:lpstr>Office of Transformation (H.4940) </vt:lpstr>
      <vt:lpstr>Redefine Expectations of South Carolina High School Graduate(H.4936) </vt:lpstr>
      <vt:lpstr>Recreate Education and Economic Development Coordinating Council(H.4937) </vt:lpstr>
      <vt:lpstr>Eliminate Outdated Statutes(H.4939) </vt:lpstr>
      <vt:lpstr>Appointed State Superintendent of Education (H.3041) </vt:lpstr>
      <vt:lpstr>Tuition Tax Credits, Vouchers (S.0907 and H.4537) </vt:lpstr>
      <vt:lpstr>Ban on Wireless Devices(H.4575) </vt:lpstr>
      <vt:lpstr>Our Aiken County Schools are Succeeding! </vt:lpstr>
    </vt:vector>
  </TitlesOfParts>
  <Company>ACS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STUDY –  2015-16 BUDGET</dc:title>
  <dc:creator>Tray Traxler</dc:creator>
  <cp:lastModifiedBy>Vicky Durden</cp:lastModifiedBy>
  <cp:revision>327</cp:revision>
  <cp:lastPrinted>2016-01-24T17:07:08Z</cp:lastPrinted>
  <dcterms:created xsi:type="dcterms:W3CDTF">2015-01-14T14:07:42Z</dcterms:created>
  <dcterms:modified xsi:type="dcterms:W3CDTF">2016-04-19T12:10:56Z</dcterms:modified>
</cp:coreProperties>
</file>