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1" r:id="rId3"/>
    <p:sldId id="264" r:id="rId4"/>
    <p:sldId id="267" r:id="rId5"/>
    <p:sldId id="259" r:id="rId6"/>
    <p:sldId id="268" r:id="rId7"/>
    <p:sldId id="260" r:id="rId8"/>
    <p:sldId id="266" r:id="rId9"/>
    <p:sldId id="265" r:id="rId10"/>
    <p:sldId id="261" r:id="rId11"/>
    <p:sldId id="262" r:id="rId12"/>
    <p:sldId id="270" r:id="rId13"/>
    <p:sldId id="269" r:id="rId14"/>
    <p:sldId id="26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1129" autoAdjust="0"/>
  </p:normalViewPr>
  <p:slideViewPr>
    <p:cSldViewPr>
      <p:cViewPr varScale="1">
        <p:scale>
          <a:sx n="42" d="100"/>
          <a:sy n="42" d="100"/>
        </p:scale>
        <p:origin x="-7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874141-016D-48FA-B7E0-2DBE4EF33CFA}" type="doc">
      <dgm:prSet loTypeId="urn:microsoft.com/office/officeart/2005/8/layout/hierarchy1" loCatId="hierarchy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38E67B3F-6927-4DF8-97F3-3A9BB6FAD435}">
      <dgm:prSet phldrT="[Text]" custT="1"/>
      <dgm:spPr/>
      <dgm:t>
        <a:bodyPr/>
        <a:lstStyle/>
        <a:p>
          <a:r>
            <a:rPr lang="en-US" sz="3600" dirty="0" smtClean="0"/>
            <a:t>Strategic Plan</a:t>
          </a:r>
          <a:endParaRPr lang="en-US" sz="3600" dirty="0"/>
        </a:p>
      </dgm:t>
    </dgm:pt>
    <dgm:pt modelId="{44628AA3-A2A6-448C-B9FD-507D26B99921}" type="parTrans" cxnId="{7ADF3985-4527-48FF-9721-3C5C0D0952A5}">
      <dgm:prSet/>
      <dgm:spPr/>
      <dgm:t>
        <a:bodyPr/>
        <a:lstStyle/>
        <a:p>
          <a:endParaRPr lang="en-US"/>
        </a:p>
      </dgm:t>
    </dgm:pt>
    <dgm:pt modelId="{46D2CB35-8656-48D5-98CA-C41FAC03C7AC}" type="sibTrans" cxnId="{7ADF3985-4527-48FF-9721-3C5C0D0952A5}">
      <dgm:prSet/>
      <dgm:spPr/>
      <dgm:t>
        <a:bodyPr/>
        <a:lstStyle/>
        <a:p>
          <a:endParaRPr lang="en-US"/>
        </a:p>
      </dgm:t>
    </dgm:pt>
    <dgm:pt modelId="{EA3F703B-1882-484A-9E87-9A94F9EFB805}">
      <dgm:prSet phldrT="[Text]" custT="1"/>
      <dgm:spPr/>
      <dgm:t>
        <a:bodyPr/>
        <a:lstStyle/>
        <a:p>
          <a:r>
            <a:rPr lang="en-US" sz="2800" dirty="0" smtClean="0"/>
            <a:t>School Renewal Plans</a:t>
          </a:r>
          <a:endParaRPr lang="en-US" sz="2800" dirty="0"/>
        </a:p>
      </dgm:t>
    </dgm:pt>
    <dgm:pt modelId="{67796C0B-1075-4BEA-98A1-DF67C52A9768}" type="parTrans" cxnId="{E13AE4A0-9C96-4B47-9D12-D9AFB1D35C9C}">
      <dgm:prSet/>
      <dgm:spPr/>
      <dgm:t>
        <a:bodyPr/>
        <a:lstStyle/>
        <a:p>
          <a:endParaRPr lang="en-US"/>
        </a:p>
      </dgm:t>
    </dgm:pt>
    <dgm:pt modelId="{C27AC85F-117B-475B-8708-5EDDD4ADD1FA}" type="sibTrans" cxnId="{E13AE4A0-9C96-4B47-9D12-D9AFB1D35C9C}">
      <dgm:prSet/>
      <dgm:spPr/>
      <dgm:t>
        <a:bodyPr/>
        <a:lstStyle/>
        <a:p>
          <a:endParaRPr lang="en-US"/>
        </a:p>
      </dgm:t>
    </dgm:pt>
    <dgm:pt modelId="{EB2C6A4F-1BCC-4E2A-98F5-32448AE3FD4D}">
      <dgm:prSet phldrT="[Text]" custT="1"/>
      <dgm:spPr/>
      <dgm:t>
        <a:bodyPr/>
        <a:lstStyle/>
        <a:p>
          <a:r>
            <a:rPr lang="en-US" sz="2000" dirty="0" smtClean="0"/>
            <a:t>School Level Title I Plans</a:t>
          </a:r>
          <a:endParaRPr lang="en-US" sz="2000" dirty="0"/>
        </a:p>
      </dgm:t>
    </dgm:pt>
    <dgm:pt modelId="{29987D8A-7FB0-4042-BA4C-32C70B8CE3D7}" type="parTrans" cxnId="{3C291365-DD61-4792-BFC6-2E3B68D05BF9}">
      <dgm:prSet/>
      <dgm:spPr/>
      <dgm:t>
        <a:bodyPr/>
        <a:lstStyle/>
        <a:p>
          <a:endParaRPr lang="en-US"/>
        </a:p>
      </dgm:t>
    </dgm:pt>
    <dgm:pt modelId="{CD8E1F8E-5E1F-4C0F-B0F2-896B59BC93A6}" type="sibTrans" cxnId="{3C291365-DD61-4792-BFC6-2E3B68D05BF9}">
      <dgm:prSet/>
      <dgm:spPr/>
      <dgm:t>
        <a:bodyPr/>
        <a:lstStyle/>
        <a:p>
          <a:endParaRPr lang="en-US"/>
        </a:p>
      </dgm:t>
    </dgm:pt>
    <dgm:pt modelId="{C02B5C8E-6EB9-4A73-8E52-8DECF15B9986}">
      <dgm:prSet phldrT="[Text]" custT="1"/>
      <dgm:spPr/>
      <dgm:t>
        <a:bodyPr/>
        <a:lstStyle/>
        <a:p>
          <a:r>
            <a:rPr lang="en-US" sz="2000" dirty="0" smtClean="0"/>
            <a:t>Technical Assistance</a:t>
          </a:r>
        </a:p>
        <a:p>
          <a:r>
            <a:rPr lang="en-US" sz="2000" dirty="0" smtClean="0"/>
            <a:t>School Improvement</a:t>
          </a:r>
          <a:endParaRPr lang="en-US" sz="2000" dirty="0"/>
        </a:p>
      </dgm:t>
    </dgm:pt>
    <dgm:pt modelId="{F5DC4FF0-2398-428B-90BD-4DD1FFA35A52}" type="parTrans" cxnId="{BA1A98EB-61E7-45ED-B513-C642C5F957C0}">
      <dgm:prSet/>
      <dgm:spPr/>
      <dgm:t>
        <a:bodyPr/>
        <a:lstStyle/>
        <a:p>
          <a:endParaRPr lang="en-US"/>
        </a:p>
      </dgm:t>
    </dgm:pt>
    <dgm:pt modelId="{6D9BC5DD-66A9-4068-AFFB-6CF701BF8D92}" type="sibTrans" cxnId="{BA1A98EB-61E7-45ED-B513-C642C5F957C0}">
      <dgm:prSet/>
      <dgm:spPr/>
      <dgm:t>
        <a:bodyPr/>
        <a:lstStyle/>
        <a:p>
          <a:endParaRPr lang="en-US"/>
        </a:p>
      </dgm:t>
    </dgm:pt>
    <dgm:pt modelId="{8352DD7B-A0AE-475A-9D6D-C798ADA5E36F}">
      <dgm:prSet phldrT="[Text]" custT="1"/>
      <dgm:spPr/>
      <dgm:t>
        <a:bodyPr/>
        <a:lstStyle/>
        <a:p>
          <a:r>
            <a:rPr lang="en-US" sz="2400" dirty="0" smtClean="0"/>
            <a:t>District Title I</a:t>
          </a:r>
        </a:p>
        <a:p>
          <a:r>
            <a:rPr lang="en-US" sz="2400" dirty="0" smtClean="0"/>
            <a:t>Professional Development</a:t>
          </a:r>
        </a:p>
        <a:p>
          <a:r>
            <a:rPr lang="en-US" sz="2400" dirty="0" smtClean="0"/>
            <a:t>Technology</a:t>
          </a:r>
        </a:p>
        <a:p>
          <a:r>
            <a:rPr lang="en-US" sz="2400" dirty="0" smtClean="0"/>
            <a:t>Facilities</a:t>
          </a:r>
        </a:p>
        <a:p>
          <a:r>
            <a:rPr lang="en-US" sz="2400" dirty="0" smtClean="0"/>
            <a:t>Grants</a:t>
          </a:r>
        </a:p>
        <a:p>
          <a:r>
            <a:rPr lang="en-US" sz="2100" dirty="0" smtClean="0"/>
            <a:t> </a:t>
          </a:r>
          <a:endParaRPr lang="en-US" sz="2100" dirty="0"/>
        </a:p>
      </dgm:t>
    </dgm:pt>
    <dgm:pt modelId="{0AC578BC-8B06-4282-B8B1-5E6A328233D1}" type="parTrans" cxnId="{3B041678-2654-411E-8ECC-360595733CCF}">
      <dgm:prSet/>
      <dgm:spPr/>
      <dgm:t>
        <a:bodyPr/>
        <a:lstStyle/>
        <a:p>
          <a:endParaRPr lang="en-US"/>
        </a:p>
      </dgm:t>
    </dgm:pt>
    <dgm:pt modelId="{840D962B-506D-434F-B22A-C2C947AF1641}" type="sibTrans" cxnId="{3B041678-2654-411E-8ECC-360595733CCF}">
      <dgm:prSet/>
      <dgm:spPr/>
      <dgm:t>
        <a:bodyPr/>
        <a:lstStyle/>
        <a:p>
          <a:endParaRPr lang="en-US"/>
        </a:p>
      </dgm:t>
    </dgm:pt>
    <dgm:pt modelId="{AEF69570-B5E8-4E98-AD3E-0973988FD856}" type="pres">
      <dgm:prSet presAssocID="{39874141-016D-48FA-B7E0-2DBE4EF33CF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994AD8E-371B-4D53-A92A-D42E98A9CD4B}" type="pres">
      <dgm:prSet presAssocID="{38E67B3F-6927-4DF8-97F3-3A9BB6FAD435}" presName="hierRoot1" presStyleCnt="0"/>
      <dgm:spPr/>
    </dgm:pt>
    <dgm:pt modelId="{46AA9C76-D15F-4E81-86F5-67B0CAB5433D}" type="pres">
      <dgm:prSet presAssocID="{38E67B3F-6927-4DF8-97F3-3A9BB6FAD435}" presName="composite" presStyleCnt="0"/>
      <dgm:spPr/>
    </dgm:pt>
    <dgm:pt modelId="{11AA884B-0077-4B5A-8EAB-2B91F86DE66A}" type="pres">
      <dgm:prSet presAssocID="{38E67B3F-6927-4DF8-97F3-3A9BB6FAD435}" presName="background" presStyleLbl="node0" presStyleIdx="0" presStyleCnt="1"/>
      <dgm:spPr>
        <a:solidFill>
          <a:schemeClr val="accent3">
            <a:lumMod val="60000"/>
            <a:lumOff val="40000"/>
          </a:schemeClr>
        </a:solidFill>
      </dgm:spPr>
    </dgm:pt>
    <dgm:pt modelId="{6FC53600-577D-421B-A60D-2B42C1910C80}" type="pres">
      <dgm:prSet presAssocID="{38E67B3F-6927-4DF8-97F3-3A9BB6FAD435}" presName="text" presStyleLbl="fgAcc0" presStyleIdx="0" presStyleCnt="1" custLinFactNeighborY="-42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CEC203-6E4A-45B9-A2EA-8AEBB5564E84}" type="pres">
      <dgm:prSet presAssocID="{38E67B3F-6927-4DF8-97F3-3A9BB6FAD435}" presName="hierChild2" presStyleCnt="0"/>
      <dgm:spPr/>
    </dgm:pt>
    <dgm:pt modelId="{E6F53497-55B7-48E8-B2EB-A26DD110AC2D}" type="pres">
      <dgm:prSet presAssocID="{67796C0B-1075-4BEA-98A1-DF67C52A9768}" presName="Name10" presStyleLbl="parChTrans1D2" presStyleIdx="0" presStyleCnt="2"/>
      <dgm:spPr/>
      <dgm:t>
        <a:bodyPr/>
        <a:lstStyle/>
        <a:p>
          <a:endParaRPr lang="en-US"/>
        </a:p>
      </dgm:t>
    </dgm:pt>
    <dgm:pt modelId="{69060364-C6B5-4305-A4DA-418177CFB5A0}" type="pres">
      <dgm:prSet presAssocID="{EA3F703B-1882-484A-9E87-9A94F9EFB805}" presName="hierRoot2" presStyleCnt="0"/>
      <dgm:spPr/>
    </dgm:pt>
    <dgm:pt modelId="{AC57F2D0-EBD1-407D-BB34-7A2078B9A7EA}" type="pres">
      <dgm:prSet presAssocID="{EA3F703B-1882-484A-9E87-9A94F9EFB805}" presName="composite2" presStyleCnt="0"/>
      <dgm:spPr/>
    </dgm:pt>
    <dgm:pt modelId="{9FC2EEEF-DC95-41F7-A2E9-ACF89D7F8587}" type="pres">
      <dgm:prSet presAssocID="{EA3F703B-1882-484A-9E87-9A94F9EFB805}" presName="background2" presStyleLbl="node2" presStyleIdx="0" presStyleCnt="2"/>
      <dgm:spPr>
        <a:solidFill>
          <a:schemeClr val="accent3">
            <a:lumMod val="60000"/>
            <a:lumOff val="40000"/>
          </a:schemeClr>
        </a:solidFill>
      </dgm:spPr>
    </dgm:pt>
    <dgm:pt modelId="{A7C5BFC2-248A-4CD9-8D68-AFBB1E46A48A}" type="pres">
      <dgm:prSet presAssocID="{EA3F703B-1882-484A-9E87-9A94F9EFB805}" presName="text2" presStyleLbl="fgAcc2" presStyleIdx="0" presStyleCnt="2" custLinFactNeighborY="-42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B1E8ED-2427-465B-8A66-F39EB4B5E682}" type="pres">
      <dgm:prSet presAssocID="{EA3F703B-1882-484A-9E87-9A94F9EFB805}" presName="hierChild3" presStyleCnt="0"/>
      <dgm:spPr/>
    </dgm:pt>
    <dgm:pt modelId="{DA429834-93AA-4F07-9E76-E59397C4EE1C}" type="pres">
      <dgm:prSet presAssocID="{29987D8A-7FB0-4042-BA4C-32C70B8CE3D7}" presName="Name17" presStyleLbl="parChTrans1D3" presStyleIdx="0" presStyleCnt="2"/>
      <dgm:spPr/>
      <dgm:t>
        <a:bodyPr/>
        <a:lstStyle/>
        <a:p>
          <a:endParaRPr lang="en-US"/>
        </a:p>
      </dgm:t>
    </dgm:pt>
    <dgm:pt modelId="{FFE9BB08-07C1-485E-952F-FD70681B0493}" type="pres">
      <dgm:prSet presAssocID="{EB2C6A4F-1BCC-4E2A-98F5-32448AE3FD4D}" presName="hierRoot3" presStyleCnt="0"/>
      <dgm:spPr/>
    </dgm:pt>
    <dgm:pt modelId="{7A622D42-DE22-4E26-8CF1-CBDA6755598F}" type="pres">
      <dgm:prSet presAssocID="{EB2C6A4F-1BCC-4E2A-98F5-32448AE3FD4D}" presName="composite3" presStyleCnt="0"/>
      <dgm:spPr/>
    </dgm:pt>
    <dgm:pt modelId="{A2DD0117-38A7-435C-AFEC-D4EA19E7F605}" type="pres">
      <dgm:prSet presAssocID="{EB2C6A4F-1BCC-4E2A-98F5-32448AE3FD4D}" presName="background3" presStyleLbl="node3" presStyleIdx="0" presStyleCnt="2"/>
      <dgm:spPr>
        <a:solidFill>
          <a:schemeClr val="accent3">
            <a:lumMod val="60000"/>
            <a:lumOff val="40000"/>
          </a:schemeClr>
        </a:solidFill>
      </dgm:spPr>
    </dgm:pt>
    <dgm:pt modelId="{7735CCDA-C00B-43C3-8C8D-D939374EE8D7}" type="pres">
      <dgm:prSet presAssocID="{EB2C6A4F-1BCC-4E2A-98F5-32448AE3FD4D}" presName="text3" presStyleLbl="fgAcc3" presStyleIdx="0" presStyleCnt="2" custLinFactNeighborY="-75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379B75-7280-4D21-ACF9-26035CC5BA31}" type="pres">
      <dgm:prSet presAssocID="{EB2C6A4F-1BCC-4E2A-98F5-32448AE3FD4D}" presName="hierChild4" presStyleCnt="0"/>
      <dgm:spPr/>
    </dgm:pt>
    <dgm:pt modelId="{5047FEF9-0B5F-4764-A56D-BD9B57D4AF83}" type="pres">
      <dgm:prSet presAssocID="{F5DC4FF0-2398-428B-90BD-4DD1FFA35A52}" presName="Name17" presStyleLbl="parChTrans1D3" presStyleIdx="1" presStyleCnt="2"/>
      <dgm:spPr/>
      <dgm:t>
        <a:bodyPr/>
        <a:lstStyle/>
        <a:p>
          <a:endParaRPr lang="en-US"/>
        </a:p>
      </dgm:t>
    </dgm:pt>
    <dgm:pt modelId="{7D5CBA51-0CEB-4415-942A-BC09E91B3220}" type="pres">
      <dgm:prSet presAssocID="{C02B5C8E-6EB9-4A73-8E52-8DECF15B9986}" presName="hierRoot3" presStyleCnt="0"/>
      <dgm:spPr/>
    </dgm:pt>
    <dgm:pt modelId="{56EECC98-20A1-4FCC-A9BB-AA1FD027C46E}" type="pres">
      <dgm:prSet presAssocID="{C02B5C8E-6EB9-4A73-8E52-8DECF15B9986}" presName="composite3" presStyleCnt="0"/>
      <dgm:spPr/>
    </dgm:pt>
    <dgm:pt modelId="{0BA56B6F-4FFD-4DC8-AAD5-CE0837AB9B54}" type="pres">
      <dgm:prSet presAssocID="{C02B5C8E-6EB9-4A73-8E52-8DECF15B9986}" presName="background3" presStyleLbl="node3" presStyleIdx="1" presStyleCnt="2"/>
      <dgm:spPr>
        <a:solidFill>
          <a:schemeClr val="accent3">
            <a:lumMod val="60000"/>
            <a:lumOff val="40000"/>
          </a:schemeClr>
        </a:solidFill>
      </dgm:spPr>
    </dgm:pt>
    <dgm:pt modelId="{A914DA52-F1E1-42E2-9DEE-853D8342DFFA}" type="pres">
      <dgm:prSet presAssocID="{C02B5C8E-6EB9-4A73-8E52-8DECF15B9986}" presName="text3" presStyleLbl="fgAcc3" presStyleIdx="1" presStyleCnt="2" custLinFactNeighborY="-75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52A4DB-F3BE-42DB-AD36-47A82ECFB696}" type="pres">
      <dgm:prSet presAssocID="{C02B5C8E-6EB9-4A73-8E52-8DECF15B9986}" presName="hierChild4" presStyleCnt="0"/>
      <dgm:spPr/>
    </dgm:pt>
    <dgm:pt modelId="{A4BADF53-57E0-4533-BE67-1FEEBD099644}" type="pres">
      <dgm:prSet presAssocID="{0AC578BC-8B06-4282-B8B1-5E6A328233D1}" presName="Name10" presStyleLbl="parChTrans1D2" presStyleIdx="1" presStyleCnt="2"/>
      <dgm:spPr/>
      <dgm:t>
        <a:bodyPr/>
        <a:lstStyle/>
        <a:p>
          <a:endParaRPr lang="en-US"/>
        </a:p>
      </dgm:t>
    </dgm:pt>
    <dgm:pt modelId="{1EA3CC76-BD4B-4AFB-8A5B-0297DB3A2E7A}" type="pres">
      <dgm:prSet presAssocID="{8352DD7B-A0AE-475A-9D6D-C798ADA5E36F}" presName="hierRoot2" presStyleCnt="0"/>
      <dgm:spPr/>
    </dgm:pt>
    <dgm:pt modelId="{DA88F5D0-1665-4FB3-A3A6-D5C64E6E20F5}" type="pres">
      <dgm:prSet presAssocID="{8352DD7B-A0AE-475A-9D6D-C798ADA5E36F}" presName="composite2" presStyleCnt="0"/>
      <dgm:spPr/>
    </dgm:pt>
    <dgm:pt modelId="{4258F49E-7A08-4A6F-95B4-8BA824B38D93}" type="pres">
      <dgm:prSet presAssocID="{8352DD7B-A0AE-475A-9D6D-C798ADA5E36F}" presName="background2" presStyleLbl="node2" presStyleIdx="1" presStyleCnt="2"/>
      <dgm:spPr>
        <a:solidFill>
          <a:schemeClr val="accent3">
            <a:lumMod val="60000"/>
            <a:lumOff val="40000"/>
          </a:schemeClr>
        </a:solidFill>
      </dgm:spPr>
    </dgm:pt>
    <dgm:pt modelId="{5A818E2D-CE02-4AD2-BDBC-8886FD30C625}" type="pres">
      <dgm:prSet presAssocID="{8352DD7B-A0AE-475A-9D6D-C798ADA5E36F}" presName="text2" presStyleLbl="fgAcc2" presStyleIdx="1" presStyleCnt="2" custScaleY="220567" custLinFactNeighborY="-42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914C4C-C89E-4AA0-A122-50017035CD78}" type="pres">
      <dgm:prSet presAssocID="{8352DD7B-A0AE-475A-9D6D-C798ADA5E36F}" presName="hierChild3" presStyleCnt="0"/>
      <dgm:spPr/>
    </dgm:pt>
  </dgm:ptLst>
  <dgm:cxnLst>
    <dgm:cxn modelId="{917E0FD8-A9A7-48CA-A0D8-F8A043D30B82}" type="presOf" srcId="{F5DC4FF0-2398-428B-90BD-4DD1FFA35A52}" destId="{5047FEF9-0B5F-4764-A56D-BD9B57D4AF83}" srcOrd="0" destOrd="0" presId="urn:microsoft.com/office/officeart/2005/8/layout/hierarchy1"/>
    <dgm:cxn modelId="{BA1A98EB-61E7-45ED-B513-C642C5F957C0}" srcId="{EA3F703B-1882-484A-9E87-9A94F9EFB805}" destId="{C02B5C8E-6EB9-4A73-8E52-8DECF15B9986}" srcOrd="1" destOrd="0" parTransId="{F5DC4FF0-2398-428B-90BD-4DD1FFA35A52}" sibTransId="{6D9BC5DD-66A9-4068-AFFB-6CF701BF8D92}"/>
    <dgm:cxn modelId="{3246C3A9-5A40-455C-8C7C-2B2EF13ED1F9}" type="presOf" srcId="{38E67B3F-6927-4DF8-97F3-3A9BB6FAD435}" destId="{6FC53600-577D-421B-A60D-2B42C1910C80}" srcOrd="0" destOrd="0" presId="urn:microsoft.com/office/officeart/2005/8/layout/hierarchy1"/>
    <dgm:cxn modelId="{560355B3-D8F1-4BA2-AF2A-BF16E5801D6C}" type="presOf" srcId="{39874141-016D-48FA-B7E0-2DBE4EF33CFA}" destId="{AEF69570-B5E8-4E98-AD3E-0973988FD856}" srcOrd="0" destOrd="0" presId="urn:microsoft.com/office/officeart/2005/8/layout/hierarchy1"/>
    <dgm:cxn modelId="{09D96AAB-68A9-4A7B-B6F2-EAB420D70B49}" type="presOf" srcId="{0AC578BC-8B06-4282-B8B1-5E6A328233D1}" destId="{A4BADF53-57E0-4533-BE67-1FEEBD099644}" srcOrd="0" destOrd="0" presId="urn:microsoft.com/office/officeart/2005/8/layout/hierarchy1"/>
    <dgm:cxn modelId="{9875A20B-3BA4-4E1F-8302-726BBAF76BC4}" type="presOf" srcId="{EB2C6A4F-1BCC-4E2A-98F5-32448AE3FD4D}" destId="{7735CCDA-C00B-43C3-8C8D-D939374EE8D7}" srcOrd="0" destOrd="0" presId="urn:microsoft.com/office/officeart/2005/8/layout/hierarchy1"/>
    <dgm:cxn modelId="{3B041678-2654-411E-8ECC-360595733CCF}" srcId="{38E67B3F-6927-4DF8-97F3-3A9BB6FAD435}" destId="{8352DD7B-A0AE-475A-9D6D-C798ADA5E36F}" srcOrd="1" destOrd="0" parTransId="{0AC578BC-8B06-4282-B8B1-5E6A328233D1}" sibTransId="{840D962B-506D-434F-B22A-C2C947AF1641}"/>
    <dgm:cxn modelId="{58AE85A0-BF4A-41DF-800E-0A785F07E690}" type="presOf" srcId="{29987D8A-7FB0-4042-BA4C-32C70B8CE3D7}" destId="{DA429834-93AA-4F07-9E76-E59397C4EE1C}" srcOrd="0" destOrd="0" presId="urn:microsoft.com/office/officeart/2005/8/layout/hierarchy1"/>
    <dgm:cxn modelId="{D2D44A66-AA06-4388-AC2C-862A3B0987A1}" type="presOf" srcId="{67796C0B-1075-4BEA-98A1-DF67C52A9768}" destId="{E6F53497-55B7-48E8-B2EB-A26DD110AC2D}" srcOrd="0" destOrd="0" presId="urn:microsoft.com/office/officeart/2005/8/layout/hierarchy1"/>
    <dgm:cxn modelId="{E13AE4A0-9C96-4B47-9D12-D9AFB1D35C9C}" srcId="{38E67B3F-6927-4DF8-97F3-3A9BB6FAD435}" destId="{EA3F703B-1882-484A-9E87-9A94F9EFB805}" srcOrd="0" destOrd="0" parTransId="{67796C0B-1075-4BEA-98A1-DF67C52A9768}" sibTransId="{C27AC85F-117B-475B-8708-5EDDD4ADD1FA}"/>
    <dgm:cxn modelId="{3C291365-DD61-4792-BFC6-2E3B68D05BF9}" srcId="{EA3F703B-1882-484A-9E87-9A94F9EFB805}" destId="{EB2C6A4F-1BCC-4E2A-98F5-32448AE3FD4D}" srcOrd="0" destOrd="0" parTransId="{29987D8A-7FB0-4042-BA4C-32C70B8CE3D7}" sibTransId="{CD8E1F8E-5E1F-4C0F-B0F2-896B59BC93A6}"/>
    <dgm:cxn modelId="{13BF19B6-175E-4918-A1A9-187ECE01064D}" type="presOf" srcId="{C02B5C8E-6EB9-4A73-8E52-8DECF15B9986}" destId="{A914DA52-F1E1-42E2-9DEE-853D8342DFFA}" srcOrd="0" destOrd="0" presId="urn:microsoft.com/office/officeart/2005/8/layout/hierarchy1"/>
    <dgm:cxn modelId="{73584137-EF98-4913-8D79-6524BBF91DDF}" type="presOf" srcId="{8352DD7B-A0AE-475A-9D6D-C798ADA5E36F}" destId="{5A818E2D-CE02-4AD2-BDBC-8886FD30C625}" srcOrd="0" destOrd="0" presId="urn:microsoft.com/office/officeart/2005/8/layout/hierarchy1"/>
    <dgm:cxn modelId="{7ADF3985-4527-48FF-9721-3C5C0D0952A5}" srcId="{39874141-016D-48FA-B7E0-2DBE4EF33CFA}" destId="{38E67B3F-6927-4DF8-97F3-3A9BB6FAD435}" srcOrd="0" destOrd="0" parTransId="{44628AA3-A2A6-448C-B9FD-507D26B99921}" sibTransId="{46D2CB35-8656-48D5-98CA-C41FAC03C7AC}"/>
    <dgm:cxn modelId="{7ECEB71D-1C8E-4839-BE78-636BCE238B09}" type="presOf" srcId="{EA3F703B-1882-484A-9E87-9A94F9EFB805}" destId="{A7C5BFC2-248A-4CD9-8D68-AFBB1E46A48A}" srcOrd="0" destOrd="0" presId="urn:microsoft.com/office/officeart/2005/8/layout/hierarchy1"/>
    <dgm:cxn modelId="{C0324B31-E8AF-4C70-B2F7-7A78B16BE2ED}" type="presParOf" srcId="{AEF69570-B5E8-4E98-AD3E-0973988FD856}" destId="{2994AD8E-371B-4D53-A92A-D42E98A9CD4B}" srcOrd="0" destOrd="0" presId="urn:microsoft.com/office/officeart/2005/8/layout/hierarchy1"/>
    <dgm:cxn modelId="{8D3E120A-D246-48C4-9F58-03E0D422EE6A}" type="presParOf" srcId="{2994AD8E-371B-4D53-A92A-D42E98A9CD4B}" destId="{46AA9C76-D15F-4E81-86F5-67B0CAB5433D}" srcOrd="0" destOrd="0" presId="urn:microsoft.com/office/officeart/2005/8/layout/hierarchy1"/>
    <dgm:cxn modelId="{36A4DC56-2650-4528-A095-91CCF3383C20}" type="presParOf" srcId="{46AA9C76-D15F-4E81-86F5-67B0CAB5433D}" destId="{11AA884B-0077-4B5A-8EAB-2B91F86DE66A}" srcOrd="0" destOrd="0" presId="urn:microsoft.com/office/officeart/2005/8/layout/hierarchy1"/>
    <dgm:cxn modelId="{27CE038A-C120-497E-8BA0-03E63C569560}" type="presParOf" srcId="{46AA9C76-D15F-4E81-86F5-67B0CAB5433D}" destId="{6FC53600-577D-421B-A60D-2B42C1910C80}" srcOrd="1" destOrd="0" presId="urn:microsoft.com/office/officeart/2005/8/layout/hierarchy1"/>
    <dgm:cxn modelId="{E7E41738-7873-4848-AD49-74BE905FEAC1}" type="presParOf" srcId="{2994AD8E-371B-4D53-A92A-D42E98A9CD4B}" destId="{2ECEC203-6E4A-45B9-A2EA-8AEBB5564E84}" srcOrd="1" destOrd="0" presId="urn:microsoft.com/office/officeart/2005/8/layout/hierarchy1"/>
    <dgm:cxn modelId="{D6E7BEAD-6E3A-4F46-BA96-F1F405F4BF9B}" type="presParOf" srcId="{2ECEC203-6E4A-45B9-A2EA-8AEBB5564E84}" destId="{E6F53497-55B7-48E8-B2EB-A26DD110AC2D}" srcOrd="0" destOrd="0" presId="urn:microsoft.com/office/officeart/2005/8/layout/hierarchy1"/>
    <dgm:cxn modelId="{97B0C7FE-0E89-4133-9687-2E1BF995CEEB}" type="presParOf" srcId="{2ECEC203-6E4A-45B9-A2EA-8AEBB5564E84}" destId="{69060364-C6B5-4305-A4DA-418177CFB5A0}" srcOrd="1" destOrd="0" presId="urn:microsoft.com/office/officeart/2005/8/layout/hierarchy1"/>
    <dgm:cxn modelId="{89D4F912-B4BC-454B-AB93-035E2FA4008C}" type="presParOf" srcId="{69060364-C6B5-4305-A4DA-418177CFB5A0}" destId="{AC57F2D0-EBD1-407D-BB34-7A2078B9A7EA}" srcOrd="0" destOrd="0" presId="urn:microsoft.com/office/officeart/2005/8/layout/hierarchy1"/>
    <dgm:cxn modelId="{6848FBFB-2272-49D5-A8B1-4EDB03BEC346}" type="presParOf" srcId="{AC57F2D0-EBD1-407D-BB34-7A2078B9A7EA}" destId="{9FC2EEEF-DC95-41F7-A2E9-ACF89D7F8587}" srcOrd="0" destOrd="0" presId="urn:microsoft.com/office/officeart/2005/8/layout/hierarchy1"/>
    <dgm:cxn modelId="{0EC6DF90-DA11-4D54-AA6D-A7B9B5AC5649}" type="presParOf" srcId="{AC57F2D0-EBD1-407D-BB34-7A2078B9A7EA}" destId="{A7C5BFC2-248A-4CD9-8D68-AFBB1E46A48A}" srcOrd="1" destOrd="0" presId="urn:microsoft.com/office/officeart/2005/8/layout/hierarchy1"/>
    <dgm:cxn modelId="{021673CB-ECB9-4B06-9ED5-91DD7045C61E}" type="presParOf" srcId="{69060364-C6B5-4305-A4DA-418177CFB5A0}" destId="{99B1E8ED-2427-465B-8A66-F39EB4B5E682}" srcOrd="1" destOrd="0" presId="urn:microsoft.com/office/officeart/2005/8/layout/hierarchy1"/>
    <dgm:cxn modelId="{3456A2BC-EE18-4397-9F03-3A261267CBCD}" type="presParOf" srcId="{99B1E8ED-2427-465B-8A66-F39EB4B5E682}" destId="{DA429834-93AA-4F07-9E76-E59397C4EE1C}" srcOrd="0" destOrd="0" presId="urn:microsoft.com/office/officeart/2005/8/layout/hierarchy1"/>
    <dgm:cxn modelId="{1A0CD566-EB13-4A5C-AD58-3EC9A574DF77}" type="presParOf" srcId="{99B1E8ED-2427-465B-8A66-F39EB4B5E682}" destId="{FFE9BB08-07C1-485E-952F-FD70681B0493}" srcOrd="1" destOrd="0" presId="urn:microsoft.com/office/officeart/2005/8/layout/hierarchy1"/>
    <dgm:cxn modelId="{ACD98529-4C27-449F-9991-2221CE1CFF73}" type="presParOf" srcId="{FFE9BB08-07C1-485E-952F-FD70681B0493}" destId="{7A622D42-DE22-4E26-8CF1-CBDA6755598F}" srcOrd="0" destOrd="0" presId="urn:microsoft.com/office/officeart/2005/8/layout/hierarchy1"/>
    <dgm:cxn modelId="{6837C2B9-9D33-4E31-82BF-8AD58E2CEDA3}" type="presParOf" srcId="{7A622D42-DE22-4E26-8CF1-CBDA6755598F}" destId="{A2DD0117-38A7-435C-AFEC-D4EA19E7F605}" srcOrd="0" destOrd="0" presId="urn:microsoft.com/office/officeart/2005/8/layout/hierarchy1"/>
    <dgm:cxn modelId="{B213DABC-6BC8-44DE-9364-820FDBEF081E}" type="presParOf" srcId="{7A622D42-DE22-4E26-8CF1-CBDA6755598F}" destId="{7735CCDA-C00B-43C3-8C8D-D939374EE8D7}" srcOrd="1" destOrd="0" presId="urn:microsoft.com/office/officeart/2005/8/layout/hierarchy1"/>
    <dgm:cxn modelId="{611ABF2A-2E99-4ED6-933E-A551C9715258}" type="presParOf" srcId="{FFE9BB08-07C1-485E-952F-FD70681B0493}" destId="{BC379B75-7280-4D21-ACF9-26035CC5BA31}" srcOrd="1" destOrd="0" presId="urn:microsoft.com/office/officeart/2005/8/layout/hierarchy1"/>
    <dgm:cxn modelId="{CC0A5FDD-0D3E-4654-9C76-9687E4ECF651}" type="presParOf" srcId="{99B1E8ED-2427-465B-8A66-F39EB4B5E682}" destId="{5047FEF9-0B5F-4764-A56D-BD9B57D4AF83}" srcOrd="2" destOrd="0" presId="urn:microsoft.com/office/officeart/2005/8/layout/hierarchy1"/>
    <dgm:cxn modelId="{40F0C52E-C729-4A40-B587-85E775CF2E89}" type="presParOf" srcId="{99B1E8ED-2427-465B-8A66-F39EB4B5E682}" destId="{7D5CBA51-0CEB-4415-942A-BC09E91B3220}" srcOrd="3" destOrd="0" presId="urn:microsoft.com/office/officeart/2005/8/layout/hierarchy1"/>
    <dgm:cxn modelId="{824878AC-1463-45BE-B7BD-32EA412B7CA5}" type="presParOf" srcId="{7D5CBA51-0CEB-4415-942A-BC09E91B3220}" destId="{56EECC98-20A1-4FCC-A9BB-AA1FD027C46E}" srcOrd="0" destOrd="0" presId="urn:microsoft.com/office/officeart/2005/8/layout/hierarchy1"/>
    <dgm:cxn modelId="{EB56BBDA-901A-4168-87DE-7D9E04A9FDD7}" type="presParOf" srcId="{56EECC98-20A1-4FCC-A9BB-AA1FD027C46E}" destId="{0BA56B6F-4FFD-4DC8-AAD5-CE0837AB9B54}" srcOrd="0" destOrd="0" presId="urn:microsoft.com/office/officeart/2005/8/layout/hierarchy1"/>
    <dgm:cxn modelId="{9D5C0555-52E7-4C04-B73A-5124728179E4}" type="presParOf" srcId="{56EECC98-20A1-4FCC-A9BB-AA1FD027C46E}" destId="{A914DA52-F1E1-42E2-9DEE-853D8342DFFA}" srcOrd="1" destOrd="0" presId="urn:microsoft.com/office/officeart/2005/8/layout/hierarchy1"/>
    <dgm:cxn modelId="{DFEFC43E-3B02-480E-8203-2C53275109F1}" type="presParOf" srcId="{7D5CBA51-0CEB-4415-942A-BC09E91B3220}" destId="{6A52A4DB-F3BE-42DB-AD36-47A82ECFB696}" srcOrd="1" destOrd="0" presId="urn:microsoft.com/office/officeart/2005/8/layout/hierarchy1"/>
    <dgm:cxn modelId="{1E8B612D-C576-4DED-BB45-C382EFEC89F3}" type="presParOf" srcId="{2ECEC203-6E4A-45B9-A2EA-8AEBB5564E84}" destId="{A4BADF53-57E0-4533-BE67-1FEEBD099644}" srcOrd="2" destOrd="0" presId="urn:microsoft.com/office/officeart/2005/8/layout/hierarchy1"/>
    <dgm:cxn modelId="{7DFEA4A1-A414-48A2-BCCE-23B5A64D39A1}" type="presParOf" srcId="{2ECEC203-6E4A-45B9-A2EA-8AEBB5564E84}" destId="{1EA3CC76-BD4B-4AFB-8A5B-0297DB3A2E7A}" srcOrd="3" destOrd="0" presId="urn:microsoft.com/office/officeart/2005/8/layout/hierarchy1"/>
    <dgm:cxn modelId="{42BA4E85-7F54-40FA-A875-889383258CEF}" type="presParOf" srcId="{1EA3CC76-BD4B-4AFB-8A5B-0297DB3A2E7A}" destId="{DA88F5D0-1665-4FB3-A3A6-D5C64E6E20F5}" srcOrd="0" destOrd="0" presId="urn:microsoft.com/office/officeart/2005/8/layout/hierarchy1"/>
    <dgm:cxn modelId="{E020A892-6785-4884-B019-0B373E8DB23C}" type="presParOf" srcId="{DA88F5D0-1665-4FB3-A3A6-D5C64E6E20F5}" destId="{4258F49E-7A08-4A6F-95B4-8BA824B38D93}" srcOrd="0" destOrd="0" presId="urn:microsoft.com/office/officeart/2005/8/layout/hierarchy1"/>
    <dgm:cxn modelId="{B9A772DC-2716-42BB-B3F9-0FAED99B3FA0}" type="presParOf" srcId="{DA88F5D0-1665-4FB3-A3A6-D5C64E6E20F5}" destId="{5A818E2D-CE02-4AD2-BDBC-8886FD30C625}" srcOrd="1" destOrd="0" presId="urn:microsoft.com/office/officeart/2005/8/layout/hierarchy1"/>
    <dgm:cxn modelId="{57225C04-1293-4982-BDDE-4277645696D4}" type="presParOf" srcId="{1EA3CC76-BD4B-4AFB-8A5B-0297DB3A2E7A}" destId="{49914C4C-C89E-4AA0-A122-50017035CD78}" srcOrd="1" destOrd="0" presId="urn:microsoft.com/office/officeart/2005/8/layout/hierarchy1"/>
  </dgm:cxnLst>
  <dgm:bg>
    <a:noFill/>
    <a:effectLst>
      <a:outerShdw blurRad="50800" dist="50800" dir="5400000" algn="ctr" rotWithShape="0">
        <a:schemeClr val="accent3">
          <a:lumMod val="60000"/>
          <a:lumOff val="40000"/>
        </a:schemeClr>
      </a:outerShdw>
    </a:effectLst>
  </dgm:bg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D346EB8-00C4-40A5-8FAC-C84A058C70A2}" type="datetimeFigureOut">
              <a:rPr lang="en-US"/>
              <a:pPr>
                <a:defRPr/>
              </a:pPr>
              <a:t>3/12/2012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B273B21-FA7C-4174-8558-DB7B52D47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F1FB2DA-CB1B-4042-85EB-A7BF225E9636}" type="datetimeFigureOut">
              <a:rPr lang="en-US"/>
              <a:pPr>
                <a:defRPr/>
              </a:pPr>
              <a:t>3/12/2012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1924867-00F9-441B-83EC-883C3CFAF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The big picture</a:t>
            </a:r>
          </a:p>
          <a:p>
            <a:pPr>
              <a:spcBef>
                <a:spcPct val="0"/>
              </a:spcBef>
            </a:pPr>
            <a:r>
              <a:rPr lang="en-US" smtClean="0"/>
              <a:t>Required by state law</a:t>
            </a:r>
          </a:p>
          <a:p>
            <a:pPr>
              <a:spcBef>
                <a:spcPct val="0"/>
              </a:spcBef>
            </a:pPr>
            <a:r>
              <a:rPr lang="en-US" smtClean="0"/>
              <a:t>Comprehensive five-year</a:t>
            </a:r>
          </a:p>
          <a:p>
            <a:pPr>
              <a:spcBef>
                <a:spcPct val="0"/>
              </a:spcBef>
            </a:pPr>
            <a:r>
              <a:rPr lang="en-US" smtClean="0"/>
              <a:t>Updated annually</a:t>
            </a:r>
          </a:p>
          <a:p>
            <a:pPr>
              <a:spcBef>
                <a:spcPct val="0"/>
              </a:spcBef>
            </a:pPr>
            <a:r>
              <a:rPr lang="en-US" smtClean="0"/>
              <a:t>Includes assurances that the district adheres to applicable laws and regulations</a:t>
            </a:r>
          </a:p>
          <a:p>
            <a:pPr>
              <a:spcBef>
                <a:spcPct val="0"/>
              </a:spcBef>
            </a:pPr>
            <a:r>
              <a:rPr lang="en-US" smtClean="0"/>
              <a:t>Snapshot of the current reality with expectations for the future</a:t>
            </a:r>
          </a:p>
          <a:p>
            <a:pPr>
              <a:spcBef>
                <a:spcPct val="0"/>
              </a:spcBef>
            </a:pPr>
            <a:r>
              <a:rPr lang="en-US" smtClean="0"/>
              <a:t>Goals </a:t>
            </a:r>
          </a:p>
          <a:p>
            <a:pPr>
              <a:spcBef>
                <a:spcPct val="0"/>
              </a:spcBef>
            </a:pPr>
            <a:r>
              <a:rPr lang="en-US" smtClean="0"/>
              <a:t>Strategies</a:t>
            </a:r>
          </a:p>
          <a:p>
            <a:pPr>
              <a:spcBef>
                <a:spcPct val="0"/>
              </a:spcBef>
            </a:pPr>
            <a:r>
              <a:rPr lang="en-US" smtClean="0"/>
              <a:t>Activities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20E0601-9343-4B8B-90A6-94D0643E89F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A plan should be a seed, enabling growth, not a container limiting development.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511B3CE-3758-4E29-8D0F-24C30DAB27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Review of many strategic plans</a:t>
            </a:r>
          </a:p>
          <a:p>
            <a:pPr>
              <a:spcBef>
                <a:spcPct val="0"/>
              </a:spcBef>
            </a:pPr>
            <a:r>
              <a:rPr lang="en-US" smtClean="0"/>
              <a:t>Most attempted to use SMART Goals – some were not close</a:t>
            </a:r>
          </a:p>
          <a:p>
            <a:pPr>
              <a:spcBef>
                <a:spcPct val="0"/>
              </a:spcBef>
            </a:pPr>
            <a:r>
              <a:rPr lang="en-US" smtClean="0"/>
              <a:t>Some were as ambitious as ours – some were not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5814000-6D09-4DB4-A1A3-6DB8EF29FD1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We believe our goals are SMART and shoot for a high mark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95C5364-422B-494B-8B61-08C3D2E66FA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Charter schools may have up to 25% non-HQ – Figured into district numbers</a:t>
            </a:r>
          </a:p>
          <a:p>
            <a:pPr>
              <a:spcBef>
                <a:spcPct val="0"/>
              </a:spcBef>
            </a:pPr>
            <a:r>
              <a:rPr lang="en-US" smtClean="0"/>
              <a:t>Personnel shifts may create a lag in teachers becoming HQ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FCEE6E-11EE-4E7F-9608-9A440EC05B3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What do we expect? – Goal</a:t>
            </a:r>
          </a:p>
          <a:p>
            <a:pPr>
              <a:spcBef>
                <a:spcPct val="0"/>
              </a:spcBef>
            </a:pPr>
            <a:r>
              <a:rPr lang="en-US" smtClean="0"/>
              <a:t>How will we know? – Data and interim performance</a:t>
            </a:r>
          </a:p>
          <a:p>
            <a:pPr>
              <a:spcBef>
                <a:spcPct val="0"/>
              </a:spcBef>
            </a:pPr>
            <a:r>
              <a:rPr lang="en-US" smtClean="0"/>
              <a:t>How will we respond? – Update the plan</a:t>
            </a:r>
          </a:p>
          <a:p>
            <a:pPr>
              <a:spcBef>
                <a:spcPct val="0"/>
              </a:spcBef>
            </a:pPr>
            <a:r>
              <a:rPr lang="en-US" smtClean="0"/>
              <a:t>If the goal is met? – Set a new goal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smtClean="0"/>
              <a:t>We are never finished – We are always looking for better ways to meet the needs of students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E1F010D-0BFF-4C6D-B4DC-8DE63342F4F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Remember, this is an update</a:t>
            </a:r>
          </a:p>
          <a:p>
            <a:pPr>
              <a:spcBef>
                <a:spcPct val="0"/>
              </a:spcBef>
            </a:pPr>
            <a:r>
              <a:rPr lang="en-US" smtClean="0"/>
              <a:t>We keep the spirit of the original plan, but adjust based on new information or to make it more accessible to the user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C129A03-A4F6-4CD7-91BF-3C8A9EA6797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30CEC-C065-4A13-8AB5-FD8D916A73E0}" type="datetimeFigureOut">
              <a:rPr lang="en-US"/>
              <a:pPr>
                <a:defRPr/>
              </a:pPr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C764A-093F-4C17-9564-0661B5801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BC7D7-40BA-4C31-808B-0DC9D8B6D87E}" type="datetimeFigureOut">
              <a:rPr lang="en-US"/>
              <a:pPr>
                <a:defRPr/>
              </a:pPr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BBF23-6C16-4961-A870-066ED8EC7E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BE837-349D-42F0-B289-398C72896D39}" type="datetimeFigureOut">
              <a:rPr lang="en-US"/>
              <a:pPr>
                <a:defRPr/>
              </a:pPr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02421-ECED-44B9-A57A-5B46BCF42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4C5EA-BD9F-43B7-BAA6-B8433AC7C29E}" type="datetimeFigureOut">
              <a:rPr lang="en-US"/>
              <a:pPr>
                <a:defRPr/>
              </a:pPr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35FDB-DB65-48A4-96EA-3258894C0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9B29-3BAD-40B6-8CBA-A1E187D6F5B3}" type="datetimeFigureOut">
              <a:rPr lang="en-US"/>
              <a:pPr>
                <a:defRPr/>
              </a:pPr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667C7-C1EC-41DB-82A6-913E405B7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CD933-B65D-42F9-B378-F9316C1470C6}" type="datetimeFigureOut">
              <a:rPr lang="en-US"/>
              <a:pPr>
                <a:defRPr/>
              </a:pPr>
              <a:t>3/12/2012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A8F27-F784-48F3-80E2-1E28B8596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B5A5C-6EBB-49D8-BD68-9A5112EB2048}" type="datetimeFigureOut">
              <a:rPr lang="en-US"/>
              <a:pPr>
                <a:defRPr/>
              </a:pPr>
              <a:t>3/12/2012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C1D18-B24E-42D2-8607-4A38F11663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ECAD4-ACF9-4AD0-A0DB-71875CD2EE06}" type="datetimeFigureOut">
              <a:rPr lang="en-US"/>
              <a:pPr>
                <a:defRPr/>
              </a:pPr>
              <a:t>3/12/2012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4B539-D050-4FBF-A40D-EA77BB23B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54A4F-3094-47E2-BF70-17EF51CCE5C8}" type="datetimeFigureOut">
              <a:rPr lang="en-US"/>
              <a:pPr>
                <a:defRPr/>
              </a:pPr>
              <a:t>3/12/2012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E42E9-B615-45BC-8EFE-84AF2B360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12D90-7ADA-41A3-A214-FD6AEB96301D}" type="datetimeFigureOut">
              <a:rPr lang="en-US"/>
              <a:pPr>
                <a:defRPr/>
              </a:pPr>
              <a:t>3/12/2012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487C0-ABB5-49E3-877F-65D17BB6F0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ED252-6316-4A45-A276-30531D389448}" type="datetimeFigureOut">
              <a:rPr lang="en-US"/>
              <a:pPr>
                <a:defRPr/>
              </a:pPr>
              <a:t>3/12/2012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2B200-29DF-478F-A79C-563E058E2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02605D-7882-498C-98F3-D8F314E9312D}" type="datetimeFigureOut">
              <a:rPr lang="en-US"/>
              <a:pPr>
                <a:defRPr/>
              </a:pPr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D15720-D10D-46FF-9B0C-D61293A3F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3825"/>
            <a:ext cx="7772400" cy="22891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Strategic Plan</a:t>
            </a:r>
            <a:r>
              <a:rPr lang="en-US" dirty="0" smtClean="0">
                <a:solidFill>
                  <a:srgbClr val="006600"/>
                </a:solidFill>
              </a:rPr>
              <a:t/>
            </a:r>
            <a:br>
              <a:rPr lang="en-US" dirty="0" smtClean="0">
                <a:solidFill>
                  <a:srgbClr val="006600"/>
                </a:solidFill>
              </a:rPr>
            </a:b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Annual Update</a:t>
            </a:r>
            <a:endParaRPr lang="en-US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66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6400800" cy="9144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n>
                  <a:solidFill>
                    <a:srgbClr val="006600"/>
                  </a:solidFill>
                </a:ln>
                <a:solidFill>
                  <a:srgbClr val="006600"/>
                </a:solidFill>
              </a:rPr>
              <a:t>March 13, 2012</a:t>
            </a:r>
            <a:endParaRPr lang="en-US" dirty="0">
              <a:ln>
                <a:solidFill>
                  <a:srgbClr val="006600"/>
                </a:solidFill>
              </a:ln>
              <a:solidFill>
                <a:srgbClr val="006600"/>
              </a:solidFill>
            </a:endParaRPr>
          </a:p>
        </p:txBody>
      </p:sp>
      <p:pic>
        <p:nvPicPr>
          <p:cNvPr id="15363" name="Picture 3" descr="New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04800"/>
            <a:ext cx="609600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Revisions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Coincide with recent administration recommendations</a:t>
            </a:r>
          </a:p>
          <a:p>
            <a:pPr lvl="1">
              <a:spcAft>
                <a:spcPts val="600"/>
              </a:spcAft>
            </a:pPr>
            <a:r>
              <a:rPr lang="en-US" smtClean="0"/>
              <a:t>School Board focus areas</a:t>
            </a:r>
          </a:p>
          <a:p>
            <a:pPr lvl="1">
              <a:spcAft>
                <a:spcPts val="600"/>
              </a:spcAft>
            </a:pPr>
            <a:r>
              <a:rPr lang="en-US" smtClean="0"/>
              <a:t>Curriculum development, alignment, and support</a:t>
            </a:r>
          </a:p>
          <a:p>
            <a:pPr lvl="1">
              <a:spcAft>
                <a:spcPts val="600"/>
              </a:spcAft>
            </a:pPr>
            <a:r>
              <a:rPr lang="en-US" smtClean="0"/>
              <a:t>Specific professional development for administrators, teachers, guidance counselors, and support personnel</a:t>
            </a:r>
          </a:p>
          <a:p>
            <a:pPr lvl="1">
              <a:spcAft>
                <a:spcPts val="600"/>
              </a:spcAft>
            </a:pPr>
            <a:r>
              <a:rPr lang="en-US" smtClean="0"/>
              <a:t>Alternative learning opportunities</a:t>
            </a:r>
          </a:p>
        </p:txBody>
      </p:sp>
      <p:pic>
        <p:nvPicPr>
          <p:cNvPr id="30723" name="Picture 3" descr="New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5584825"/>
            <a:ext cx="2819400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Revisions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Coincide with recent administration recommendations</a:t>
            </a:r>
          </a:p>
          <a:p>
            <a:pPr lvl="1">
              <a:lnSpc>
                <a:spcPct val="150000"/>
              </a:lnSpc>
            </a:pPr>
            <a:r>
              <a:rPr lang="en-US" smtClean="0"/>
              <a:t>Community involvement and engagement</a:t>
            </a:r>
          </a:p>
          <a:p>
            <a:pPr lvl="1">
              <a:lnSpc>
                <a:spcPct val="150000"/>
              </a:lnSpc>
            </a:pPr>
            <a:r>
              <a:rPr lang="en-US" smtClean="0"/>
              <a:t>Expand adult education diploma opportunities</a:t>
            </a:r>
          </a:p>
          <a:p>
            <a:pPr lvl="1">
              <a:lnSpc>
                <a:spcPct val="150000"/>
              </a:lnSpc>
            </a:pPr>
            <a:r>
              <a:rPr lang="en-US" smtClean="0"/>
              <a:t>Technology improvements and expansion</a:t>
            </a:r>
          </a:p>
          <a:p>
            <a:pPr lvl="1">
              <a:lnSpc>
                <a:spcPct val="150000"/>
              </a:lnSpc>
            </a:pPr>
            <a:r>
              <a:rPr lang="en-US" smtClean="0"/>
              <a:t>Consolidated redundant activities</a:t>
            </a:r>
          </a:p>
        </p:txBody>
      </p:sp>
      <p:pic>
        <p:nvPicPr>
          <p:cNvPr id="31747" name="Picture 3" descr="New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5584825"/>
            <a:ext cx="2819400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2" descr="New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5584825"/>
            <a:ext cx="2819400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0"/>
            <a:ext cx="4848225" cy="660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1219200" y="4648200"/>
            <a:ext cx="4724400" cy="19812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Curved Up Arrow 21"/>
          <p:cNvSpPr/>
          <p:nvPr/>
        </p:nvSpPr>
        <p:spPr>
          <a:xfrm rot="16200000">
            <a:off x="4610100" y="2781300"/>
            <a:ext cx="4267200" cy="160020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Steps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Continue to refine current strategic plan</a:t>
            </a:r>
          </a:p>
          <a:p>
            <a:r>
              <a:rPr lang="en-US" smtClean="0"/>
              <a:t>Annual update – Spring 2013</a:t>
            </a:r>
          </a:p>
          <a:p>
            <a:r>
              <a:rPr lang="en-US" smtClean="0"/>
              <a:t>New strategic plan – 2013-2014</a:t>
            </a:r>
          </a:p>
          <a:p>
            <a:pPr lvl="1"/>
            <a:r>
              <a:rPr lang="en-US" smtClean="0"/>
              <a:t>Involve all stakeholder categories</a:t>
            </a:r>
          </a:p>
          <a:p>
            <a:pPr lvl="1"/>
            <a:r>
              <a:rPr lang="en-US" smtClean="0"/>
              <a:t>Extend targets to 2019</a:t>
            </a:r>
          </a:p>
          <a:p>
            <a:pPr lvl="1"/>
            <a:r>
              <a:rPr lang="en-US" smtClean="0"/>
              <a:t>Coordinate with AdvancED accreditation</a:t>
            </a:r>
          </a:p>
          <a:p>
            <a:pPr lvl="1"/>
            <a:r>
              <a:rPr lang="en-US" smtClean="0"/>
              <a:t>Continue the cycle of continuous improvement</a:t>
            </a:r>
          </a:p>
        </p:txBody>
      </p:sp>
      <p:pic>
        <p:nvPicPr>
          <p:cNvPr id="34819" name="Picture 3" descr="New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5584825"/>
            <a:ext cx="2819400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sz="7200" smtClean="0"/>
              <a:t>Questions?</a:t>
            </a:r>
          </a:p>
        </p:txBody>
      </p:sp>
      <p:pic>
        <p:nvPicPr>
          <p:cNvPr id="35842" name="Picture 3" descr="New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5584825"/>
            <a:ext cx="2819400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New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5584825"/>
            <a:ext cx="2819400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School Board Policy ADA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School District Goals and Objectives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district will develop and implement five-year comprehensive plans by schools and by the district to meet the requirements of The Early Childhood Development and Academic Assistance Act of 1993 (Act 135), Section 2 and Section 11.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school district and each school in the district must coordinate in developing a comprehensive five-year plan that will be updated annually to carry out the purposes of the law.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plans must contain performance goals, interim performance goals and timelines for progress.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4" descr="New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5584825"/>
            <a:ext cx="2819400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304800"/>
          <a:ext cx="8229600" cy="5592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486400"/>
          </a:xfrm>
        </p:spPr>
        <p:txBody>
          <a:bodyPr/>
          <a:lstStyle/>
          <a:p>
            <a:pPr algn="l"/>
            <a:r>
              <a:rPr lang="en-US" sz="4800" smtClean="0"/>
              <a:t>“You can always amend a big plan, but you can never expand a little one.”</a:t>
            </a:r>
            <a:br>
              <a:rPr lang="en-US" sz="4800" smtClean="0"/>
            </a:br>
            <a:r>
              <a:rPr lang="en-US" sz="4800" smtClean="0"/>
              <a:t/>
            </a:r>
            <a:br>
              <a:rPr lang="en-US" sz="4800" smtClean="0"/>
            </a:br>
            <a:r>
              <a:rPr lang="en-US" sz="4800" smtClean="0"/>
              <a:t>-Harry Truman (1949)</a:t>
            </a:r>
          </a:p>
        </p:txBody>
      </p:sp>
      <p:pic>
        <p:nvPicPr>
          <p:cNvPr id="19458" name="Picture 2" descr="http://www.usa-printables.com/Presidents/33-Harry-S-Truman/33-truman-pics/33-harry-s-truman-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3133725"/>
            <a:ext cx="303847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SMART Goals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4000" smtClean="0"/>
              <a:t>Specific</a:t>
            </a:r>
          </a:p>
          <a:p>
            <a:pPr>
              <a:spcAft>
                <a:spcPts val="600"/>
              </a:spcAft>
            </a:pPr>
            <a:r>
              <a:rPr lang="en-US" sz="4000" smtClean="0"/>
              <a:t>Measurable</a:t>
            </a:r>
          </a:p>
          <a:p>
            <a:pPr>
              <a:spcAft>
                <a:spcPts val="600"/>
              </a:spcAft>
            </a:pPr>
            <a:r>
              <a:rPr lang="en-US" sz="4000" smtClean="0"/>
              <a:t>Attainable</a:t>
            </a:r>
          </a:p>
          <a:p>
            <a:pPr>
              <a:spcAft>
                <a:spcPts val="600"/>
              </a:spcAft>
            </a:pPr>
            <a:r>
              <a:rPr lang="en-US" sz="4000" smtClean="0"/>
              <a:t>Results-oriented</a:t>
            </a:r>
          </a:p>
          <a:p>
            <a:pPr>
              <a:spcAft>
                <a:spcPts val="600"/>
              </a:spcAft>
            </a:pPr>
            <a:r>
              <a:rPr lang="en-US" sz="4000" smtClean="0"/>
              <a:t>Time-bound</a:t>
            </a:r>
          </a:p>
          <a:p>
            <a:pPr>
              <a:spcAft>
                <a:spcPts val="600"/>
              </a:spcAft>
              <a:buFont typeface="Arial" charset="0"/>
              <a:buNone/>
            </a:pPr>
            <a:endParaRPr lang="en-US" smtClean="0"/>
          </a:p>
          <a:p>
            <a:endParaRPr lang="en-US" smtClean="0"/>
          </a:p>
        </p:txBody>
      </p:sp>
      <p:pic>
        <p:nvPicPr>
          <p:cNvPr id="21507" name="Picture 3" descr="New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5584825"/>
            <a:ext cx="2819400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Goals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mtClean="0"/>
              <a:t>By spring 2014, Aiken County students will demonstrate academic proficiency by meeting [specific] targets.</a:t>
            </a:r>
          </a:p>
          <a:p>
            <a:r>
              <a:rPr lang="en-US" smtClean="0"/>
              <a:t>By spring of 2014, the on-time graduation rate for our students in each demographic subgroup will be at least 80% and will meet or exceed the state average as indicated on the district report card.</a:t>
            </a:r>
          </a:p>
          <a:p>
            <a:endParaRPr lang="en-US" smtClean="0"/>
          </a:p>
        </p:txBody>
      </p:sp>
      <p:pic>
        <p:nvPicPr>
          <p:cNvPr id="23555" name="Picture 3" descr="New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5584825"/>
            <a:ext cx="2819400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3" descr="New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5584825"/>
            <a:ext cx="2819400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By spring of 2014, 100% of our classes will be taught by teachers who maintain highly qualified status as defined by the No Child Left Behind Act.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By spring of 2014, 95% of the district’s stakeholders will indicate satisfaction with the learning environment, social and physical environment, and school-home relations at each of our schools as measured by agree and strongly agree responses on the state report card survey.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is it that we expect students to learn?</a:t>
            </a:r>
          </a:p>
          <a:p>
            <a:r>
              <a:rPr lang="en-US" smtClean="0"/>
              <a:t>How will we know whether or not they have learned it?</a:t>
            </a:r>
          </a:p>
          <a:p>
            <a:r>
              <a:rPr lang="en-US" smtClean="0"/>
              <a:t>How will we respond if they don’t learn it?</a:t>
            </a:r>
          </a:p>
          <a:p>
            <a:r>
              <a:rPr lang="en-US" smtClean="0"/>
              <a:t>How will we respond if they already know it?</a:t>
            </a:r>
          </a:p>
          <a:p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Richard DuFour (2004)</a:t>
            </a:r>
          </a:p>
        </p:txBody>
      </p:sp>
      <p:pic>
        <p:nvPicPr>
          <p:cNvPr id="27651" name="Picture 3" descr="New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5584825"/>
            <a:ext cx="2819400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"/>
            <a:ext cx="9117013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2362200" y="1219200"/>
            <a:ext cx="6553200" cy="11430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62200" y="2286000"/>
            <a:ext cx="6553200" cy="11430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943600" y="4343400"/>
            <a:ext cx="1143000" cy="12192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" name="Straight Connector 9"/>
          <p:cNvCxnSpPr>
            <a:endCxn id="8" idx="0"/>
          </p:cNvCxnSpPr>
          <p:nvPr/>
        </p:nvCxnSpPr>
        <p:spPr>
          <a:xfrm>
            <a:off x="5638800" y="3429000"/>
            <a:ext cx="876300" cy="9144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549</Words>
  <Application>Microsoft Office PowerPoint</Application>
  <PresentationFormat>On-screen Show (4:3)</PresentationFormat>
  <Paragraphs>76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Calibri</vt:lpstr>
      <vt:lpstr>Arial</vt:lpstr>
      <vt:lpstr>Office Theme</vt:lpstr>
      <vt:lpstr>Slide 1</vt:lpstr>
      <vt:lpstr>School Board Policy ADA  School District Goals and Objectives </vt:lpstr>
      <vt:lpstr>Slide 3</vt:lpstr>
      <vt:lpstr>“You can always amend a big plan, but you can never expand a little one.”  -Harry Truman (1949)</vt:lpstr>
      <vt:lpstr>SMART Goals</vt:lpstr>
      <vt:lpstr>Goals</vt:lpstr>
      <vt:lpstr>Goals</vt:lpstr>
      <vt:lpstr>Questions</vt:lpstr>
      <vt:lpstr>Slide 9</vt:lpstr>
      <vt:lpstr>Revisions</vt:lpstr>
      <vt:lpstr>Revisions</vt:lpstr>
      <vt:lpstr>Slide 12</vt:lpstr>
      <vt:lpstr>Next Steps</vt:lpstr>
      <vt:lpstr>Questions?</vt:lpstr>
    </vt:vector>
  </TitlesOfParts>
  <Company>ACPS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 Annual Update</dc:title>
  <dc:creator>Administrator</dc:creator>
  <cp:lastModifiedBy>ACSD</cp:lastModifiedBy>
  <cp:revision>41</cp:revision>
  <dcterms:created xsi:type="dcterms:W3CDTF">2012-03-05T13:37:01Z</dcterms:created>
  <dcterms:modified xsi:type="dcterms:W3CDTF">2012-03-12T16:13:59Z</dcterms:modified>
</cp:coreProperties>
</file>