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75" r:id="rId4"/>
    <p:sldId id="260" r:id="rId5"/>
    <p:sldId id="264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79" autoAdjust="0"/>
  </p:normalViewPr>
  <p:slideViewPr>
    <p:cSldViewPr>
      <p:cViewPr>
        <p:scale>
          <a:sx n="54" d="100"/>
          <a:sy n="54" d="100"/>
        </p:scale>
        <p:origin x="-7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4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2E2E87-4725-4D85-865E-22EBE2830B01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2EE189-BC37-41FB-B007-8CE467C83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0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50B50-117E-4565-9800-FA7A19CE1C6B}" type="datetimeFigureOut">
              <a:rPr lang="en-US"/>
              <a:pPr>
                <a:defRPr/>
              </a:pPr>
              <a:t>11/10/2014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6F5CC7-14A2-4483-B50D-E0EABA24A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94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F5CC7-14A2-4483-B50D-E0EABA24AD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F5CC7-14A2-4483-B50D-E0EABA24AD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61" r:id="rId6"/>
    <p:sldLayoutId id="2147483662" r:id="rId7"/>
    <p:sldLayoutId id="2147483655" r:id="rId8"/>
    <p:sldLayoutId id="2147483663" r:id="rId9"/>
    <p:sldLayoutId id="2147483664" r:id="rId10"/>
    <p:sldLayoutId id="21474836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352800"/>
            <a:ext cx="7467600" cy="1143000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Legislative Update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4800" b="1" dirty="0" smtClean="0"/>
              <a:t>11/11/14</a:t>
            </a:r>
          </a:p>
        </p:txBody>
      </p:sp>
      <p:pic>
        <p:nvPicPr>
          <p:cNvPr id="15362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91000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Recommended New </a:t>
            </a:r>
            <a:br>
              <a:rPr lang="en-US" sz="3600" b="1" dirty="0" smtClean="0"/>
            </a:br>
            <a:r>
              <a:rPr lang="en-US" sz="3600" b="1" dirty="0" smtClean="0"/>
              <a:t>Statement of Belief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057400"/>
            <a:ext cx="8077200" cy="4114800"/>
          </a:xfrm>
        </p:spPr>
        <p:txBody>
          <a:bodyPr>
            <a:normAutofit/>
          </a:bodyPr>
          <a:lstStyle/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en-US" sz="3200" dirty="0" smtClean="0"/>
              <a:t>State Superintendent of Education Referendum</a:t>
            </a:r>
          </a:p>
          <a:p>
            <a:pPr marL="742950" lvl="2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SCSBA Belief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Statewide constitutional referendum to determine if office should remain elected position</a:t>
            </a:r>
          </a:p>
          <a:p>
            <a:pPr marL="742950" lvl="2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SCSBA Rationale 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State superintendent of education is critical position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Highly important and special core function of government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Selection should be by popular vote</a:t>
            </a:r>
          </a:p>
          <a:p>
            <a:pPr marL="742950" lvl="2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742950" lvl="2" indent="-342900" eaLnBrk="1" hangingPunct="1">
              <a:lnSpc>
                <a:spcPct val="80000"/>
              </a:lnSpc>
            </a:pPr>
            <a:endParaRPr lang="en-US" sz="1800" dirty="0" smtClean="0"/>
          </a:p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4"/>
              </a:buBlip>
            </a:pPr>
            <a:endParaRPr lang="en-US" sz="2000" dirty="0" smtClean="0"/>
          </a:p>
          <a:p>
            <a:pPr marL="342900" lvl="1" indent="-3429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Recommended New </a:t>
            </a:r>
            <a:br>
              <a:rPr lang="en-US" sz="3600" b="1" dirty="0" smtClean="0"/>
            </a:br>
            <a:r>
              <a:rPr lang="en-US" sz="3600" b="1" dirty="0" smtClean="0"/>
              <a:t>Statement of Belief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077200" cy="4114800"/>
          </a:xfrm>
        </p:spPr>
        <p:txBody>
          <a:bodyPr>
            <a:normAutofit lnSpcReduction="10000"/>
          </a:bodyPr>
          <a:lstStyle/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4"/>
              </a:buBlip>
            </a:pPr>
            <a:r>
              <a:rPr lang="en-US" sz="3200" dirty="0" smtClean="0"/>
              <a:t>Teacher Appeals Process</a:t>
            </a:r>
          </a:p>
          <a:p>
            <a:pPr marL="742950" lvl="2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SCSBA Belief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Teacher Employment and Dismissal Act (TEDA) should be amended to provide greater flexibility in the appeals process</a:t>
            </a:r>
          </a:p>
          <a:p>
            <a:pPr marL="742950" lvl="2" indent="-342900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SCSBA Rationale 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TEDA sets forth a detailed process for notifying teachers of their contract status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Due process requires that teachers that are not re-employed be given the opportunity to appeal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Appeal process can be lengthy</a:t>
            </a:r>
          </a:p>
          <a:p>
            <a:pPr marL="1200150" lvl="3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Comprehensive review of TEDA overdue</a:t>
            </a:r>
          </a:p>
          <a:p>
            <a:pPr marL="742950" lvl="2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742950" lvl="2" indent="-342900" eaLnBrk="1" hangingPunct="1">
              <a:lnSpc>
                <a:spcPct val="80000"/>
              </a:lnSpc>
            </a:pPr>
            <a:endParaRPr lang="en-US" sz="1800" dirty="0" smtClean="0"/>
          </a:p>
          <a:p>
            <a:pPr marL="342900" lvl="1" indent="-342900" eaLnBrk="1" hangingPunct="1">
              <a:lnSpc>
                <a:spcPct val="80000"/>
              </a:lnSpc>
              <a:buFontTx/>
              <a:buBlip>
                <a:blip r:embed="rId4"/>
              </a:buBlip>
            </a:pPr>
            <a:endParaRPr lang="en-US" sz="2000" dirty="0" smtClean="0"/>
          </a:p>
          <a:p>
            <a:pPr marL="342900" lvl="1" indent="-3429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4808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848600" cy="10668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Current Legislative Priorities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4191000"/>
          </a:xfrm>
        </p:spPr>
        <p:txBody>
          <a:bodyPr>
            <a:normAutofit fontScale="92500" lnSpcReduction="10000"/>
          </a:bodyPr>
          <a:lstStyle/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dirty="0" smtClean="0"/>
              <a:t>Education Funding Reform</a:t>
            </a:r>
          </a:p>
          <a:p>
            <a:pPr marL="742950" lvl="2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SCSBA calls </a:t>
            </a:r>
            <a:r>
              <a:rPr lang="en-US" smtClean="0"/>
              <a:t>for comprehensive review </a:t>
            </a:r>
            <a:r>
              <a:rPr lang="en-US" dirty="0" smtClean="0"/>
              <a:t>of state’s tax system and how public education is funded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dirty="0" smtClean="0"/>
              <a:t>Impact Fees</a:t>
            </a:r>
          </a:p>
          <a:p>
            <a:pPr marL="742950" lvl="2" indent="-34290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SCSBA supports legislation </a:t>
            </a:r>
            <a:r>
              <a:rPr lang="en-US" dirty="0"/>
              <a:t>to allow public schools to collect impact fees on new home and commercial </a:t>
            </a:r>
            <a:r>
              <a:rPr lang="en-US" dirty="0" smtClean="0"/>
              <a:t>development</a:t>
            </a:r>
          </a:p>
          <a:p>
            <a:pPr marL="342900" lvl="1" indent="-342900" eaLnBrk="1" hangingPunct="1">
              <a:buBlip>
                <a:blip r:embed="rId3"/>
              </a:buBlip>
            </a:pPr>
            <a:r>
              <a:rPr lang="en-US" dirty="0"/>
              <a:t>Tax Credits and Vouchers</a:t>
            </a:r>
          </a:p>
          <a:p>
            <a:pPr marL="857250" lvl="2" indent="-457200" eaLnBrk="1" hangingPunct="1">
              <a:buFont typeface="Arial" panose="020B0604020202020204" pitchFamily="34" charset="0"/>
              <a:buChar char="•"/>
            </a:pPr>
            <a:r>
              <a:rPr lang="en-US" dirty="0"/>
              <a:t>SCSBA </a:t>
            </a:r>
            <a:r>
              <a:rPr lang="en-US" dirty="0" smtClean="0"/>
              <a:t>strongly opposes </a:t>
            </a:r>
            <a:r>
              <a:rPr lang="en-US" dirty="0"/>
              <a:t>state or federally-mandated efforts to directly or indirectly </a:t>
            </a:r>
            <a:r>
              <a:rPr lang="en-US" dirty="0" smtClean="0"/>
              <a:t>subsidize private</a:t>
            </a:r>
            <a:r>
              <a:rPr lang="en-US" dirty="0"/>
              <a:t>, religious or home schools with public </a:t>
            </a:r>
            <a:r>
              <a:rPr lang="en-US" dirty="0" smtClean="0"/>
              <a:t>funds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810000"/>
            <a:ext cx="281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Our Aiken County Schools are Succeeding!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82" y="2042291"/>
            <a:ext cx="371540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811 (1)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TS010336811 (1)</Template>
  <TotalTime>1304</TotalTime>
  <Words>185</Words>
  <Application>Microsoft Office PowerPoint</Application>
  <PresentationFormat>On-screen Show (4:3)</PresentationFormat>
  <Paragraphs>32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TS010336811 (1)</vt:lpstr>
      <vt:lpstr>Legislative Update 11/11/14</vt:lpstr>
      <vt:lpstr>Recommended New  Statement of Belief</vt:lpstr>
      <vt:lpstr>Recommended New  Statement of Belief</vt:lpstr>
      <vt:lpstr>Current Legislative Priorities</vt:lpstr>
      <vt:lpstr>Our Aiken County Schools are Succeeding!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Presentation</dc:title>
  <dc:creator>Paul013</dc:creator>
  <cp:lastModifiedBy>Vicky Durden</cp:lastModifiedBy>
  <cp:revision>89</cp:revision>
  <cp:lastPrinted>2014-11-10T00:39:31Z</cp:lastPrinted>
  <dcterms:created xsi:type="dcterms:W3CDTF">2014-01-25T13:33:33Z</dcterms:created>
  <dcterms:modified xsi:type="dcterms:W3CDTF">2014-11-10T12:59:41Z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