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8" r:id="rId4"/>
    <p:sldId id="266" r:id="rId5"/>
    <p:sldId id="259" r:id="rId6"/>
    <p:sldId id="262" r:id="rId7"/>
    <p:sldId id="261" r:id="rId8"/>
    <p:sldId id="260" r:id="rId9"/>
    <p:sldId id="25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879" autoAdjust="0"/>
  </p:normalViewPr>
  <p:slideViewPr>
    <p:cSldViewPr>
      <p:cViewPr>
        <p:scale>
          <a:sx n="74" d="100"/>
          <a:sy n="74" d="100"/>
        </p:scale>
        <p:origin x="56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161FEB-94BD-4B82-9272-1F0A28D36703}" type="datetimeFigureOut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33A785-DDCF-4C71-A0E9-EFD1CCB1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AECB80-B7FA-4E86-BB21-2A4B1B9CE1C1}" type="datetimeFigureOut">
              <a:rPr lang="en-US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442820-0830-4114-A652-7454ACBB4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3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8" r:id="rId6"/>
    <p:sldLayoutId id="2147483664" r:id="rId7"/>
    <p:sldLayoutId id="2147483665" r:id="rId8"/>
    <p:sldLayoutId id="2147483657" r:id="rId9"/>
    <p:sldLayoutId id="2147483666" r:id="rId10"/>
    <p:sldLayoutId id="2147483667" r:id="rId11"/>
    <p:sldLayoutId id="21474836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352800"/>
            <a:ext cx="74676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Legislative Update</a:t>
            </a:r>
            <a:r>
              <a:rPr lang="en-US" sz="6600" b="1" smtClean="0"/>
              <a:t/>
            </a:r>
            <a:br>
              <a:rPr lang="en-US" sz="6600" b="1" smtClean="0"/>
            </a:br>
            <a:r>
              <a:rPr lang="en-US" sz="4800" b="1" smtClean="0"/>
              <a:t>3/11/14</a:t>
            </a:r>
          </a:p>
        </p:txBody>
      </p:sp>
      <p:pic>
        <p:nvPicPr>
          <p:cNvPr id="1741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9100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153400" cy="1066800"/>
          </a:xfrm>
        </p:spPr>
        <p:txBody>
          <a:bodyPr/>
          <a:lstStyle/>
          <a:p>
            <a:pPr eaLnBrk="1" hangingPunct="1"/>
            <a:r>
              <a:rPr lang="en-US" sz="3600" b="1" smtClean="0"/>
              <a:t>Timeline</a:t>
            </a:r>
          </a:p>
        </p:txBody>
      </p:sp>
      <p:pic>
        <p:nvPicPr>
          <p:cNvPr id="35845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905000"/>
            <a:ext cx="7848600" cy="426720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Our Aiken County Schools are Succeeding!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3581400"/>
          </a:xfrm>
        </p:spPr>
        <p:txBody>
          <a:bodyPr/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New Ellenton Middle School Teachers selected to present information on “Socratic Circles” at South Carolina Middle School Conference</a:t>
            </a:r>
          </a:p>
          <a:p>
            <a:pPr lvl="2" eaLnBrk="1" hangingPunct="1">
              <a:buFontTx/>
              <a:buNone/>
            </a:pPr>
            <a:r>
              <a:rPr lang="en-US" smtClean="0"/>
              <a:t>Jessica Overstreet</a:t>
            </a:r>
          </a:p>
          <a:p>
            <a:pPr lvl="2" eaLnBrk="1" hangingPunct="1">
              <a:buFontTx/>
              <a:buNone/>
            </a:pPr>
            <a:r>
              <a:rPr lang="en-US" smtClean="0"/>
              <a:t>Angelita Jordan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458200" cy="914400"/>
          </a:xfrm>
        </p:spPr>
        <p:txBody>
          <a:bodyPr/>
          <a:lstStyle/>
          <a:p>
            <a:pPr eaLnBrk="1" hangingPunct="1"/>
            <a:r>
              <a:rPr lang="en-US" sz="3600" b="1" smtClean="0"/>
              <a:t>Budget 2014-2015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305800" cy="4419600"/>
          </a:xfrm>
        </p:spPr>
        <p:txBody>
          <a:bodyPr/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700" smtClean="0"/>
              <a:t>Governor Haley proposes $177 million increase in spending for public schools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$97 million for children living in poverty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$30 million for reading coaches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 $29 million for technology improvements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 $20 million for new school buses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 Base Student Cost increase to $2,120 </a:t>
            </a:r>
          </a:p>
          <a:p>
            <a:pPr lvl="2" eaLnBrk="1" hangingPunct="1">
              <a:buFontTx/>
              <a:buNone/>
            </a:pPr>
            <a:r>
              <a:rPr lang="en-US" smtClean="0"/>
              <a:t>    (should be $2,742)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700" smtClean="0"/>
              <a:t>Budget resides in House Ways and Means Subcommittee (Week of 3/10/14)</a:t>
            </a:r>
          </a:p>
          <a:p>
            <a:pPr marL="342900" lvl="1" indent="-3429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613" y="685800"/>
            <a:ext cx="84582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Tuition Tax Credits / Vouchers </a:t>
            </a:r>
            <a:br>
              <a:rPr lang="en-US" sz="3600" b="1" smtClean="0"/>
            </a:br>
            <a:r>
              <a:rPr lang="en-US" sz="3600" b="1" smtClean="0"/>
              <a:t>(S.279 and S.867)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458200" cy="4703763"/>
          </a:xfrm>
        </p:spPr>
        <p:txBody>
          <a:bodyPr/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fr-CA" altLang="en-US" sz="2000" smtClean="0"/>
              <a:t>State Income Tax deduction of up to $4,000 for tuition paid by the parent or legal guardian for child to attend an independent school, $1,000 for tuition paid by parent or legal guardian for child to attend public school outside of their resident district, $2,000 per home school student 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fr-CA" altLang="en-US" sz="2000" smtClean="0"/>
              <a:t>Tax credits (sixty percent of taxpayers liability) for contributions made to non-profit scholarship funding organizations that would provide ‘grants’ to eligible students to attend a qualifying independent school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000" smtClean="0"/>
              <a:t>S.279 Status</a:t>
            </a:r>
          </a:p>
          <a:p>
            <a:pPr marL="742950" lvl="2" indent="-342900" eaLnBrk="1" hangingPunct="1"/>
            <a:r>
              <a:rPr lang="en-US" sz="2000" smtClean="0"/>
              <a:t>Resides in Senate Committee on Finance (1/14/14)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000" smtClean="0"/>
              <a:t>S.867 Status</a:t>
            </a:r>
          </a:p>
          <a:p>
            <a:pPr marL="742950" lvl="2" indent="-342900" eaLnBrk="1" hangingPunct="1"/>
            <a:r>
              <a:rPr lang="en-US" sz="2000" smtClean="0"/>
              <a:t>Resides in Senate Committee on Finance (1/14/14)</a:t>
            </a:r>
          </a:p>
          <a:p>
            <a:pPr marL="742950" lvl="2" indent="-342900" eaLnBrk="1" hangingPunct="1">
              <a:buFontTx/>
              <a:buBlip>
                <a:blip r:embed="rId3"/>
              </a:buBlip>
            </a:pPr>
            <a:endParaRPr lang="en-US" sz="1600" smtClean="0"/>
          </a:p>
          <a:p>
            <a:pPr marL="342900" lvl="1" indent="-342900" eaLnBrk="1" hangingPunct="1">
              <a:buFontTx/>
              <a:buBlip>
                <a:blip r:embed="rId3"/>
              </a:buBlip>
            </a:pPr>
            <a:endParaRPr lang="fr-CA" altLang="en-US" smtClean="0"/>
          </a:p>
          <a:p>
            <a:pPr marL="342900" lvl="1" indent="-3429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Waive Make-up Day Requirement (H.4576)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981200"/>
            <a:ext cx="8291512" cy="4703763"/>
          </a:xfrm>
        </p:spPr>
        <p:txBody>
          <a:bodyPr/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Local School Boards may waive up to five full school days due to inclement weather</a:t>
            </a:r>
          </a:p>
          <a:p>
            <a:pPr marL="742950" lvl="2" indent="-342900" eaLnBrk="1" hangingPunct="1"/>
            <a:r>
              <a:rPr lang="en-US" smtClean="0"/>
              <a:t>Senate amended Bill to mandate use of three inclement weather days built into schedule before days waived 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H.4576 Status</a:t>
            </a:r>
          </a:p>
          <a:p>
            <a:pPr marL="742950" lvl="2" indent="-342900" eaLnBrk="1" hangingPunct="1"/>
            <a:r>
              <a:rPr lang="en-US" smtClean="0"/>
              <a:t>Passed Senate on third reading</a:t>
            </a:r>
          </a:p>
          <a:p>
            <a:pPr marL="742950" lvl="2" indent="-342900" eaLnBrk="1" hangingPunct="1"/>
            <a:r>
              <a:rPr lang="en-US" smtClean="0"/>
              <a:t>In House for concurrence or non-concurrence </a:t>
            </a:r>
          </a:p>
          <a:p>
            <a:pPr marL="742950" lvl="2" indent="-342900" eaLnBrk="1" hangingPunct="1">
              <a:buFontTx/>
              <a:buNone/>
            </a:pPr>
            <a:r>
              <a:rPr lang="en-US" smtClean="0"/>
              <a:t>    (Week of 3/10/14)</a:t>
            </a:r>
          </a:p>
          <a:p>
            <a:pPr marL="342900" lvl="1" indent="-3429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South Carolina Jobs, Education and Tax Act (H.4407)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2057400"/>
            <a:ext cx="8458200" cy="4703763"/>
          </a:xfrm>
        </p:spPr>
        <p:txBody>
          <a:bodyPr/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Developed over the past two years by coalition of education groups 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Goal is to provide equitable, stable, and sound revenue source for public schools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Property tax relief for business, manufacturing and non-owner occupied properties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mtClean="0"/>
              <a:t>H.4407 Status</a:t>
            </a:r>
          </a:p>
          <a:p>
            <a:pPr marL="742950" lvl="2" indent="-342900" eaLnBrk="1" hangingPunct="1"/>
            <a:r>
              <a:rPr lang="en-US" smtClean="0"/>
              <a:t>Referred to House Committee on Ways and Means (1/14/14)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Common Core State Standards (S.300 &amp; S.888)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05800" cy="4191000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1400" smtClean="0"/>
              <a:t>Senate Education Subcommittee heard testimony for and against Common Core State Standards on 2/26/14.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1400" smtClean="0"/>
              <a:t>S.300 Status</a:t>
            </a:r>
          </a:p>
          <a:p>
            <a:pPr marL="742950" lvl="2" indent="-342900" eaLnBrk="1" hangingPunct="1">
              <a:lnSpc>
                <a:spcPct val="80000"/>
              </a:lnSpc>
            </a:pPr>
            <a:r>
              <a:rPr lang="en-US" sz="1400" smtClean="0"/>
              <a:t>Requires Common Core State Standards not be imposed in South Carolina</a:t>
            </a:r>
          </a:p>
          <a:p>
            <a:pPr marL="742950" lvl="2" indent="-342900" eaLnBrk="1" hangingPunct="1">
              <a:lnSpc>
                <a:spcPct val="80000"/>
              </a:lnSpc>
            </a:pPr>
            <a:r>
              <a:rPr lang="en-US" sz="1400" smtClean="0"/>
              <a:t>Compromise 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Keeps math, English, language arts in place to 2018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Standards developed by State Department of Education (SDE) must be approved by State Board of Education and Education Oversight Committee (EOC)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SDE and EOC must notify General Assembly and Governor of any plans to change standards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South Carolina Legislature approve standards required by sources outside of South Carolina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Eleventh graders will take career and college readiness assessment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Beginning in 2018, state will perform a cyclical review of ELA and math standards not developed by the state</a:t>
            </a:r>
          </a:p>
          <a:p>
            <a:pPr marL="1200150" lvl="3" indent="-342900" eaLnBrk="1" hangingPunct="1">
              <a:lnSpc>
                <a:spcPct val="80000"/>
              </a:lnSpc>
            </a:pPr>
            <a:r>
              <a:rPr lang="en-US" sz="1400" smtClean="0"/>
              <a:t>Eliminate state high school exit exam</a:t>
            </a:r>
          </a:p>
          <a:p>
            <a:pPr marL="742950" lvl="2" indent="-342900" eaLnBrk="1" hangingPunct="1">
              <a:lnSpc>
                <a:spcPct val="80000"/>
              </a:lnSpc>
            </a:pPr>
            <a:r>
              <a:rPr lang="en-US" sz="1400" smtClean="0"/>
              <a:t>Referred to Senate Committee on Education (3/6/14)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1400" smtClean="0"/>
              <a:t>S.888 Status</a:t>
            </a:r>
          </a:p>
          <a:p>
            <a:pPr marL="742950" lvl="2" indent="-342900" eaLnBrk="1" hangingPunct="1">
              <a:lnSpc>
                <a:spcPct val="80000"/>
              </a:lnSpc>
            </a:pPr>
            <a:r>
              <a:rPr lang="en-US" sz="1400" smtClean="0"/>
              <a:t>Enacts Academic Standards Accountability Act</a:t>
            </a:r>
          </a:p>
          <a:p>
            <a:pPr marL="742950" lvl="2" indent="-342900" eaLnBrk="1" hangingPunct="1">
              <a:lnSpc>
                <a:spcPct val="80000"/>
              </a:lnSpc>
            </a:pPr>
            <a:r>
              <a:rPr lang="en-US" sz="1400" smtClean="0"/>
              <a:t>Referred to Senate Committee on Education (3/6/14)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n-US" sz="20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School Safety Task Force (H.3365)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2057400"/>
            <a:ext cx="8458200" cy="4703763"/>
          </a:xfrm>
        </p:spPr>
        <p:txBody>
          <a:bodyPr/>
          <a:lstStyle/>
          <a:p>
            <a:pPr marL="533400" lvl="1" indent="-533400" eaLnBrk="1" hangingPunct="1">
              <a:buFontTx/>
              <a:buBlip>
                <a:blip r:embed="rId3"/>
              </a:buBlip>
            </a:pPr>
            <a:r>
              <a:rPr lang="en-US" smtClean="0"/>
              <a:t>Requires each public school  in South Carolina to employ specialist certified in school psychology</a:t>
            </a:r>
          </a:p>
          <a:p>
            <a:pPr marL="533400" lvl="1" indent="-533400" eaLnBrk="1" hangingPunct="1">
              <a:buFontTx/>
              <a:buBlip>
                <a:blip r:embed="rId3"/>
              </a:buBlip>
            </a:pPr>
            <a:r>
              <a:rPr lang="en-US" smtClean="0"/>
              <a:t>Introduced in January 2013</a:t>
            </a:r>
          </a:p>
          <a:p>
            <a:pPr marL="533400" lvl="1" indent="-533400" eaLnBrk="1" hangingPunct="1">
              <a:buFontTx/>
              <a:buBlip>
                <a:blip r:embed="rId3"/>
              </a:buBlip>
            </a:pPr>
            <a:r>
              <a:rPr lang="en-US" smtClean="0"/>
              <a:t>H.3365 Status</a:t>
            </a:r>
          </a:p>
          <a:p>
            <a:pPr marL="857250" lvl="2" indent="-457200" eaLnBrk="1" hangingPunct="1"/>
            <a:r>
              <a:rPr lang="en-US" smtClean="0"/>
              <a:t>Read third time and sent to Senate (1/16/14)</a:t>
            </a:r>
          </a:p>
          <a:p>
            <a:pPr marL="857250" lvl="2" indent="-457200" eaLnBrk="1" hangingPunct="1"/>
            <a:r>
              <a:rPr lang="en-US" smtClean="0"/>
              <a:t>Referred to Senate Committee on Education (1/21/14)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Education Capital Sales and Use Tax Act (S.940 &amp; H.4512)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200" smtClean="0"/>
              <a:t>Amendment to Act to allow all South Carolina School Districts ability to offer penny sales tax referendum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200" smtClean="0"/>
              <a:t>S.940 Status</a:t>
            </a:r>
          </a:p>
          <a:p>
            <a:pPr marL="742950" lvl="2" indent="-342900" eaLnBrk="1" hangingPunct="1"/>
            <a:r>
              <a:rPr lang="en-US" sz="2000" smtClean="0"/>
              <a:t>Listed on Senate floor calendar (2/6/14)</a:t>
            </a:r>
          </a:p>
          <a:p>
            <a:pPr marL="742950" lvl="2" indent="-342900" eaLnBrk="1" hangingPunct="1"/>
            <a:r>
              <a:rPr lang="en-US" sz="2000" smtClean="0"/>
              <a:t>Amended to allow Boards to issue bonds not to exceed 90% of the sales and use tax proceeds estimated by the Board of Economic Advisors (3/6/14)</a:t>
            </a:r>
          </a:p>
          <a:p>
            <a:pPr marL="742950" lvl="2" indent="-342900" eaLnBrk="1" hangingPunct="1">
              <a:buFontTx/>
              <a:buNone/>
            </a:pPr>
            <a:r>
              <a:rPr lang="en-US" sz="2000" smtClean="0"/>
              <a:t>    (Expect Amendment week of 3/10/14)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200" smtClean="0"/>
              <a:t>H.4512 Status</a:t>
            </a:r>
          </a:p>
          <a:p>
            <a:pPr marL="742950" lvl="2" indent="-342900" eaLnBrk="1" hangingPunct="1"/>
            <a:r>
              <a:rPr lang="en-US" sz="2000" smtClean="0"/>
              <a:t>Resides in House Committee on Ways and Means (1/16/14)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endParaRPr lang="en-US" sz="24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sz="6000" cap="none" smtClean="0"/>
              <a:t>244 DAYS</a:t>
            </a:r>
            <a:br>
              <a:rPr lang="en-US" sz="6000" cap="none" smtClean="0"/>
            </a:br>
            <a:r>
              <a:rPr lang="en-US" sz="6000" i="1" cap="none" smtClean="0"/>
              <a:t>13 Regular Meetings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idx="1"/>
          </p:nvPr>
        </p:nvSpPr>
        <p:spPr>
          <a:xfrm>
            <a:off x="1371600" y="2251075"/>
            <a:ext cx="6896100" cy="1500188"/>
          </a:xfrm>
        </p:spPr>
        <p:txBody>
          <a:bodyPr/>
          <a:lstStyle/>
          <a:p>
            <a:pPr eaLnBrk="1" hangingPunct="1"/>
            <a:r>
              <a:rPr lang="en-US" sz="6000" b="1" smtClean="0"/>
              <a:t>Time to get busy !</a:t>
            </a:r>
          </a:p>
        </p:txBody>
      </p:sp>
      <p:sp>
        <p:nvSpPr>
          <p:cNvPr id="25604" name="Title 2"/>
          <p:cNvSpPr>
            <a:spLocks/>
          </p:cNvSpPr>
          <p:nvPr/>
        </p:nvSpPr>
        <p:spPr bwMode="auto">
          <a:xfrm>
            <a:off x="1143000" y="41148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Mead Bold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 (1)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TS010336811 (1)</Template>
  <TotalTime>894</TotalTime>
  <Words>640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TS010336811 (1)</vt:lpstr>
      <vt:lpstr>Legislative Update 3/11/14</vt:lpstr>
      <vt:lpstr>Budget 2014-2015 </vt:lpstr>
      <vt:lpstr>Tuition Tax Credits / Vouchers  (S.279 and S.867)</vt:lpstr>
      <vt:lpstr>Waive Make-up Day Requirement (H.4576)</vt:lpstr>
      <vt:lpstr>South Carolina Jobs, Education and Tax Act (H.4407)</vt:lpstr>
      <vt:lpstr>Common Core State Standards (S.300 &amp; S.888)</vt:lpstr>
      <vt:lpstr>School Safety Task Force (H.3365)</vt:lpstr>
      <vt:lpstr>Education Capital Sales and Use Tax Act (S.940 &amp; H.4512)</vt:lpstr>
      <vt:lpstr>244 DAYS 13 Regular Meetings</vt:lpstr>
      <vt:lpstr>Timeline</vt:lpstr>
      <vt:lpstr>Our Aiken County Schools are Succeeding!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Presentation</dc:title>
  <dc:creator>Paul013</dc:creator>
  <cp:lastModifiedBy>Vicky Durden</cp:lastModifiedBy>
  <cp:revision>44</cp:revision>
  <dcterms:created xsi:type="dcterms:W3CDTF">2014-01-25T13:33:33Z</dcterms:created>
  <dcterms:modified xsi:type="dcterms:W3CDTF">2014-03-10T13:04:00Z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