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4"/>
  </p:sldMasterIdLst>
  <p:notesMasterIdLst>
    <p:notesMasterId r:id="rId13"/>
  </p:notesMasterIdLst>
  <p:handoutMasterIdLst>
    <p:handoutMasterId r:id="rId14"/>
  </p:handoutMasterIdLst>
  <p:sldIdLst>
    <p:sldId id="693" r:id="rId5"/>
    <p:sldId id="899" r:id="rId6"/>
    <p:sldId id="902" r:id="rId7"/>
    <p:sldId id="900" r:id="rId8"/>
    <p:sldId id="905" r:id="rId9"/>
    <p:sldId id="906" r:id="rId10"/>
    <p:sldId id="907" r:id="rId11"/>
    <p:sldId id="86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A537"/>
    <a:srgbClr val="CCCCCC"/>
    <a:srgbClr val="99CB38"/>
    <a:srgbClr val="000099"/>
    <a:srgbClr val="0000FF"/>
    <a:srgbClr val="3366FF"/>
    <a:srgbClr val="008000"/>
    <a:srgbClr val="BE5F59"/>
    <a:srgbClr val="4B8147"/>
    <a:srgbClr val="FF5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EE2EE7-3965-4C0E-B3A8-5BB2E32A46A6}" v="8" dt="2025-01-22T14:41:55.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3715" y="86"/>
      </p:cViewPr>
      <p:guideLst>
        <p:guide orient="horz" pos="218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7" tIns="46581" rIns="93157" bIns="46581"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57" tIns="46581" rIns="93157" bIns="46581" rtlCol="0"/>
          <a:lstStyle>
            <a:lvl1pPr algn="r">
              <a:defRPr sz="1200"/>
            </a:lvl1pPr>
          </a:lstStyle>
          <a:p>
            <a:fld id="{3D7E318C-45AB-4135-ABCB-46D59D8CC806}" type="datetimeFigureOut">
              <a:rPr lang="en-US" smtClean="0"/>
              <a:pPr/>
              <a:t>2/3/2025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57" tIns="46581" rIns="93157" bIns="46581"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57" tIns="46581" rIns="93157" bIns="46581" rtlCol="0" anchor="b"/>
          <a:lstStyle>
            <a:lvl1pPr algn="r">
              <a:defRPr sz="1200"/>
            </a:lvl1pPr>
          </a:lstStyle>
          <a:p>
            <a:fld id="{323F59F7-D568-44BB-AAF0-08289A88C5A6}" type="slidenum">
              <a:rPr lang="en-US" smtClean="0"/>
              <a:pPr/>
              <a:t>‹#›</a:t>
            </a:fld>
            <a:endParaRPr lang="en-US"/>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7" tIns="46581" rIns="93157" bIns="46581"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57" tIns="46581" rIns="93157" bIns="46581" rtlCol="0"/>
          <a:lstStyle>
            <a:lvl1pPr algn="r">
              <a:defRPr sz="1200"/>
            </a:lvl1pPr>
          </a:lstStyle>
          <a:p>
            <a:fld id="{298867A4-DEAC-4D46-A6D8-E634381C73E3}" type="datetimeFigureOut">
              <a:rPr lang="en-US" smtClean="0"/>
              <a:pPr/>
              <a:t>2/3/2025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7" tIns="46581" rIns="93157" bIns="46581"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7" tIns="46581" rIns="93157"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57" tIns="46581" rIns="93157" bIns="46581"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7" tIns="46581" rIns="93157" bIns="46581" rtlCol="0" anchor="b"/>
          <a:lstStyle>
            <a:lvl1pPr algn="r">
              <a:defRPr sz="1200"/>
            </a:lvl1pPr>
          </a:lstStyle>
          <a:p>
            <a:fld id="{39D04B07-70A5-4E49-9DB6-306BA61BC46E}"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evening I am submitting for your approval the 5 yr FIP that allocates the use of 8% Bond Money for Cyclic Maintenance of our schools.</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This is our proposed projects for this upcoming Summer.</a:t>
            </a:r>
            <a:endParaRPr lang="en-US"/>
          </a:p>
          <a:p>
            <a:endParaRPr lang="en-US"/>
          </a:p>
        </p:txBody>
      </p:sp>
      <p:sp>
        <p:nvSpPr>
          <p:cNvPr id="4" name="Slide Number Placeholder 3">
            <a:extLst>
              <a:ext uri="{FF2B5EF4-FFF2-40B4-BE49-F238E27FC236}">
                <a16:creationId xmlns:a16="http://schemas.microsoft.com/office/drawing/2014/main" id="{F6894FB3-3B3F-4839-BA0F-BB074655BFE4}"/>
              </a:ext>
            </a:extLst>
          </p:cNvPr>
          <p:cNvSpPr>
            <a:spLocks noGrp="1"/>
          </p:cNvSpPr>
          <p:nvPr>
            <p:ph type="sldNum" sz="quarter" idx="5"/>
          </p:nvPr>
        </p:nvSpPr>
        <p:spPr/>
        <p:txBody>
          <a:bodyPr/>
          <a:lstStyle/>
          <a:p>
            <a:fld id="{39D04B07-70A5-4E49-9DB6-306BA61BC46E}" type="slidenum">
              <a:rPr lang="en-US" smtClean="0"/>
              <a:pPr/>
              <a:t>1</a:t>
            </a:fld>
            <a:endParaRPr lang="en-US"/>
          </a:p>
        </p:txBody>
      </p:sp>
    </p:spTree>
    <p:extLst>
      <p:ext uri="{BB962C8B-B14F-4D97-AF65-F5344CB8AC3E}">
        <p14:creationId xmlns:p14="http://schemas.microsoft.com/office/powerpoint/2010/main" val="680712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a:solidFill>
                  <a:schemeClr val="tx1"/>
                </a:solidFill>
                <a:effectLst/>
                <a:latin typeface="+mn-lt"/>
                <a:ea typeface="+mn-ea"/>
                <a:cs typeface="+mn-cs"/>
              </a:rPr>
              <a:t>This is the first year we are returning to the previous funding levels for our cyclic projects.  We have been working on extending service life and intervals in order to complete construction projects in years prior.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The bond premium, if any, will be earmarked for athletic facilities projects.</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Cyclic maintenance projects will be prioritized based on greatest need.</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FF&amp;E will be prioritized based on greatest need.</a:t>
            </a:r>
            <a:r>
              <a:rPr lang="en-US"/>
              <a:t> </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a:t>
            </a:r>
            <a:r>
              <a:rPr lang="en-US" sz="1200" i="1" kern="1200">
                <a:solidFill>
                  <a:schemeClr val="tx1"/>
                </a:solidFill>
                <a:effectLst/>
                <a:latin typeface="+mn-lt"/>
                <a:ea typeface="+mn-ea"/>
                <a:cs typeface="+mn-cs"/>
              </a:rPr>
              <a:t>The initial phase of the 1% Education Capital Improvement Sales &amp; Use Tax expires February 28, 2025.  The sales tax does not automatically renew.  If sought by the District and approved by voters, the Five Year Facilities plan projects for years 2024 - 2025 and beyond would work in combination with a successful sales tax renewal." </a:t>
            </a:r>
            <a:endParaRPr lang="en-US" sz="120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39D04B07-70A5-4E49-9DB6-306BA61BC46E}" type="slidenum">
              <a:rPr lang="en-US" smtClean="0"/>
              <a:pPr/>
              <a:t>2</a:t>
            </a:fld>
            <a:endParaRPr lang="en-US"/>
          </a:p>
        </p:txBody>
      </p:sp>
    </p:spTree>
    <p:extLst>
      <p:ext uri="{BB962C8B-B14F-4D97-AF65-F5344CB8AC3E}">
        <p14:creationId xmlns:p14="http://schemas.microsoft.com/office/powerpoint/2010/main" val="4219329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the new year on this plan.  No specific site locations are annotated other than HSES Support  As we get closer to the FY, we will make the determinations based on prioritization and greatest need. </a:t>
            </a: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The bond premium, if any, will be earmarked for athletic facilities projects.</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Cyclic maintenance projects will be prioritized based on greatest need.</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FF&amp;E will be prioritized based on greatest need.</a:t>
            </a:r>
            <a:r>
              <a:rPr lang="en-US"/>
              <a:t> </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a:t>
            </a:r>
            <a:r>
              <a:rPr lang="en-US" sz="1200" i="1" kern="1200">
                <a:solidFill>
                  <a:schemeClr val="tx1"/>
                </a:solidFill>
                <a:effectLst/>
                <a:latin typeface="+mn-lt"/>
                <a:ea typeface="+mn-ea"/>
                <a:cs typeface="+mn-cs"/>
              </a:rPr>
              <a:t>The initial phase of the 1% Education Capital Improvement Sales &amp; Use Tax expires February 28, 2025.  The sales tax does not automatically renew.  If sought by the District and approved by voters, the Five Year Facilities plan projects for years 2024 - 2025 and beyond would work in combination with a successful sales tax renewal." </a:t>
            </a:r>
            <a:endParaRPr lang="en-US" sz="120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39D04B07-70A5-4E49-9DB6-306BA61BC46E}" type="slidenum">
              <a:rPr lang="en-US" smtClean="0"/>
              <a:pPr/>
              <a:t>3</a:t>
            </a:fld>
            <a:endParaRPr lang="en-US"/>
          </a:p>
        </p:txBody>
      </p:sp>
    </p:spTree>
    <p:extLst>
      <p:ext uri="{BB962C8B-B14F-4D97-AF65-F5344CB8AC3E}">
        <p14:creationId xmlns:p14="http://schemas.microsoft.com/office/powerpoint/2010/main" val="1389452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the new year on this plan.  No specific site locations are annotated other than HSES Support  As we get closer to the FY, we will make the determinations based on prioritization and greatest need. </a:t>
            </a: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The bond premium, if any, will be earmarked for athletic facilities projects.</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Cyclic maintenance projects will be prioritized based on greatest need.</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FF&amp;E will be prioritized based on greatest need.</a:t>
            </a:r>
            <a:r>
              <a:rPr lang="en-US"/>
              <a:t> </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a:t>
            </a:r>
            <a:r>
              <a:rPr lang="en-US" sz="1200" i="1" kern="1200">
                <a:solidFill>
                  <a:schemeClr val="tx1"/>
                </a:solidFill>
                <a:effectLst/>
                <a:latin typeface="+mn-lt"/>
                <a:ea typeface="+mn-ea"/>
                <a:cs typeface="+mn-cs"/>
              </a:rPr>
              <a:t>The initial phase of the 1% Education Capital Improvement Sales &amp; Use Tax expires February 28, 2025.  The sales tax does not automatically renew.  If sought by the District and approved by voters, the Five Year Facilities plan projects for years 2024 - 2025 and beyond would work in combination with a successful sales tax renewal." </a:t>
            </a:r>
            <a:endParaRPr lang="en-US" sz="120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39D04B07-70A5-4E49-9DB6-306BA61BC46E}" type="slidenum">
              <a:rPr lang="en-US" smtClean="0"/>
              <a:pPr/>
              <a:t>4</a:t>
            </a:fld>
            <a:endParaRPr lang="en-US"/>
          </a:p>
        </p:txBody>
      </p:sp>
    </p:spTree>
    <p:extLst>
      <p:ext uri="{BB962C8B-B14F-4D97-AF65-F5344CB8AC3E}">
        <p14:creationId xmlns:p14="http://schemas.microsoft.com/office/powerpoint/2010/main" val="1139155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9D75B-F335-4ED7-64A6-2E4E9AB817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017A80-B709-540C-ED1F-45A81FA824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F71454-40A2-9588-8099-8908A86E65F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the new year on this plan.  No specific site locations are annotated other than HSES Support  As we get closer to the FY, we will make the determinations based on prioritization and greatest need. </a:t>
            </a: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The bond premium, if any, will be earmarked for athletic facilities projects.</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Cyclic maintenance projects will be prioritized based on greatest need.</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FF&amp;E will be prioritized based on greatest need.</a:t>
            </a:r>
            <a:r>
              <a:rPr lang="en-US"/>
              <a:t> </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a:t>
            </a:r>
            <a:r>
              <a:rPr lang="en-US" sz="1200" i="1" kern="1200">
                <a:solidFill>
                  <a:schemeClr val="tx1"/>
                </a:solidFill>
                <a:effectLst/>
                <a:latin typeface="+mn-lt"/>
                <a:ea typeface="+mn-ea"/>
                <a:cs typeface="+mn-cs"/>
              </a:rPr>
              <a:t>The initial phase of the 1% Education Capital Improvement Sales &amp; Use Tax expires February 28, 2025.  The sales tax does not automatically renew.  If sought by the District and approved by voters, the Five Year Facilities plan projects for years 2024 - 2025 and beyond would work in combination with a successful sales tax renewal." </a:t>
            </a:r>
            <a:endParaRPr lang="en-US" sz="1200" kern="1200">
              <a:solidFill>
                <a:schemeClr val="tx1"/>
              </a:solidFill>
              <a:effectLst/>
              <a:latin typeface="+mn-lt"/>
              <a:ea typeface="+mn-ea"/>
              <a:cs typeface="+mn-cs"/>
            </a:endParaRPr>
          </a:p>
          <a:p>
            <a:endParaRPr lang="en-US"/>
          </a:p>
        </p:txBody>
      </p:sp>
      <p:sp>
        <p:nvSpPr>
          <p:cNvPr id="4" name="Slide Number Placeholder 3">
            <a:extLst>
              <a:ext uri="{FF2B5EF4-FFF2-40B4-BE49-F238E27FC236}">
                <a16:creationId xmlns:a16="http://schemas.microsoft.com/office/drawing/2014/main" id="{0A698753-A4A6-C33A-4B42-A76A3617FF12}"/>
              </a:ext>
            </a:extLst>
          </p:cNvPr>
          <p:cNvSpPr>
            <a:spLocks noGrp="1"/>
          </p:cNvSpPr>
          <p:nvPr>
            <p:ph type="sldNum" sz="quarter" idx="5"/>
          </p:nvPr>
        </p:nvSpPr>
        <p:spPr/>
        <p:txBody>
          <a:bodyPr/>
          <a:lstStyle/>
          <a:p>
            <a:fld id="{39D04B07-70A5-4E49-9DB6-306BA61BC46E}" type="slidenum">
              <a:rPr lang="en-US" smtClean="0"/>
              <a:pPr/>
              <a:t>5</a:t>
            </a:fld>
            <a:endParaRPr lang="en-US"/>
          </a:p>
        </p:txBody>
      </p:sp>
    </p:spTree>
    <p:extLst>
      <p:ext uri="{BB962C8B-B14F-4D97-AF65-F5344CB8AC3E}">
        <p14:creationId xmlns:p14="http://schemas.microsoft.com/office/powerpoint/2010/main" val="2392839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C286B-0474-6CD8-B020-5A639934DA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661377-83E3-A757-4F89-30533AFE00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CFD344-F110-6FB7-2F8C-32A495EA565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is the new year on this plan.  No specific site locations are annotated other than HSES Support  As we get closer to the FY, we will make the determinations based on prioritization and greatest need. </a:t>
            </a: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The bond premium, if any, will be earmarked for athletic facilities projects.</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Cyclic maintenance projects will be prioritized based on greatest need.</a:t>
            </a:r>
            <a:r>
              <a:rPr lang="en-US"/>
              <a:t> </a:t>
            </a:r>
          </a:p>
          <a:p>
            <a:endParaRPr lang="en-US" sz="1200" b="0" i="0" u="none" strike="noStrike" kern="1200">
              <a:solidFill>
                <a:schemeClr val="tx1"/>
              </a:solidFill>
              <a:effectLst/>
              <a:latin typeface="+mn-lt"/>
              <a:ea typeface="+mn-ea"/>
              <a:cs typeface="+mn-cs"/>
            </a:endParaRPr>
          </a:p>
          <a:p>
            <a:r>
              <a:rPr lang="en-US" sz="1200" b="0" i="0" u="none" strike="noStrike" kern="1200">
                <a:solidFill>
                  <a:schemeClr val="tx1"/>
                </a:solidFill>
                <a:effectLst/>
                <a:latin typeface="+mn-lt"/>
                <a:ea typeface="+mn-ea"/>
                <a:cs typeface="+mn-cs"/>
              </a:rPr>
              <a:t>Note: FF&amp;E will be prioritized based on greatest need.</a:t>
            </a:r>
            <a:r>
              <a:rPr lang="en-US"/>
              <a:t> </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a:t>
            </a:r>
            <a:r>
              <a:rPr lang="en-US" sz="1200" i="1" kern="1200">
                <a:solidFill>
                  <a:schemeClr val="tx1"/>
                </a:solidFill>
                <a:effectLst/>
                <a:latin typeface="+mn-lt"/>
                <a:ea typeface="+mn-ea"/>
                <a:cs typeface="+mn-cs"/>
              </a:rPr>
              <a:t>The initial phase of the 1% Education Capital Improvement Sales &amp; Use Tax expires February 28, 2025.  The sales tax does not automatically renew.  If sought by the District and approved by voters, the Five Year Facilities plan projects for years 2024 - 2025 and beyond would work in combination with a successful sales tax renewal." </a:t>
            </a:r>
            <a:endParaRPr lang="en-US" sz="1200" kern="1200">
              <a:solidFill>
                <a:schemeClr val="tx1"/>
              </a:solidFill>
              <a:effectLst/>
              <a:latin typeface="+mn-lt"/>
              <a:ea typeface="+mn-ea"/>
              <a:cs typeface="+mn-cs"/>
            </a:endParaRPr>
          </a:p>
          <a:p>
            <a:endParaRPr lang="en-US"/>
          </a:p>
        </p:txBody>
      </p:sp>
      <p:sp>
        <p:nvSpPr>
          <p:cNvPr id="4" name="Slide Number Placeholder 3">
            <a:extLst>
              <a:ext uri="{FF2B5EF4-FFF2-40B4-BE49-F238E27FC236}">
                <a16:creationId xmlns:a16="http://schemas.microsoft.com/office/drawing/2014/main" id="{09076F6D-10F2-D1EB-9B6E-9D576CF8034D}"/>
              </a:ext>
            </a:extLst>
          </p:cNvPr>
          <p:cNvSpPr>
            <a:spLocks noGrp="1"/>
          </p:cNvSpPr>
          <p:nvPr>
            <p:ph type="sldNum" sz="quarter" idx="5"/>
          </p:nvPr>
        </p:nvSpPr>
        <p:spPr/>
        <p:txBody>
          <a:bodyPr/>
          <a:lstStyle/>
          <a:p>
            <a:fld id="{39D04B07-70A5-4E49-9DB6-306BA61BC46E}" type="slidenum">
              <a:rPr lang="en-US" smtClean="0"/>
              <a:pPr/>
              <a:t>6</a:t>
            </a:fld>
            <a:endParaRPr lang="en-US"/>
          </a:p>
        </p:txBody>
      </p:sp>
    </p:spTree>
    <p:extLst>
      <p:ext uri="{BB962C8B-B14F-4D97-AF65-F5344CB8AC3E}">
        <p14:creationId xmlns:p14="http://schemas.microsoft.com/office/powerpoint/2010/main" val="981890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BB38A-038B-2EA6-1E50-046E287018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434CEB-63B4-F26E-CA31-45070D9136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40A74E-DDCB-F5BB-AD61-732FDD3A074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BC58235-3AFF-B295-CCBE-086BD981D581}"/>
              </a:ext>
            </a:extLst>
          </p:cNvPr>
          <p:cNvSpPr>
            <a:spLocks noGrp="1"/>
          </p:cNvSpPr>
          <p:nvPr>
            <p:ph type="sldNum" sz="quarter" idx="5"/>
          </p:nvPr>
        </p:nvSpPr>
        <p:spPr/>
        <p:txBody>
          <a:bodyPr/>
          <a:lstStyle/>
          <a:p>
            <a:fld id="{39D04B07-70A5-4E49-9DB6-306BA61BC46E}" type="slidenum">
              <a:rPr lang="en-US" smtClean="0"/>
              <a:pPr/>
              <a:t>7</a:t>
            </a:fld>
            <a:endParaRPr lang="en-US"/>
          </a:p>
        </p:txBody>
      </p:sp>
    </p:spTree>
    <p:extLst>
      <p:ext uri="{BB962C8B-B14F-4D97-AF65-F5344CB8AC3E}">
        <p14:creationId xmlns:p14="http://schemas.microsoft.com/office/powerpoint/2010/main" val="642157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363C06A-51B2-466D-AE59-AFF3DF70D188}"/>
              </a:ext>
            </a:extLst>
          </p:cNvPr>
          <p:cNvSpPr>
            <a:spLocks noGrp="1"/>
          </p:cNvSpPr>
          <p:nvPr>
            <p:ph type="sldNum" sz="quarter" idx="5"/>
          </p:nvPr>
        </p:nvSpPr>
        <p:spPr/>
        <p:txBody>
          <a:bodyPr/>
          <a:lstStyle/>
          <a:p>
            <a:fld id="{39D04B07-70A5-4E49-9DB6-306BA61BC46E}" type="slidenum">
              <a:rPr lang="en-US" smtClean="0"/>
              <a:pPr/>
              <a:t>8</a:t>
            </a:fld>
            <a:endParaRPr lang="en-US"/>
          </a:p>
        </p:txBody>
      </p:sp>
    </p:spTree>
    <p:extLst>
      <p:ext uri="{BB962C8B-B14F-4D97-AF65-F5344CB8AC3E}">
        <p14:creationId xmlns:p14="http://schemas.microsoft.com/office/powerpoint/2010/main" val="3481691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FB3047EB-8116-45F6-8B11-A4B162AEFB8A}" type="datetime1">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96DB-C5BB-48C9-8AB1-92DA957701DD}"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5620171"/>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FEF7F-6807-4A8F-A931-61A0E7554D5E}" type="datetime1">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96DB-C5BB-48C9-8AB1-92DA957701DD}" type="slidenum">
              <a:rPr lang="en-US" smtClean="0"/>
              <a:pPr/>
              <a:t>‹#›</a:t>
            </a:fld>
            <a:endParaRPr lang="en-US"/>
          </a:p>
        </p:txBody>
      </p:sp>
    </p:spTree>
    <p:extLst>
      <p:ext uri="{BB962C8B-B14F-4D97-AF65-F5344CB8AC3E}">
        <p14:creationId xmlns:p14="http://schemas.microsoft.com/office/powerpoint/2010/main" val="4252653386"/>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6827DD-1D09-4648-83F7-6D212662A3D1}" type="datetime1">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96DB-C5BB-48C9-8AB1-92DA957701DD}" type="slidenum">
              <a:rPr lang="en-US" smtClean="0"/>
              <a:pPr/>
              <a:t>‹#›</a:t>
            </a:fld>
            <a:endParaRPr lang="en-US"/>
          </a:p>
        </p:txBody>
      </p:sp>
    </p:spTree>
    <p:extLst>
      <p:ext uri="{BB962C8B-B14F-4D97-AF65-F5344CB8AC3E}">
        <p14:creationId xmlns:p14="http://schemas.microsoft.com/office/powerpoint/2010/main" val="2275747951"/>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8EB1A5-2F93-48CC-AA7E-6B50DBC3FD24}" type="datetime1">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96DB-C5BB-48C9-8AB1-92DA957701DD}" type="slidenum">
              <a:rPr lang="en-US" smtClean="0"/>
              <a:pPr/>
              <a:t>‹#›</a:t>
            </a:fld>
            <a:endParaRPr lang="en-US"/>
          </a:p>
        </p:txBody>
      </p:sp>
    </p:spTree>
    <p:extLst>
      <p:ext uri="{BB962C8B-B14F-4D97-AF65-F5344CB8AC3E}">
        <p14:creationId xmlns:p14="http://schemas.microsoft.com/office/powerpoint/2010/main" val="877961466"/>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A4A23A-5753-4BB3-8FEB-658D08CFA62F}" type="datetime1">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96DB-C5BB-48C9-8AB1-92DA957701DD}"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3563565"/>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CA9A89-88B8-4294-933C-D03A7C610854}" type="datetime1">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B96DB-C5BB-48C9-8AB1-92DA957701DD}" type="slidenum">
              <a:rPr lang="en-US" smtClean="0"/>
              <a:pPr/>
              <a:t>‹#›</a:t>
            </a:fld>
            <a:endParaRPr lang="en-US"/>
          </a:p>
        </p:txBody>
      </p:sp>
    </p:spTree>
    <p:extLst>
      <p:ext uri="{BB962C8B-B14F-4D97-AF65-F5344CB8AC3E}">
        <p14:creationId xmlns:p14="http://schemas.microsoft.com/office/powerpoint/2010/main" val="886587030"/>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729E43-3F19-4464-8ED8-BF77D1273DA4}" type="datetime1">
              <a:rPr lang="en-US" smtClean="0"/>
              <a:pPr/>
              <a:t>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8B96DB-C5BB-48C9-8AB1-92DA957701DD}" type="slidenum">
              <a:rPr lang="en-US" smtClean="0"/>
              <a:pPr/>
              <a:t>‹#›</a:t>
            </a:fld>
            <a:endParaRPr lang="en-US"/>
          </a:p>
        </p:txBody>
      </p:sp>
    </p:spTree>
    <p:extLst>
      <p:ext uri="{BB962C8B-B14F-4D97-AF65-F5344CB8AC3E}">
        <p14:creationId xmlns:p14="http://schemas.microsoft.com/office/powerpoint/2010/main" val="4117995150"/>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578C63-3A7D-442E-886A-B1BC4B5A89F5}" type="datetime1">
              <a:rPr lang="en-US" smtClean="0"/>
              <a:pPr/>
              <a:t>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8B96DB-C5BB-48C9-8AB1-92DA957701DD}" type="slidenum">
              <a:rPr lang="en-US" smtClean="0"/>
              <a:pPr/>
              <a:t>‹#›</a:t>
            </a:fld>
            <a:endParaRPr lang="en-US"/>
          </a:p>
        </p:txBody>
      </p:sp>
    </p:spTree>
    <p:extLst>
      <p:ext uri="{BB962C8B-B14F-4D97-AF65-F5344CB8AC3E}">
        <p14:creationId xmlns:p14="http://schemas.microsoft.com/office/powerpoint/2010/main" val="3454859459"/>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6BE4AC8-23AC-4257-8B41-FCD02F05A4E9}" type="datetime1">
              <a:rPr lang="en-US" smtClean="0"/>
              <a:pPr/>
              <a:t>2/3/2025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38B96DB-C5BB-48C9-8AB1-92DA957701DD}" type="slidenum">
              <a:rPr lang="en-US" smtClean="0"/>
              <a:pPr/>
              <a:t>‹#›</a:t>
            </a:fld>
            <a:endParaRPr lang="en-US"/>
          </a:p>
        </p:txBody>
      </p:sp>
    </p:spTree>
    <p:extLst>
      <p:ext uri="{BB962C8B-B14F-4D97-AF65-F5344CB8AC3E}">
        <p14:creationId xmlns:p14="http://schemas.microsoft.com/office/powerpoint/2010/main" val="4109258924"/>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D8661E4-FE41-41F1-96A1-453F020A094E}" type="datetime1">
              <a:rPr lang="en-US" smtClean="0"/>
              <a:pPr/>
              <a:t>2/3/2025</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38B96DB-C5BB-48C9-8AB1-92DA957701DD}" type="slidenum">
              <a:rPr lang="en-US" smtClean="0"/>
              <a:pPr/>
              <a:t>‹#›</a:t>
            </a:fld>
            <a:endParaRPr lang="en-US"/>
          </a:p>
        </p:txBody>
      </p:sp>
    </p:spTree>
    <p:extLst>
      <p:ext uri="{BB962C8B-B14F-4D97-AF65-F5344CB8AC3E}">
        <p14:creationId xmlns:p14="http://schemas.microsoft.com/office/powerpoint/2010/main" val="3284258166"/>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19AD34-9A6B-4221-A665-E11910C51C70}" type="datetime1">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B96DB-C5BB-48C9-8AB1-92DA957701DD}" type="slidenum">
              <a:rPr lang="en-US" smtClean="0"/>
              <a:pPr/>
              <a:t>‹#›</a:t>
            </a:fld>
            <a:endParaRPr lang="en-US"/>
          </a:p>
        </p:txBody>
      </p:sp>
    </p:spTree>
    <p:extLst>
      <p:ext uri="{BB962C8B-B14F-4D97-AF65-F5344CB8AC3E}">
        <p14:creationId xmlns:p14="http://schemas.microsoft.com/office/powerpoint/2010/main" val="2816472557"/>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BA8202F1-2E0B-4239-80FB-76DF0497E437}" type="datetime1">
              <a:rPr lang="en-US" smtClean="0"/>
              <a:pPr/>
              <a:t>2/3/2025</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938B96DB-C5BB-48C9-8AB1-92DA957701DD}"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8918766"/>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ransition spd="slow">
    <p:randomBar dir="vert"/>
  </p:transition>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9972" y="0"/>
            <a:ext cx="5860841" cy="4928986"/>
          </a:xfrm>
          <a:prstGeom prst="rect">
            <a:avLst/>
          </a:prstGeom>
        </p:spPr>
      </p:pic>
      <p:sp>
        <p:nvSpPr>
          <p:cNvPr id="2" name="TextBox 1">
            <a:extLst>
              <a:ext uri="{FF2B5EF4-FFF2-40B4-BE49-F238E27FC236}">
                <a16:creationId xmlns:a16="http://schemas.microsoft.com/office/drawing/2014/main" id="{E53707F6-BE83-4C0B-9CE6-D2EA39970185}"/>
              </a:ext>
            </a:extLst>
          </p:cNvPr>
          <p:cNvSpPr txBox="1"/>
          <p:nvPr/>
        </p:nvSpPr>
        <p:spPr>
          <a:xfrm>
            <a:off x="976630" y="4689763"/>
            <a:ext cx="7190739" cy="1077218"/>
          </a:xfrm>
          <a:prstGeom prst="rect">
            <a:avLst/>
          </a:prstGeom>
          <a:noFill/>
        </p:spPr>
        <p:txBody>
          <a:bodyPr wrap="square" rtlCol="0">
            <a:spAutoFit/>
          </a:bodyPr>
          <a:lstStyle/>
          <a:p>
            <a:pPr algn="ctr"/>
            <a:r>
              <a:rPr lang="en-US" sz="2800" b="1"/>
              <a:t>Five Year Facilities Improvement Plan</a:t>
            </a:r>
          </a:p>
          <a:p>
            <a:pPr algn="ctr"/>
            <a:endParaRPr lang="en-US" sz="1200"/>
          </a:p>
          <a:p>
            <a:pPr algn="ctr"/>
            <a:r>
              <a:rPr lang="en-US" sz="2400" b="1"/>
              <a:t>Years 2024 - 2025 through 2029 - 2030</a:t>
            </a:r>
            <a:endParaRPr lang="en-US" sz="2400"/>
          </a:p>
        </p:txBody>
      </p:sp>
    </p:spTree>
    <p:extLst>
      <p:ext uri="{BB962C8B-B14F-4D97-AF65-F5344CB8AC3E}">
        <p14:creationId xmlns:p14="http://schemas.microsoft.com/office/powerpoint/2010/main" val="16049684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C0B1253-6C7D-4CEE-B6E6-84CA4F89A5DC}"/>
              </a:ext>
            </a:extLst>
          </p:cNvPr>
          <p:cNvSpPr/>
          <p:nvPr/>
        </p:nvSpPr>
        <p:spPr>
          <a:xfrm>
            <a:off x="914399" y="-99234"/>
            <a:ext cx="7315199" cy="556434"/>
          </a:xfrm>
          <a:prstGeom prst="rect">
            <a:avLst/>
          </a:prstGeom>
        </p:spPr>
        <p:txBody>
          <a:bodyPr wrap="square">
            <a:spAutoFit/>
          </a:bodyPr>
          <a:lstStyle/>
          <a:p>
            <a:pPr algn="ctr">
              <a:lnSpc>
                <a:spcPct val="115000"/>
              </a:lnSpc>
            </a:pPr>
            <a:r>
              <a:rPr lang="en-US" sz="2800" b="1">
                <a:latin typeface="Times New Roman" panose="02020603050405020304" pitchFamily="18" charset="0"/>
                <a:ea typeface="Calibri" panose="020F0502020204030204" pitchFamily="34" charset="0"/>
                <a:cs typeface="Times New Roman" panose="02020603050405020304" pitchFamily="18" charset="0"/>
              </a:rPr>
              <a:t>2024 - 2025 Projects</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06F1C4DB-7D93-4B49-902D-4FA738EFB26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TextBox 5">
            <a:extLst>
              <a:ext uri="{FF2B5EF4-FFF2-40B4-BE49-F238E27FC236}">
                <a16:creationId xmlns:a16="http://schemas.microsoft.com/office/drawing/2014/main" id="{E2C20BBC-1D26-4726-887A-F16D0FCCEE13}"/>
              </a:ext>
            </a:extLst>
          </p:cNvPr>
          <p:cNvSpPr txBox="1"/>
          <p:nvPr/>
        </p:nvSpPr>
        <p:spPr>
          <a:xfrm>
            <a:off x="644236" y="6461685"/>
            <a:ext cx="8582891" cy="646331"/>
          </a:xfrm>
          <a:prstGeom prst="rect">
            <a:avLst/>
          </a:prstGeom>
          <a:noFill/>
        </p:spPr>
        <p:txBody>
          <a:bodyPr wrap="square" rtlCol="0">
            <a:spAutoFit/>
          </a:bodyPr>
          <a:lstStyle/>
          <a:p>
            <a:r>
              <a:rPr lang="en-US">
                <a:solidFill>
                  <a:schemeClr val="bg1"/>
                </a:solidFill>
              </a:rPr>
              <a:t>NOTE: Cyclic maintenance projects &amp; FFE will be prioritized based on greatest need. </a:t>
            </a:r>
            <a:endParaRPr lang="en-US"/>
          </a:p>
          <a:p>
            <a:endParaRPr lang="en-US"/>
          </a:p>
        </p:txBody>
      </p:sp>
      <p:sp>
        <p:nvSpPr>
          <p:cNvPr id="2" name="Rectangle 2">
            <a:extLst>
              <a:ext uri="{FF2B5EF4-FFF2-40B4-BE49-F238E27FC236}">
                <a16:creationId xmlns:a16="http://schemas.microsoft.com/office/drawing/2014/main" id="{387CFB2E-CB41-4EAA-816B-7C014E3A617D}"/>
              </a:ext>
            </a:extLst>
          </p:cNvPr>
          <p:cNvSpPr>
            <a:spLocks noChangeArrowheads="1"/>
          </p:cNvSpPr>
          <p:nvPr/>
        </p:nvSpPr>
        <p:spPr bwMode="auto">
          <a:xfrm>
            <a:off x="1474638" y="-112297"/>
            <a:ext cx="9541605" cy="523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Rectangle 5">
            <a:extLst>
              <a:ext uri="{FF2B5EF4-FFF2-40B4-BE49-F238E27FC236}">
                <a16:creationId xmlns:a16="http://schemas.microsoft.com/office/drawing/2014/main" id="{4BB0F2D0-04D5-425C-8120-F148CF5CFE1C}"/>
              </a:ext>
            </a:extLst>
          </p:cNvPr>
          <p:cNvSpPr>
            <a:spLocks noChangeArrowheads="1"/>
          </p:cNvSpPr>
          <p:nvPr/>
        </p:nvSpPr>
        <p:spPr bwMode="auto">
          <a:xfrm>
            <a:off x="674050" y="-33919"/>
            <a:ext cx="10289941" cy="514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0487467F-BF6E-4AA3-B6F4-C923C7A839E4}"/>
              </a:ext>
            </a:extLst>
          </p:cNvPr>
          <p:cNvGraphicFramePr>
            <a:graphicFrameLocks noChangeAspect="1"/>
          </p:cNvGraphicFramePr>
          <p:nvPr>
            <p:extLst>
              <p:ext uri="{D42A27DB-BD31-4B8C-83A1-F6EECF244321}">
                <p14:modId xmlns:p14="http://schemas.microsoft.com/office/powerpoint/2010/main" val="4196676986"/>
              </p:ext>
            </p:extLst>
          </p:nvPr>
        </p:nvGraphicFramePr>
        <p:xfrm>
          <a:off x="914400" y="263525"/>
          <a:ext cx="7315200" cy="6035675"/>
        </p:xfrm>
        <a:graphic>
          <a:graphicData uri="http://schemas.openxmlformats.org/presentationml/2006/ole">
            <mc:AlternateContent xmlns:mc="http://schemas.openxmlformats.org/markup-compatibility/2006">
              <mc:Choice xmlns:v="urn:schemas-microsoft-com:vml" Requires="v">
                <p:oleObj name="Worksheet" r:id="rId3" imgW="5667443" imgH="6172200" progId="Excel.Sheet.12">
                  <p:embed/>
                </p:oleObj>
              </mc:Choice>
              <mc:Fallback>
                <p:oleObj name="Worksheet" r:id="rId3" imgW="5667443" imgH="6172200" progId="Excel.Sheet.12">
                  <p:embed/>
                  <p:pic>
                    <p:nvPicPr>
                      <p:cNvPr id="9" name="Object 8">
                        <a:extLst>
                          <a:ext uri="{FF2B5EF4-FFF2-40B4-BE49-F238E27FC236}">
                            <a16:creationId xmlns:a16="http://schemas.microsoft.com/office/drawing/2014/main" id="{0487467F-BF6E-4AA3-B6F4-C923C7A839E4}"/>
                          </a:ext>
                        </a:extLst>
                      </p:cNvPr>
                      <p:cNvPicPr>
                        <a:picLocks noChangeAspect="1" noChangeArrowheads="1"/>
                      </p:cNvPicPr>
                      <p:nvPr/>
                    </p:nvPicPr>
                    <p:blipFill>
                      <a:blip r:embed="rId4"/>
                      <a:srcRect/>
                      <a:stretch>
                        <a:fillRect/>
                      </a:stretch>
                    </p:blipFill>
                    <p:spPr bwMode="auto">
                      <a:xfrm>
                        <a:off x="914400" y="263525"/>
                        <a:ext cx="7315200" cy="6035675"/>
                      </a:xfrm>
                      <a:prstGeom prst="rect">
                        <a:avLst/>
                      </a:prstGeom>
                      <a:noFill/>
                    </p:spPr>
                  </p:pic>
                </p:oleObj>
              </mc:Fallback>
            </mc:AlternateContent>
          </a:graphicData>
        </a:graphic>
      </p:graphicFrame>
    </p:spTree>
    <p:extLst>
      <p:ext uri="{BB962C8B-B14F-4D97-AF65-F5344CB8AC3E}">
        <p14:creationId xmlns:p14="http://schemas.microsoft.com/office/powerpoint/2010/main" val="27861352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C0B1253-6C7D-4CEE-B6E6-84CA4F89A5DC}"/>
              </a:ext>
            </a:extLst>
          </p:cNvPr>
          <p:cNvSpPr/>
          <p:nvPr/>
        </p:nvSpPr>
        <p:spPr>
          <a:xfrm>
            <a:off x="2942419" y="-79784"/>
            <a:ext cx="3259162" cy="556434"/>
          </a:xfrm>
          <a:prstGeom prst="rect">
            <a:avLst/>
          </a:prstGeom>
        </p:spPr>
        <p:txBody>
          <a:bodyPr wrap="none">
            <a:spAutoFit/>
          </a:bodyPr>
          <a:lstStyle/>
          <a:p>
            <a:pPr algn="ctr">
              <a:lnSpc>
                <a:spcPct val="115000"/>
              </a:lnSpc>
            </a:pPr>
            <a:r>
              <a:rPr lang="en-US" sz="2800" b="1">
                <a:latin typeface="Times New Roman" panose="02020603050405020304" pitchFamily="18" charset="0"/>
                <a:ea typeface="Calibri" panose="020F0502020204030204" pitchFamily="34" charset="0"/>
                <a:cs typeface="Times New Roman" panose="02020603050405020304" pitchFamily="18" charset="0"/>
              </a:rPr>
              <a:t>2025 - 2026 Projects</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06F1C4DB-7D93-4B49-902D-4FA738EFB26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a:extLst>
              <a:ext uri="{FF2B5EF4-FFF2-40B4-BE49-F238E27FC236}">
                <a16:creationId xmlns:a16="http://schemas.microsoft.com/office/drawing/2014/main" id="{96CB95F1-340A-4540-BCF5-3970AD4A8EC6}"/>
              </a:ext>
            </a:extLst>
          </p:cNvPr>
          <p:cNvSpPr>
            <a:spLocks noChangeArrowheads="1"/>
          </p:cNvSpPr>
          <p:nvPr/>
        </p:nvSpPr>
        <p:spPr bwMode="auto">
          <a:xfrm>
            <a:off x="524656" y="-27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AAE69E0E-75C6-4826-ABB9-89177077D910}"/>
              </a:ext>
            </a:extLst>
          </p:cNvPr>
          <p:cNvSpPr txBox="1"/>
          <p:nvPr/>
        </p:nvSpPr>
        <p:spPr>
          <a:xfrm>
            <a:off x="644236" y="6461685"/>
            <a:ext cx="8582891" cy="646331"/>
          </a:xfrm>
          <a:prstGeom prst="rect">
            <a:avLst/>
          </a:prstGeom>
          <a:noFill/>
        </p:spPr>
        <p:txBody>
          <a:bodyPr wrap="square" rtlCol="0">
            <a:spAutoFit/>
          </a:bodyPr>
          <a:lstStyle/>
          <a:p>
            <a:r>
              <a:rPr lang="en-US">
                <a:solidFill>
                  <a:schemeClr val="bg1"/>
                </a:solidFill>
              </a:rPr>
              <a:t>NOTE: Cyclic maintenance projects &amp; FFE will be prioritized based on greatest need. </a:t>
            </a:r>
            <a:endParaRPr lang="en-US"/>
          </a:p>
          <a:p>
            <a:endParaRPr lang="en-US"/>
          </a:p>
        </p:txBody>
      </p:sp>
      <p:sp>
        <p:nvSpPr>
          <p:cNvPr id="5" name="Rectangle 2">
            <a:extLst>
              <a:ext uri="{FF2B5EF4-FFF2-40B4-BE49-F238E27FC236}">
                <a16:creationId xmlns:a16="http://schemas.microsoft.com/office/drawing/2014/main" id="{DCA2223E-BDD9-4B90-BE72-E1A15F67A669}"/>
              </a:ext>
            </a:extLst>
          </p:cNvPr>
          <p:cNvSpPr>
            <a:spLocks noChangeArrowheads="1"/>
          </p:cNvSpPr>
          <p:nvPr/>
        </p:nvSpPr>
        <p:spPr bwMode="auto">
          <a:xfrm>
            <a:off x="714663" y="-60324"/>
            <a:ext cx="10264984" cy="517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7E5BA859-FDBD-43AA-8421-363633593EBA}"/>
              </a:ext>
            </a:extLst>
          </p:cNvPr>
          <p:cNvGraphicFramePr>
            <a:graphicFrameLocks noChangeAspect="1"/>
          </p:cNvGraphicFramePr>
          <p:nvPr>
            <p:extLst>
              <p:ext uri="{D42A27DB-BD31-4B8C-83A1-F6EECF244321}">
                <p14:modId xmlns:p14="http://schemas.microsoft.com/office/powerpoint/2010/main" val="1329347334"/>
              </p:ext>
            </p:extLst>
          </p:nvPr>
        </p:nvGraphicFramePr>
        <p:xfrm>
          <a:off x="968689" y="315070"/>
          <a:ext cx="7315200" cy="6325680"/>
        </p:xfrm>
        <a:graphic>
          <a:graphicData uri="http://schemas.openxmlformats.org/presentationml/2006/ole">
            <mc:AlternateContent xmlns:mc="http://schemas.openxmlformats.org/markup-compatibility/2006">
              <mc:Choice xmlns:v="urn:schemas-microsoft-com:vml" Requires="v">
                <p:oleObj name="Worksheet" r:id="rId3" imgW="5667443" imgH="6181647" progId="Excel.Sheet.12">
                  <p:embed/>
                </p:oleObj>
              </mc:Choice>
              <mc:Fallback>
                <p:oleObj name="Worksheet" r:id="rId3" imgW="5667443" imgH="6181647" progId="Excel.Sheet.12">
                  <p:embed/>
                  <p:pic>
                    <p:nvPicPr>
                      <p:cNvPr id="8" name="Object 7">
                        <a:extLst>
                          <a:ext uri="{FF2B5EF4-FFF2-40B4-BE49-F238E27FC236}">
                            <a16:creationId xmlns:a16="http://schemas.microsoft.com/office/drawing/2014/main" id="{7E5BA859-FDBD-43AA-8421-363633593EBA}"/>
                          </a:ext>
                        </a:extLst>
                      </p:cNvPr>
                      <p:cNvPicPr>
                        <a:picLocks noChangeAspect="1" noChangeArrowheads="1"/>
                      </p:cNvPicPr>
                      <p:nvPr/>
                    </p:nvPicPr>
                    <p:blipFill>
                      <a:blip r:embed="rId4"/>
                      <a:srcRect/>
                      <a:stretch>
                        <a:fillRect/>
                      </a:stretch>
                    </p:blipFill>
                    <p:spPr bwMode="auto">
                      <a:xfrm>
                        <a:off x="968689" y="315070"/>
                        <a:ext cx="7315200" cy="6325680"/>
                      </a:xfrm>
                      <a:prstGeom prst="rect">
                        <a:avLst/>
                      </a:prstGeom>
                      <a:noFill/>
                    </p:spPr>
                  </p:pic>
                </p:oleObj>
              </mc:Fallback>
            </mc:AlternateContent>
          </a:graphicData>
        </a:graphic>
      </p:graphicFrame>
    </p:spTree>
    <p:extLst>
      <p:ext uri="{BB962C8B-B14F-4D97-AF65-F5344CB8AC3E}">
        <p14:creationId xmlns:p14="http://schemas.microsoft.com/office/powerpoint/2010/main" val="2366081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C0B1253-6C7D-4CEE-B6E6-84CA4F89A5DC}"/>
              </a:ext>
            </a:extLst>
          </p:cNvPr>
          <p:cNvSpPr/>
          <p:nvPr/>
        </p:nvSpPr>
        <p:spPr>
          <a:xfrm>
            <a:off x="2942419" y="-60324"/>
            <a:ext cx="3259162" cy="556434"/>
          </a:xfrm>
          <a:prstGeom prst="rect">
            <a:avLst/>
          </a:prstGeom>
        </p:spPr>
        <p:txBody>
          <a:bodyPr wrap="none">
            <a:spAutoFit/>
          </a:bodyPr>
          <a:lstStyle/>
          <a:p>
            <a:pPr algn="ctr">
              <a:lnSpc>
                <a:spcPct val="115000"/>
              </a:lnSpc>
            </a:pPr>
            <a:r>
              <a:rPr lang="en-US" sz="2800" b="1">
                <a:latin typeface="Times New Roman" panose="02020603050405020304" pitchFamily="18" charset="0"/>
                <a:ea typeface="Calibri" panose="020F0502020204030204" pitchFamily="34" charset="0"/>
                <a:cs typeface="Times New Roman" panose="02020603050405020304" pitchFamily="18" charset="0"/>
              </a:rPr>
              <a:t>2026 - 2027 Projects</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06F1C4DB-7D93-4B49-902D-4FA738EFB26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a:extLst>
              <a:ext uri="{FF2B5EF4-FFF2-40B4-BE49-F238E27FC236}">
                <a16:creationId xmlns:a16="http://schemas.microsoft.com/office/drawing/2014/main" id="{96CB95F1-340A-4540-BCF5-3970AD4A8EC6}"/>
              </a:ext>
            </a:extLst>
          </p:cNvPr>
          <p:cNvSpPr>
            <a:spLocks noChangeArrowheads="1"/>
          </p:cNvSpPr>
          <p:nvPr/>
        </p:nvSpPr>
        <p:spPr bwMode="auto">
          <a:xfrm>
            <a:off x="524656" y="-27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AAE69E0E-75C6-4826-ABB9-89177077D910}"/>
              </a:ext>
            </a:extLst>
          </p:cNvPr>
          <p:cNvSpPr txBox="1"/>
          <p:nvPr/>
        </p:nvSpPr>
        <p:spPr>
          <a:xfrm>
            <a:off x="644236" y="6461685"/>
            <a:ext cx="8582891" cy="646331"/>
          </a:xfrm>
          <a:prstGeom prst="rect">
            <a:avLst/>
          </a:prstGeom>
          <a:noFill/>
        </p:spPr>
        <p:txBody>
          <a:bodyPr wrap="square" rtlCol="0">
            <a:spAutoFit/>
          </a:bodyPr>
          <a:lstStyle/>
          <a:p>
            <a:r>
              <a:rPr lang="en-US">
                <a:solidFill>
                  <a:schemeClr val="bg1"/>
                </a:solidFill>
              </a:rPr>
              <a:t>NOTE: Cyclic maintenance projects &amp; FFE will be prioritized based on greatest need. </a:t>
            </a:r>
            <a:endParaRPr lang="en-US"/>
          </a:p>
          <a:p>
            <a:endParaRPr lang="en-US"/>
          </a:p>
        </p:txBody>
      </p:sp>
      <p:sp>
        <p:nvSpPr>
          <p:cNvPr id="5" name="Rectangle 2">
            <a:extLst>
              <a:ext uri="{FF2B5EF4-FFF2-40B4-BE49-F238E27FC236}">
                <a16:creationId xmlns:a16="http://schemas.microsoft.com/office/drawing/2014/main" id="{DCA2223E-BDD9-4B90-BE72-E1A15F67A669}"/>
              </a:ext>
            </a:extLst>
          </p:cNvPr>
          <p:cNvSpPr>
            <a:spLocks noChangeArrowheads="1"/>
          </p:cNvSpPr>
          <p:nvPr/>
        </p:nvSpPr>
        <p:spPr bwMode="auto">
          <a:xfrm>
            <a:off x="714663" y="-60324"/>
            <a:ext cx="10264984" cy="517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7E5BA859-FDBD-43AA-8421-363633593EBA}"/>
              </a:ext>
            </a:extLst>
          </p:cNvPr>
          <p:cNvGraphicFramePr>
            <a:graphicFrameLocks noChangeAspect="1"/>
          </p:cNvGraphicFramePr>
          <p:nvPr>
            <p:extLst>
              <p:ext uri="{D42A27DB-BD31-4B8C-83A1-F6EECF244321}">
                <p14:modId xmlns:p14="http://schemas.microsoft.com/office/powerpoint/2010/main" val="1366369448"/>
              </p:ext>
            </p:extLst>
          </p:nvPr>
        </p:nvGraphicFramePr>
        <p:xfrm>
          <a:off x="911226" y="328612"/>
          <a:ext cx="7315200" cy="5950018"/>
        </p:xfrm>
        <a:graphic>
          <a:graphicData uri="http://schemas.openxmlformats.org/presentationml/2006/ole">
            <mc:AlternateContent xmlns:mc="http://schemas.openxmlformats.org/markup-compatibility/2006">
              <mc:Choice xmlns:v="urn:schemas-microsoft-com:vml" Requires="v">
                <p:oleObj name="Worksheet" r:id="rId3" imgW="5667443" imgH="6172200" progId="Excel.Sheet.12">
                  <p:embed/>
                </p:oleObj>
              </mc:Choice>
              <mc:Fallback>
                <p:oleObj name="Worksheet" r:id="rId3" imgW="5667443" imgH="6172200" progId="Excel.Sheet.12">
                  <p:embed/>
                  <p:pic>
                    <p:nvPicPr>
                      <p:cNvPr id="8" name="Object 7">
                        <a:extLst>
                          <a:ext uri="{FF2B5EF4-FFF2-40B4-BE49-F238E27FC236}">
                            <a16:creationId xmlns:a16="http://schemas.microsoft.com/office/drawing/2014/main" id="{7E5BA859-FDBD-43AA-8421-363633593EBA}"/>
                          </a:ext>
                        </a:extLst>
                      </p:cNvPr>
                      <p:cNvPicPr>
                        <a:picLocks noChangeAspect="1" noChangeArrowheads="1"/>
                      </p:cNvPicPr>
                      <p:nvPr/>
                    </p:nvPicPr>
                    <p:blipFill>
                      <a:blip r:embed="rId4"/>
                      <a:srcRect/>
                      <a:stretch>
                        <a:fillRect/>
                      </a:stretch>
                    </p:blipFill>
                    <p:spPr bwMode="auto">
                      <a:xfrm>
                        <a:off x="911226" y="328612"/>
                        <a:ext cx="7315200" cy="5950018"/>
                      </a:xfrm>
                      <a:prstGeom prst="rect">
                        <a:avLst/>
                      </a:prstGeom>
                      <a:noFill/>
                    </p:spPr>
                  </p:pic>
                </p:oleObj>
              </mc:Fallback>
            </mc:AlternateContent>
          </a:graphicData>
        </a:graphic>
      </p:graphicFrame>
    </p:spTree>
    <p:extLst>
      <p:ext uri="{BB962C8B-B14F-4D97-AF65-F5344CB8AC3E}">
        <p14:creationId xmlns:p14="http://schemas.microsoft.com/office/powerpoint/2010/main" val="33597647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B42C9E-97E1-F722-472D-C1DBCE4FF365}"/>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F6FE8ED6-99E2-06E6-1523-F84903557AD8}"/>
              </a:ext>
            </a:extLst>
          </p:cNvPr>
          <p:cNvSpPr/>
          <p:nvPr/>
        </p:nvSpPr>
        <p:spPr>
          <a:xfrm>
            <a:off x="2942419" y="-60324"/>
            <a:ext cx="3259161" cy="556434"/>
          </a:xfrm>
          <a:prstGeom prst="rect">
            <a:avLst/>
          </a:prstGeom>
        </p:spPr>
        <p:txBody>
          <a:bodyPr wrap="none">
            <a:spAutoFit/>
          </a:bodyPr>
          <a:lstStyle/>
          <a:p>
            <a:pPr algn="ctr">
              <a:lnSpc>
                <a:spcPct val="115000"/>
              </a:lnSpc>
            </a:pPr>
            <a:r>
              <a:rPr lang="en-US" sz="2800" b="1">
                <a:latin typeface="Times New Roman" panose="02020603050405020304" pitchFamily="18" charset="0"/>
                <a:ea typeface="Calibri" panose="020F0502020204030204" pitchFamily="34" charset="0"/>
                <a:cs typeface="Times New Roman" panose="02020603050405020304" pitchFamily="18" charset="0"/>
              </a:rPr>
              <a:t>2027 - 2028 Projects</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878C4B89-A223-818A-FB6E-EC59102196DE}"/>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a:extLst>
              <a:ext uri="{FF2B5EF4-FFF2-40B4-BE49-F238E27FC236}">
                <a16:creationId xmlns:a16="http://schemas.microsoft.com/office/drawing/2014/main" id="{D367B465-58DE-1BC4-47F2-702DBC10C4CF}"/>
              </a:ext>
            </a:extLst>
          </p:cNvPr>
          <p:cNvSpPr>
            <a:spLocks noChangeArrowheads="1"/>
          </p:cNvSpPr>
          <p:nvPr/>
        </p:nvSpPr>
        <p:spPr bwMode="auto">
          <a:xfrm>
            <a:off x="524656" y="-27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4614A800-17E3-D44B-F8EE-6087BA887E8B}"/>
              </a:ext>
            </a:extLst>
          </p:cNvPr>
          <p:cNvSpPr txBox="1"/>
          <p:nvPr/>
        </p:nvSpPr>
        <p:spPr>
          <a:xfrm>
            <a:off x="644236" y="6461685"/>
            <a:ext cx="8582891" cy="646331"/>
          </a:xfrm>
          <a:prstGeom prst="rect">
            <a:avLst/>
          </a:prstGeom>
          <a:noFill/>
        </p:spPr>
        <p:txBody>
          <a:bodyPr wrap="square" rtlCol="0">
            <a:spAutoFit/>
          </a:bodyPr>
          <a:lstStyle/>
          <a:p>
            <a:r>
              <a:rPr lang="en-US">
                <a:solidFill>
                  <a:schemeClr val="bg1"/>
                </a:solidFill>
              </a:rPr>
              <a:t>NOTE: Cyclic maintenance projects &amp; FFE will be prioritized based on greatest need. </a:t>
            </a:r>
            <a:endParaRPr lang="en-US"/>
          </a:p>
          <a:p>
            <a:endParaRPr lang="en-US"/>
          </a:p>
        </p:txBody>
      </p:sp>
      <p:sp>
        <p:nvSpPr>
          <p:cNvPr id="5" name="Rectangle 2">
            <a:extLst>
              <a:ext uri="{FF2B5EF4-FFF2-40B4-BE49-F238E27FC236}">
                <a16:creationId xmlns:a16="http://schemas.microsoft.com/office/drawing/2014/main" id="{4A3E4910-8375-2EF6-537E-95AFB62BC123}"/>
              </a:ext>
            </a:extLst>
          </p:cNvPr>
          <p:cNvSpPr>
            <a:spLocks noChangeArrowheads="1"/>
          </p:cNvSpPr>
          <p:nvPr/>
        </p:nvSpPr>
        <p:spPr bwMode="auto">
          <a:xfrm>
            <a:off x="714663" y="-60324"/>
            <a:ext cx="10264984" cy="517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2737C455-A4F8-BB15-DFF7-0BAB22EDC0D4}"/>
              </a:ext>
            </a:extLst>
          </p:cNvPr>
          <p:cNvGraphicFramePr>
            <a:graphicFrameLocks noChangeAspect="1"/>
          </p:cNvGraphicFramePr>
          <p:nvPr>
            <p:extLst>
              <p:ext uri="{D42A27DB-BD31-4B8C-83A1-F6EECF244321}">
                <p14:modId xmlns:p14="http://schemas.microsoft.com/office/powerpoint/2010/main" val="2519782902"/>
              </p:ext>
            </p:extLst>
          </p:nvPr>
        </p:nvGraphicFramePr>
        <p:xfrm>
          <a:off x="914942" y="336548"/>
          <a:ext cx="7315200" cy="6272698"/>
        </p:xfrm>
        <a:graphic>
          <a:graphicData uri="http://schemas.openxmlformats.org/presentationml/2006/ole">
            <mc:AlternateContent xmlns:mc="http://schemas.openxmlformats.org/markup-compatibility/2006">
              <mc:Choice xmlns:v="urn:schemas-microsoft-com:vml" Requires="v">
                <p:oleObj name="Worksheet" r:id="rId3" imgW="5667443" imgH="6181647" progId="Excel.Sheet.12">
                  <p:embed/>
                </p:oleObj>
              </mc:Choice>
              <mc:Fallback>
                <p:oleObj name="Worksheet" r:id="rId3" imgW="5667443" imgH="6181647" progId="Excel.Sheet.12">
                  <p:embed/>
                  <p:pic>
                    <p:nvPicPr>
                      <p:cNvPr id="8" name="Object 7">
                        <a:extLst>
                          <a:ext uri="{FF2B5EF4-FFF2-40B4-BE49-F238E27FC236}">
                            <a16:creationId xmlns:a16="http://schemas.microsoft.com/office/drawing/2014/main" id="{2737C455-A4F8-BB15-DFF7-0BAB22EDC0D4}"/>
                          </a:ext>
                        </a:extLst>
                      </p:cNvPr>
                      <p:cNvPicPr>
                        <a:picLocks noChangeAspect="1" noChangeArrowheads="1"/>
                      </p:cNvPicPr>
                      <p:nvPr/>
                    </p:nvPicPr>
                    <p:blipFill>
                      <a:blip r:embed="rId4"/>
                      <a:srcRect/>
                      <a:stretch>
                        <a:fillRect/>
                      </a:stretch>
                    </p:blipFill>
                    <p:spPr bwMode="auto">
                      <a:xfrm>
                        <a:off x="914942" y="336548"/>
                        <a:ext cx="7315200" cy="6272698"/>
                      </a:xfrm>
                      <a:prstGeom prst="rect">
                        <a:avLst/>
                      </a:prstGeom>
                      <a:noFill/>
                    </p:spPr>
                  </p:pic>
                </p:oleObj>
              </mc:Fallback>
            </mc:AlternateContent>
          </a:graphicData>
        </a:graphic>
      </p:graphicFrame>
    </p:spTree>
    <p:extLst>
      <p:ext uri="{BB962C8B-B14F-4D97-AF65-F5344CB8AC3E}">
        <p14:creationId xmlns:p14="http://schemas.microsoft.com/office/powerpoint/2010/main" val="3359196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4175A-8798-9ADE-6806-0A7367CBE8F3}"/>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A9B9B94D-4C0F-DC7D-0CFF-62D013AC8933}"/>
              </a:ext>
            </a:extLst>
          </p:cNvPr>
          <p:cNvSpPr/>
          <p:nvPr/>
        </p:nvSpPr>
        <p:spPr>
          <a:xfrm>
            <a:off x="2942418" y="-60324"/>
            <a:ext cx="3259162" cy="556434"/>
          </a:xfrm>
          <a:prstGeom prst="rect">
            <a:avLst/>
          </a:prstGeom>
        </p:spPr>
        <p:txBody>
          <a:bodyPr wrap="none">
            <a:spAutoFit/>
          </a:bodyPr>
          <a:lstStyle/>
          <a:p>
            <a:pPr algn="ctr">
              <a:lnSpc>
                <a:spcPct val="115000"/>
              </a:lnSpc>
            </a:pPr>
            <a:r>
              <a:rPr lang="en-US" sz="2800" b="1">
                <a:latin typeface="Times New Roman" panose="02020603050405020304" pitchFamily="18" charset="0"/>
                <a:ea typeface="Calibri" panose="020F0502020204030204" pitchFamily="34" charset="0"/>
                <a:cs typeface="Times New Roman" panose="02020603050405020304" pitchFamily="18" charset="0"/>
              </a:rPr>
              <a:t>2028 - 2029 Projects</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89F59ACF-065F-7EB4-0BF6-D047D5CC6BF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a:extLst>
              <a:ext uri="{FF2B5EF4-FFF2-40B4-BE49-F238E27FC236}">
                <a16:creationId xmlns:a16="http://schemas.microsoft.com/office/drawing/2014/main" id="{D6BEC449-8AFE-F826-ABB4-6D0AF7C3CD22}"/>
              </a:ext>
            </a:extLst>
          </p:cNvPr>
          <p:cNvSpPr>
            <a:spLocks noChangeArrowheads="1"/>
          </p:cNvSpPr>
          <p:nvPr/>
        </p:nvSpPr>
        <p:spPr bwMode="auto">
          <a:xfrm>
            <a:off x="524656" y="-27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7FA80785-05F2-15E5-325E-AF757E8B454E}"/>
              </a:ext>
            </a:extLst>
          </p:cNvPr>
          <p:cNvSpPr txBox="1"/>
          <p:nvPr/>
        </p:nvSpPr>
        <p:spPr>
          <a:xfrm>
            <a:off x="644236" y="6461685"/>
            <a:ext cx="8582891" cy="646331"/>
          </a:xfrm>
          <a:prstGeom prst="rect">
            <a:avLst/>
          </a:prstGeom>
          <a:noFill/>
        </p:spPr>
        <p:txBody>
          <a:bodyPr wrap="square" rtlCol="0">
            <a:spAutoFit/>
          </a:bodyPr>
          <a:lstStyle/>
          <a:p>
            <a:r>
              <a:rPr lang="en-US">
                <a:solidFill>
                  <a:schemeClr val="bg1"/>
                </a:solidFill>
              </a:rPr>
              <a:t>NOTE: Cyclic maintenance projects &amp; FFE will be prioritized based on greatest need. </a:t>
            </a:r>
            <a:endParaRPr lang="en-US"/>
          </a:p>
          <a:p>
            <a:endParaRPr lang="en-US"/>
          </a:p>
        </p:txBody>
      </p:sp>
      <p:sp>
        <p:nvSpPr>
          <p:cNvPr id="5" name="Rectangle 2">
            <a:extLst>
              <a:ext uri="{FF2B5EF4-FFF2-40B4-BE49-F238E27FC236}">
                <a16:creationId xmlns:a16="http://schemas.microsoft.com/office/drawing/2014/main" id="{9D6812A6-522D-9CAB-FC9E-110E540CDED0}"/>
              </a:ext>
            </a:extLst>
          </p:cNvPr>
          <p:cNvSpPr>
            <a:spLocks noChangeArrowheads="1"/>
          </p:cNvSpPr>
          <p:nvPr/>
        </p:nvSpPr>
        <p:spPr bwMode="auto">
          <a:xfrm>
            <a:off x="714663" y="-60324"/>
            <a:ext cx="10264984" cy="517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25F3FB06-C438-3CB4-73DA-B082AD9DB2A2}"/>
              </a:ext>
            </a:extLst>
          </p:cNvPr>
          <p:cNvGraphicFramePr>
            <a:graphicFrameLocks noChangeAspect="1"/>
          </p:cNvGraphicFramePr>
          <p:nvPr>
            <p:extLst>
              <p:ext uri="{D42A27DB-BD31-4B8C-83A1-F6EECF244321}">
                <p14:modId xmlns:p14="http://schemas.microsoft.com/office/powerpoint/2010/main" val="1887314907"/>
              </p:ext>
            </p:extLst>
          </p:nvPr>
        </p:nvGraphicFramePr>
        <p:xfrm>
          <a:off x="833438" y="456921"/>
          <a:ext cx="7521575" cy="6167399"/>
        </p:xfrm>
        <a:graphic>
          <a:graphicData uri="http://schemas.openxmlformats.org/presentationml/2006/ole">
            <mc:AlternateContent xmlns:mc="http://schemas.openxmlformats.org/markup-compatibility/2006">
              <mc:Choice xmlns:v="urn:schemas-microsoft-com:vml" Requires="v">
                <p:oleObj name="Worksheet" r:id="rId3" imgW="5813883" imgH="6393211" progId="Excel.Sheet.12">
                  <p:embed/>
                </p:oleObj>
              </mc:Choice>
              <mc:Fallback>
                <p:oleObj name="Worksheet" r:id="rId3" imgW="5813883" imgH="6393211" progId="Excel.Sheet.12">
                  <p:embed/>
                  <p:pic>
                    <p:nvPicPr>
                      <p:cNvPr id="8" name="Object 7">
                        <a:extLst>
                          <a:ext uri="{FF2B5EF4-FFF2-40B4-BE49-F238E27FC236}">
                            <a16:creationId xmlns:a16="http://schemas.microsoft.com/office/drawing/2014/main" id="{25F3FB06-C438-3CB4-73DA-B082AD9DB2A2}"/>
                          </a:ext>
                        </a:extLst>
                      </p:cNvPr>
                      <p:cNvPicPr>
                        <a:picLocks noChangeAspect="1" noChangeArrowheads="1"/>
                      </p:cNvPicPr>
                      <p:nvPr/>
                    </p:nvPicPr>
                    <p:blipFill>
                      <a:blip r:embed="rId4"/>
                      <a:srcRect/>
                      <a:stretch>
                        <a:fillRect/>
                      </a:stretch>
                    </p:blipFill>
                    <p:spPr bwMode="auto">
                      <a:xfrm>
                        <a:off x="833438" y="456921"/>
                        <a:ext cx="7521575" cy="6167399"/>
                      </a:xfrm>
                      <a:prstGeom prst="rect">
                        <a:avLst/>
                      </a:prstGeom>
                      <a:noFill/>
                    </p:spPr>
                  </p:pic>
                </p:oleObj>
              </mc:Fallback>
            </mc:AlternateContent>
          </a:graphicData>
        </a:graphic>
      </p:graphicFrame>
    </p:spTree>
    <p:extLst>
      <p:ext uri="{BB962C8B-B14F-4D97-AF65-F5344CB8AC3E}">
        <p14:creationId xmlns:p14="http://schemas.microsoft.com/office/powerpoint/2010/main" val="2058313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8F12A8-9ACD-6A1C-3E11-2826D8F9F3DC}"/>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0F6D5FD8-0854-D71A-F1C7-B152CABD49B4}"/>
              </a:ext>
            </a:extLst>
          </p:cNvPr>
          <p:cNvSpPr/>
          <p:nvPr/>
        </p:nvSpPr>
        <p:spPr>
          <a:xfrm>
            <a:off x="2942418" y="-60324"/>
            <a:ext cx="3259162" cy="556434"/>
          </a:xfrm>
          <a:prstGeom prst="rect">
            <a:avLst/>
          </a:prstGeom>
        </p:spPr>
        <p:txBody>
          <a:bodyPr wrap="none">
            <a:spAutoFit/>
          </a:bodyPr>
          <a:lstStyle/>
          <a:p>
            <a:pPr algn="ctr">
              <a:lnSpc>
                <a:spcPct val="115000"/>
              </a:lnSpc>
            </a:pPr>
            <a:r>
              <a:rPr lang="en-US" sz="2800" b="1">
                <a:latin typeface="Times New Roman" panose="02020603050405020304" pitchFamily="18" charset="0"/>
                <a:ea typeface="Calibri" panose="020F0502020204030204" pitchFamily="34" charset="0"/>
                <a:cs typeface="Times New Roman" panose="02020603050405020304" pitchFamily="18" charset="0"/>
              </a:rPr>
              <a:t>2029 - 2030 Projects</a:t>
            </a:r>
            <a:endParaRPr 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92EC0F0A-D732-AB4C-CE3C-208A54CFD5D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a:extLst>
              <a:ext uri="{FF2B5EF4-FFF2-40B4-BE49-F238E27FC236}">
                <a16:creationId xmlns:a16="http://schemas.microsoft.com/office/drawing/2014/main" id="{98B7818B-0EAE-AD09-DBF7-EC79D5B6E0B7}"/>
              </a:ext>
            </a:extLst>
          </p:cNvPr>
          <p:cNvSpPr>
            <a:spLocks noChangeArrowheads="1"/>
          </p:cNvSpPr>
          <p:nvPr/>
        </p:nvSpPr>
        <p:spPr bwMode="auto">
          <a:xfrm>
            <a:off x="524656" y="-27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0EA4BE32-37A0-01BA-52AF-638CB72BB8B8}"/>
              </a:ext>
            </a:extLst>
          </p:cNvPr>
          <p:cNvSpPr txBox="1"/>
          <p:nvPr/>
        </p:nvSpPr>
        <p:spPr>
          <a:xfrm>
            <a:off x="644236" y="6461685"/>
            <a:ext cx="8582891" cy="646331"/>
          </a:xfrm>
          <a:prstGeom prst="rect">
            <a:avLst/>
          </a:prstGeom>
          <a:noFill/>
        </p:spPr>
        <p:txBody>
          <a:bodyPr wrap="square" rtlCol="0">
            <a:spAutoFit/>
          </a:bodyPr>
          <a:lstStyle/>
          <a:p>
            <a:r>
              <a:rPr lang="en-US">
                <a:solidFill>
                  <a:schemeClr val="bg1"/>
                </a:solidFill>
              </a:rPr>
              <a:t>NOTE: Cyclic maintenance projects &amp; FFE will be prioritized based on greatest need. </a:t>
            </a:r>
            <a:endParaRPr lang="en-US"/>
          </a:p>
          <a:p>
            <a:endParaRPr lang="en-US"/>
          </a:p>
        </p:txBody>
      </p:sp>
      <p:sp>
        <p:nvSpPr>
          <p:cNvPr id="5" name="Rectangle 2">
            <a:extLst>
              <a:ext uri="{FF2B5EF4-FFF2-40B4-BE49-F238E27FC236}">
                <a16:creationId xmlns:a16="http://schemas.microsoft.com/office/drawing/2014/main" id="{8C28AAF6-3B16-6DDE-2F1B-246BCB2DD80E}"/>
              </a:ext>
            </a:extLst>
          </p:cNvPr>
          <p:cNvSpPr>
            <a:spLocks noChangeArrowheads="1"/>
          </p:cNvSpPr>
          <p:nvPr/>
        </p:nvSpPr>
        <p:spPr bwMode="auto">
          <a:xfrm>
            <a:off x="714663" y="-60324"/>
            <a:ext cx="10264984" cy="517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AC734C5B-7D7E-3B27-73D9-FBF42ED5CFEF}"/>
              </a:ext>
            </a:extLst>
          </p:cNvPr>
          <p:cNvGraphicFramePr>
            <a:graphicFrameLocks noChangeAspect="1"/>
          </p:cNvGraphicFramePr>
          <p:nvPr>
            <p:extLst>
              <p:ext uri="{D42A27DB-BD31-4B8C-83A1-F6EECF244321}">
                <p14:modId xmlns:p14="http://schemas.microsoft.com/office/powerpoint/2010/main" val="1365009865"/>
              </p:ext>
            </p:extLst>
          </p:nvPr>
        </p:nvGraphicFramePr>
        <p:xfrm>
          <a:off x="812800" y="365759"/>
          <a:ext cx="7519988" cy="6268721"/>
        </p:xfrm>
        <a:graphic>
          <a:graphicData uri="http://schemas.openxmlformats.org/presentationml/2006/ole">
            <mc:AlternateContent xmlns:mc="http://schemas.openxmlformats.org/markup-compatibility/2006">
              <mc:Choice xmlns:v="urn:schemas-microsoft-com:vml" Requires="v">
                <p:oleObj name="Worksheet" r:id="rId3" imgW="5813883" imgH="6393211" progId="Excel.Sheet.12">
                  <p:embed/>
                </p:oleObj>
              </mc:Choice>
              <mc:Fallback>
                <p:oleObj name="Worksheet" r:id="rId3" imgW="5813883" imgH="6393211" progId="Excel.Sheet.12">
                  <p:embed/>
                  <p:pic>
                    <p:nvPicPr>
                      <p:cNvPr id="8" name="Object 7">
                        <a:extLst>
                          <a:ext uri="{FF2B5EF4-FFF2-40B4-BE49-F238E27FC236}">
                            <a16:creationId xmlns:a16="http://schemas.microsoft.com/office/drawing/2014/main" id="{AC734C5B-7D7E-3B27-73D9-FBF42ED5CFEF}"/>
                          </a:ext>
                        </a:extLst>
                      </p:cNvPr>
                      <p:cNvPicPr>
                        <a:picLocks noChangeAspect="1" noChangeArrowheads="1"/>
                      </p:cNvPicPr>
                      <p:nvPr/>
                    </p:nvPicPr>
                    <p:blipFill>
                      <a:blip r:embed="rId4"/>
                      <a:srcRect/>
                      <a:stretch>
                        <a:fillRect/>
                      </a:stretch>
                    </p:blipFill>
                    <p:spPr bwMode="auto">
                      <a:xfrm>
                        <a:off x="812800" y="365759"/>
                        <a:ext cx="7519988" cy="6268721"/>
                      </a:xfrm>
                      <a:prstGeom prst="rect">
                        <a:avLst/>
                      </a:prstGeom>
                      <a:noFill/>
                    </p:spPr>
                  </p:pic>
                </p:oleObj>
              </mc:Fallback>
            </mc:AlternateContent>
          </a:graphicData>
        </a:graphic>
      </p:graphicFrame>
    </p:spTree>
    <p:extLst>
      <p:ext uri="{BB962C8B-B14F-4D97-AF65-F5344CB8AC3E}">
        <p14:creationId xmlns:p14="http://schemas.microsoft.com/office/powerpoint/2010/main" val="35888348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063448" y="2002412"/>
            <a:ext cx="7017104" cy="2853175"/>
          </a:xfrm>
          <a:prstGeom prst="rect">
            <a:avLst/>
          </a:prstGeom>
        </p:spPr>
      </p:pic>
    </p:spTree>
    <p:extLst>
      <p:ext uri="{BB962C8B-B14F-4D97-AF65-F5344CB8AC3E}">
        <p14:creationId xmlns:p14="http://schemas.microsoft.com/office/powerpoint/2010/main" val="3086071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2AF881AFD3D2942AF9B97FBFD40CF91" ma:contentTypeVersion="14" ma:contentTypeDescription="Create a new document." ma:contentTypeScope="" ma:versionID="af3acf32b3ba988ceba0a9a5dc975f37">
  <xsd:schema xmlns:xsd="http://www.w3.org/2001/XMLSchema" xmlns:xs="http://www.w3.org/2001/XMLSchema" xmlns:p="http://schemas.microsoft.com/office/2006/metadata/properties" xmlns:ns3="5a689055-6f1f-472f-ba86-da6ef2c9d8b3" xmlns:ns4="cfc39a39-1ee8-4428-9b0d-5cea2b6e5173" targetNamespace="http://schemas.microsoft.com/office/2006/metadata/properties" ma:root="true" ma:fieldsID="18ce6e040a0e56bcb462f1d24e77620f" ns3:_="" ns4:_="">
    <xsd:import namespace="5a689055-6f1f-472f-ba86-da6ef2c9d8b3"/>
    <xsd:import namespace="cfc39a39-1ee8-4428-9b0d-5cea2b6e51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689055-6f1f-472f-ba86-da6ef2c9d8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fc39a39-1ee8-4428-9b0d-5cea2b6e517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F0571F-E38B-4E06-93DC-3F9AEA045243}">
  <ds:schemaRefs>
    <ds:schemaRef ds:uri="5a689055-6f1f-472f-ba86-da6ef2c9d8b3"/>
    <ds:schemaRef ds:uri="cfc39a39-1ee8-4428-9b0d-5cea2b6e517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E9424D8-934D-4EED-A8AA-3780EB44121F}">
  <ds:schemaRefs>
    <ds:schemaRef ds:uri="5a689055-6f1f-472f-ba86-da6ef2c9d8b3"/>
    <ds:schemaRef ds:uri="cfc39a39-1ee8-4428-9b0d-5cea2b6e517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0F5989A-E9BE-4876-8FE1-9948FEAB48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897</Words>
  <Application>Microsoft Office PowerPoint</Application>
  <PresentationFormat>On-screen Show (4:3)</PresentationFormat>
  <Paragraphs>75</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Calibri</vt:lpstr>
      <vt:lpstr>Calibri Light</vt:lpstr>
      <vt:lpstr>Times New Roman</vt:lpstr>
      <vt:lpstr>Retrospect</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DeeDee Washington</dc:creator>
  <cp:lastModifiedBy>Kim Chriswell</cp:lastModifiedBy>
  <cp:revision>2</cp:revision>
  <cp:lastPrinted>2025-01-15T20:01:07Z</cp:lastPrinted>
  <dcterms:modified xsi:type="dcterms:W3CDTF">2025-02-03T13:53:49Z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0x01010072AF881AFD3D2942AF9B97FBFD40CF91</vt:lpwstr>
  </property>
</Properties>
</file>