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6" r:id="rId5"/>
    <p:sldId id="259" r:id="rId6"/>
    <p:sldId id="268" r:id="rId7"/>
    <p:sldId id="261" r:id="rId8"/>
    <p:sldId id="269" r:id="rId9"/>
    <p:sldId id="270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0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5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5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2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8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7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9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BEF0C-714A-4711-866B-19B367B0715E}" type="datetimeFigureOut">
              <a:rPr lang="en-US" smtClean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0AD8-4D90-476F-B41A-E95E20F8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2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Aiken County Public Schools’</a:t>
            </a:r>
            <a:br>
              <a:rPr lang="en-US" dirty="0" smtClean="0"/>
            </a:br>
            <a:r>
              <a:rPr lang="en-US" dirty="0" smtClean="0"/>
              <a:t>Middle School STEM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2014-2015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Implement the Aiken County Career and Technology Center STEM Middle School Initiative </a:t>
            </a:r>
            <a:r>
              <a:rPr lang="en-US" sz="1800" dirty="0"/>
              <a:t> </a:t>
            </a:r>
            <a:r>
              <a:rPr lang="en-US" sz="1800" dirty="0" smtClean="0"/>
              <a:t>at 4 middle schools presented by Brooks Smith at an earlier Board meeting.</a:t>
            </a:r>
          </a:p>
          <a:p>
            <a:pPr marL="457200" indent="-457200">
              <a:buAutoNum type="arabicPeriod" startAt="2"/>
            </a:pPr>
            <a:r>
              <a:rPr lang="en-US" sz="1800" dirty="0" smtClean="0"/>
              <a:t>Implement Pilot Projects to be determined in May 2014.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*Grade-Level Initiatives      *Exploratory Classes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*Clubs       *Afterschool Program</a:t>
            </a:r>
          </a:p>
          <a:p>
            <a:pPr marL="0" indent="0">
              <a:buNone/>
            </a:pPr>
            <a:r>
              <a:rPr lang="en-US" sz="1800" dirty="0" smtClean="0"/>
              <a:t>3.      Continue to create STEM  lessons/projects.</a:t>
            </a:r>
          </a:p>
          <a:p>
            <a:pPr marL="0" indent="0">
              <a:buNone/>
            </a:pPr>
            <a:r>
              <a:rPr lang="en-US" sz="1800" dirty="0" smtClean="0"/>
              <a:t>4.      Survey parents/community to determine interest/support. </a:t>
            </a:r>
          </a:p>
          <a:p>
            <a:pPr marL="0" indent="0">
              <a:buNone/>
            </a:pPr>
            <a:r>
              <a:rPr lang="en-US" sz="1800" dirty="0" smtClean="0"/>
              <a:t>5.      Create partnerships among businesses, industries.</a:t>
            </a:r>
          </a:p>
          <a:p>
            <a:pPr marL="457200" indent="-457200">
              <a:buAutoNum type="arabicPeriod" startAt="6"/>
            </a:pPr>
            <a:r>
              <a:rPr lang="en-US" sz="1800" dirty="0" smtClean="0"/>
              <a:t>Research and visit other STEM schools in SC, NC, and GA.</a:t>
            </a:r>
          </a:p>
          <a:p>
            <a:pPr marL="457200" indent="-457200">
              <a:buAutoNum type="arabicPeriod" startAt="6"/>
            </a:pPr>
            <a:r>
              <a:rPr lang="en-US" sz="1800" dirty="0" smtClean="0"/>
              <a:t>Develop Attribute Rubric to determine Aiken County Public School STEM   	certification.</a:t>
            </a:r>
          </a:p>
          <a:p>
            <a:pPr marL="457200" indent="-457200">
              <a:buAutoNum type="arabicPeriod" startAt="6"/>
            </a:pPr>
            <a:r>
              <a:rPr lang="en-US" sz="1800" dirty="0" smtClean="0"/>
              <a:t>Continue professional development.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1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Our Goal…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2015-2016: Develop STEM Sites 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Using the Attribute Rubric, determine site(s) that show promise for School-Wide STEM models.</a:t>
            </a:r>
          </a:p>
          <a:p>
            <a:pPr marL="0" indent="0">
              <a:buNone/>
            </a:pPr>
            <a:r>
              <a:rPr lang="en-US" sz="2200" dirty="0" smtClean="0"/>
              <a:t>2.    Seek adequate funding for: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*Computer, Science, CADD Labs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*Student Tablets or comparable devices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*Facility Upgrades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*Adequate staff at district and school levels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*Staff training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*Field Experiences for Students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*Materials/Equipment</a:t>
            </a:r>
          </a:p>
          <a:p>
            <a:pPr marL="457200" indent="-457200">
              <a:buAutoNum type="arabicPeriod" startAt="3"/>
            </a:pPr>
            <a:r>
              <a:rPr lang="en-US" sz="2200" dirty="0" smtClean="0"/>
              <a:t>Recruit STEM staff to fill instructional gaps.</a:t>
            </a:r>
          </a:p>
          <a:p>
            <a:pPr marL="457200" indent="-457200">
              <a:buAutoNum type="arabicPeriod" startAt="3"/>
            </a:pPr>
            <a:r>
              <a:rPr lang="en-US" sz="2200" dirty="0" smtClean="0"/>
              <a:t>Establish and implement direction for  community/business partnerships</a:t>
            </a:r>
          </a:p>
          <a:p>
            <a:pPr marL="457200" indent="-457200">
              <a:buAutoNum type="arabicPeriod" startAt="3"/>
            </a:pPr>
            <a:r>
              <a:rPr lang="en-US" sz="2200" dirty="0" smtClean="0"/>
              <a:t>Enhance STEM initiatives at all middle schools.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 descr="C:\Users\jshealy\AppData\Local\Microsoft\Windows\Temporary Internet Files\Content.IE5\7KIPUVZG\MC90005558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89" y="2141514"/>
            <a:ext cx="3779822" cy="34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9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School-Wide STEM Initiative Provides…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rigorous, innovative and comprehensive curriculum that culminates with students applying real-world application of their STEM education with hands-on activities, leading to success in a global society.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School-Wide STEM Initiative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Standards-Based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Aligned K-12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Integrated, Real World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Includes 21</a:t>
            </a:r>
            <a:r>
              <a:rPr lang="en-US" sz="2800" b="1" baseline="30000" dirty="0">
                <a:solidFill>
                  <a:srgbClr val="FF0000"/>
                </a:solidFill>
              </a:rPr>
              <a:t>st</a:t>
            </a:r>
            <a:r>
              <a:rPr lang="en-US" sz="2800" b="1" dirty="0">
                <a:solidFill>
                  <a:srgbClr val="FF0000"/>
                </a:solidFill>
              </a:rPr>
              <a:t> Century Skills and </a:t>
            </a:r>
            <a:r>
              <a:rPr lang="en-US" sz="2800" b="1" dirty="0" smtClean="0">
                <a:solidFill>
                  <a:srgbClr val="FF0000"/>
                </a:solidFill>
              </a:rPr>
              <a:t>Technology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Promotes Civic </a:t>
            </a:r>
            <a:r>
              <a:rPr lang="en-US" sz="2800" b="1" dirty="0" smtClean="0">
                <a:solidFill>
                  <a:srgbClr val="FF0000"/>
                </a:solidFill>
              </a:rPr>
              <a:t>Responsibility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School-Wide STEM Initiative Requires…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 high level of readiness and interest among all stakeholders.</a:t>
            </a:r>
          </a:p>
          <a:p>
            <a:r>
              <a:rPr lang="en-US" sz="3400" dirty="0" smtClean="0"/>
              <a:t>Embedded STEM curriculum in all subjects,  integrating 21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century skills and technology.</a:t>
            </a:r>
          </a:p>
          <a:p>
            <a:r>
              <a:rPr lang="en-US" sz="3400" dirty="0" smtClean="0"/>
              <a:t>Teachers with high capacity to teach in their discipline and willingness to collaborate with other teachers in other disciplines.</a:t>
            </a:r>
          </a:p>
          <a:p>
            <a:r>
              <a:rPr lang="en-US" sz="3400" dirty="0">
                <a:solidFill>
                  <a:prstClr val="black"/>
                </a:solidFill>
              </a:rPr>
              <a:t>On-going professional </a:t>
            </a:r>
            <a:r>
              <a:rPr lang="en-US" sz="3400" dirty="0" smtClean="0">
                <a:solidFill>
                  <a:prstClr val="black"/>
                </a:solidFill>
              </a:rPr>
              <a:t>development.</a:t>
            </a:r>
          </a:p>
          <a:p>
            <a:r>
              <a:rPr lang="en-US" sz="3400" dirty="0" smtClean="0">
                <a:solidFill>
                  <a:prstClr val="black"/>
                </a:solidFill>
              </a:rPr>
              <a:t>Adequate staffing at the school level.</a:t>
            </a:r>
            <a:endParaRPr lang="en-US" sz="3400" dirty="0" smtClean="0"/>
          </a:p>
          <a:p>
            <a:r>
              <a:rPr lang="en-US" sz="3400" dirty="0" smtClean="0"/>
              <a:t>Adequate instructional and planning times.</a:t>
            </a:r>
          </a:p>
          <a:p>
            <a:r>
              <a:rPr lang="en-US" sz="3400" dirty="0" smtClean="0"/>
              <a:t>STEM work-based learning experiences.</a:t>
            </a:r>
          </a:p>
          <a:p>
            <a:r>
              <a:rPr lang="en-US" sz="3400" dirty="0" smtClean="0"/>
              <a:t>Business and community partnerships for mentorship, internship and other STEM opportunities that extend the classroom walls.</a:t>
            </a:r>
          </a:p>
          <a:p>
            <a:r>
              <a:rPr lang="en-US" sz="3400" dirty="0" smtClean="0"/>
              <a:t>Strong connections with postsecondary education.</a:t>
            </a:r>
          </a:p>
          <a:p>
            <a:r>
              <a:rPr lang="en-US" sz="3400" dirty="0" smtClean="0"/>
              <a:t>Appropriate space, equipment, and technology.</a:t>
            </a:r>
          </a:p>
          <a:p>
            <a:r>
              <a:rPr lang="en-US" sz="3400" dirty="0" smtClean="0"/>
              <a:t>District – level STEM expert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School-Wide STEM Initiative Can Lead to…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An increase in: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number of students who pursue advance degrees and careers in STEM fields.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STEM-capable workforce.</a:t>
            </a:r>
            <a:endParaRPr lang="en-US" sz="2600" dirty="0"/>
          </a:p>
          <a:p>
            <a:pPr lvl="1"/>
            <a:r>
              <a:rPr lang="en-US" sz="2600" dirty="0" smtClean="0"/>
              <a:t> STEM literacy for all students.</a:t>
            </a:r>
          </a:p>
          <a:p>
            <a:pPr lvl="1"/>
            <a:r>
              <a:rPr lang="en-US" sz="2600" dirty="0"/>
              <a:t>R</a:t>
            </a:r>
            <a:r>
              <a:rPr lang="en-US" sz="2600" dirty="0" smtClean="0"/>
              <a:t>igorous instruction for all students.</a:t>
            </a:r>
          </a:p>
          <a:p>
            <a:pPr lvl="1"/>
            <a:r>
              <a:rPr lang="en-US" sz="2600" dirty="0"/>
              <a:t>A</a:t>
            </a:r>
            <a:r>
              <a:rPr lang="en-US" sz="2600" dirty="0" smtClean="0"/>
              <a:t>chievement test scores.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he graduation rate.</a:t>
            </a:r>
          </a:p>
          <a:p>
            <a:pPr lvl="1"/>
            <a:r>
              <a:rPr lang="en-US" sz="2600" dirty="0" smtClean="0"/>
              <a:t>Attendance at lower enrolled schools.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60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School-Wide Initiative Can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 Magnet STEM School </a:t>
            </a:r>
          </a:p>
          <a:p>
            <a:r>
              <a:rPr lang="en-US" dirty="0" smtClean="0"/>
              <a:t>Application process for staff and students</a:t>
            </a:r>
          </a:p>
          <a:p>
            <a:r>
              <a:rPr lang="en-US" dirty="0" smtClean="0"/>
              <a:t>Students regularly design and conduct scientific research, using the engineering design process in all courses.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An Inclusive STEM School</a:t>
            </a:r>
          </a:p>
          <a:p>
            <a:r>
              <a:rPr lang="en-US" dirty="0" smtClean="0"/>
              <a:t>Students have opportunities to learn science, math, and engineering by addressing problems that have real-world applications.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Comprehensive STEM School</a:t>
            </a:r>
          </a:p>
          <a:p>
            <a:r>
              <a:rPr lang="en-US" dirty="0" smtClean="0"/>
              <a:t>Students use engineering as a way to make content relevant, and rely heavily on technology as a tool for engaging in scientific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Determine Feasibility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2013-2014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Examined available resources, including:</a:t>
            </a:r>
          </a:p>
          <a:p>
            <a:pPr marL="400050" lvl="1" indent="0">
              <a:buNone/>
            </a:pPr>
            <a:r>
              <a:rPr lang="en-US" sz="2000" dirty="0" smtClean="0"/>
              <a:t>	*Computer/Science/Synergistic Labs</a:t>
            </a:r>
          </a:p>
          <a:p>
            <a:pPr marL="400050" lvl="1" indent="0">
              <a:buNone/>
            </a:pPr>
            <a:r>
              <a:rPr lang="en-US" sz="2000" dirty="0" smtClean="0"/>
              <a:t>	*Partnerships</a:t>
            </a:r>
          </a:p>
          <a:p>
            <a:pPr marL="400050" lvl="1" indent="0">
              <a:buNone/>
            </a:pPr>
            <a:r>
              <a:rPr lang="en-US" sz="2000" dirty="0" smtClean="0"/>
              <a:t>	*1 to 1 Computing</a:t>
            </a:r>
          </a:p>
          <a:p>
            <a:pPr marL="40005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*Project Lead the Way</a:t>
            </a:r>
          </a:p>
          <a:p>
            <a:pPr marL="40005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*Staffing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Determined staff expertise/experience.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Conducted walk-throughs  and lead discussions with administration.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97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middle school possessed some of the requirements of a STEM School, but none were ready to be classified as STEM Magnet or STEM Inclusive School.</a:t>
            </a:r>
          </a:p>
          <a:p>
            <a:r>
              <a:rPr lang="en-US" dirty="0" smtClean="0"/>
              <a:t>There was a need for a clearer understanding of STEM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Foundation…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4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2013-2014</a:t>
            </a:r>
            <a:endParaRPr lang="en-US" sz="3800" b="1" dirty="0"/>
          </a:p>
          <a:p>
            <a:pPr marL="0" indent="0">
              <a:buNone/>
            </a:pPr>
            <a:r>
              <a:rPr lang="en-US" sz="3800" dirty="0" smtClean="0"/>
              <a:t>Provide training opportunities:</a:t>
            </a:r>
          </a:p>
          <a:p>
            <a:r>
              <a:rPr lang="en-US" sz="3100" dirty="0" smtClean="0">
                <a:solidFill>
                  <a:srgbClr val="FF0000"/>
                </a:solidFill>
              </a:rPr>
              <a:t>STEM Forward Grant </a:t>
            </a:r>
            <a:r>
              <a:rPr lang="en-US" sz="3100" dirty="0" smtClean="0"/>
              <a:t>– A 3-year partnership with USCA and Aiken Tech that was initiated in Summer 2013.</a:t>
            </a:r>
          </a:p>
          <a:p>
            <a:pPr marL="0" indent="0">
              <a:buNone/>
            </a:pPr>
            <a:r>
              <a:rPr lang="en-US" sz="3100" dirty="0" smtClean="0"/>
              <a:t>      Includes 12 sessions and a summer institute with 17 middle school    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teachers participating.</a:t>
            </a:r>
          </a:p>
          <a:p>
            <a:r>
              <a:rPr lang="en-US" sz="3100" dirty="0" smtClean="0">
                <a:solidFill>
                  <a:srgbClr val="00B050"/>
                </a:solidFill>
              </a:rPr>
              <a:t>SC </a:t>
            </a:r>
            <a:r>
              <a:rPr lang="en-US" sz="3100" dirty="0">
                <a:solidFill>
                  <a:srgbClr val="00B050"/>
                </a:solidFill>
              </a:rPr>
              <a:t>2 STEM Next Steps </a:t>
            </a:r>
            <a:r>
              <a:rPr lang="en-US" sz="3100" dirty="0" smtClean="0">
                <a:solidFill>
                  <a:srgbClr val="00B050"/>
                </a:solidFill>
              </a:rPr>
              <a:t>Conference </a:t>
            </a:r>
            <a:r>
              <a:rPr lang="en-US" sz="3100" dirty="0" smtClean="0"/>
              <a:t>– District staff and administration from JMS, NEMS, PKMS, and the Career Center attended.</a:t>
            </a:r>
          </a:p>
          <a:p>
            <a:r>
              <a:rPr lang="en-US" sz="3100" dirty="0" smtClean="0">
                <a:solidFill>
                  <a:srgbClr val="00B0F0"/>
                </a:solidFill>
              </a:rPr>
              <a:t>MMGW STEM Training </a:t>
            </a:r>
            <a:r>
              <a:rPr lang="en-US" sz="3100" dirty="0" smtClean="0"/>
              <a:t>– 55 teachers and 11 administrators participated in a 6 day training.</a:t>
            </a:r>
          </a:p>
          <a:p>
            <a:r>
              <a:rPr lang="en-US" sz="3100" dirty="0" smtClean="0">
                <a:solidFill>
                  <a:srgbClr val="FFC000"/>
                </a:solidFill>
              </a:rPr>
              <a:t>SC Middle School Association Conference </a:t>
            </a:r>
            <a:r>
              <a:rPr lang="en-US" sz="3100" dirty="0" smtClean="0"/>
              <a:t>– 5 middle schools participated.</a:t>
            </a:r>
            <a:endParaRPr lang="en-US" sz="3100" dirty="0"/>
          </a:p>
          <a:p>
            <a:r>
              <a:rPr lang="en-US" sz="3100" dirty="0" smtClean="0">
                <a:solidFill>
                  <a:srgbClr val="C00000"/>
                </a:solidFill>
              </a:rPr>
              <a:t>Waste </a:t>
            </a:r>
            <a:r>
              <a:rPr lang="en-US" sz="3100" dirty="0">
                <a:solidFill>
                  <a:srgbClr val="C00000"/>
                </a:solidFill>
              </a:rPr>
              <a:t>Management Symposium</a:t>
            </a:r>
            <a:r>
              <a:rPr lang="en-US" sz="3100" dirty="0"/>
              <a:t>, Phoenix, </a:t>
            </a:r>
            <a:r>
              <a:rPr lang="en-US" sz="3100" dirty="0" smtClean="0"/>
              <a:t>Arizona – 3 teachers attended this conference and will present their finding to the STEM teams in May.</a:t>
            </a:r>
            <a:endParaRPr lang="en-US" sz="3100" dirty="0"/>
          </a:p>
          <a:p>
            <a:r>
              <a:rPr lang="en-US" sz="3100" dirty="0" smtClean="0">
                <a:solidFill>
                  <a:srgbClr val="7030A0"/>
                </a:solidFill>
              </a:rPr>
              <a:t>School </a:t>
            </a:r>
            <a:r>
              <a:rPr lang="en-US" sz="3100" dirty="0">
                <a:solidFill>
                  <a:srgbClr val="7030A0"/>
                </a:solidFill>
              </a:rPr>
              <a:t>Visits  to established STEM Magnet schools in </a:t>
            </a:r>
            <a:r>
              <a:rPr lang="en-US" sz="3100" dirty="0" smtClean="0">
                <a:solidFill>
                  <a:srgbClr val="7030A0"/>
                </a:solidFill>
              </a:rPr>
              <a:t>SC </a:t>
            </a:r>
            <a:r>
              <a:rPr lang="en-US" sz="3100" dirty="0" smtClean="0"/>
              <a:t>– 1 school has visited with plans for others to visit in 2014-2015.</a:t>
            </a: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651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588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Aiken County Public Schools’ Middle School STEM Initiative</vt:lpstr>
      <vt:lpstr>A School-Wide STEM Initiative Provides…</vt:lpstr>
      <vt:lpstr>A School-Wide STEM Initiative is…</vt:lpstr>
      <vt:lpstr>A School-Wide STEM Initiative Requires…</vt:lpstr>
      <vt:lpstr>A School-Wide STEM Initiative Can Lead to…</vt:lpstr>
      <vt:lpstr>A School-Wide Initiative Can Be…</vt:lpstr>
      <vt:lpstr>To Determine Feasibility …</vt:lpstr>
      <vt:lpstr>Findings…</vt:lpstr>
      <vt:lpstr>Building the Foundation…</vt:lpstr>
      <vt:lpstr>Moving Forward…</vt:lpstr>
      <vt:lpstr>Meeting Our Goal…</vt:lpstr>
      <vt:lpstr>Questions</vt:lpstr>
    </vt:vector>
  </TitlesOfParts>
  <Company>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School STEM Initiative</dc:title>
  <dc:creator>Joy Shealy</dc:creator>
  <cp:lastModifiedBy>Vicky Durden</cp:lastModifiedBy>
  <cp:revision>51</cp:revision>
  <cp:lastPrinted>2014-04-04T15:45:52Z</cp:lastPrinted>
  <dcterms:created xsi:type="dcterms:W3CDTF">2014-03-19T16:03:11Z</dcterms:created>
  <dcterms:modified xsi:type="dcterms:W3CDTF">2014-04-04T19:02:31Z</dcterms:modified>
</cp:coreProperties>
</file>