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1"/>
  </p:notesMasterIdLst>
  <p:handoutMasterIdLst>
    <p:handoutMasterId r:id="rId12"/>
  </p:handoutMasterIdLst>
  <p:sldIdLst>
    <p:sldId id="256" r:id="rId2"/>
    <p:sldId id="330" r:id="rId3"/>
    <p:sldId id="331" r:id="rId4"/>
    <p:sldId id="333" r:id="rId5"/>
    <p:sldId id="328" r:id="rId6"/>
    <p:sldId id="332" r:id="rId7"/>
    <p:sldId id="321" r:id="rId8"/>
    <p:sldId id="313" r:id="rId9"/>
    <p:sldId id="32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89565" autoAdjust="0"/>
  </p:normalViewPr>
  <p:slideViewPr>
    <p:cSldViewPr>
      <p:cViewPr>
        <p:scale>
          <a:sx n="68" d="100"/>
          <a:sy n="68" d="100"/>
        </p:scale>
        <p:origin x="-1278" y="1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E318C-45AB-4135-ABCB-46D59D8CC806}" type="datetimeFigureOut">
              <a:rPr lang="en-US" smtClean="0"/>
              <a:t>2/25/2018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8867A4-DEAC-4D46-A6D8-E634381C73E3}" type="datetimeFigureOut">
              <a:rPr lang="en-US" smtClean="0"/>
              <a:t>2/25/2018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**It’s not really this complicated, just erase all but one letter and enter your own info (then erase that first letter). But if you’re curious and want to play around with the presentation, the below is the guide: </a:t>
            </a:r>
          </a:p>
          <a:p>
            <a:endParaRPr lang="en-US" b="1" baseline="0" dirty="0" smtClean="0"/>
          </a:p>
          <a:p>
            <a:r>
              <a:rPr lang="en-US" b="1" baseline="0" dirty="0" smtClean="0"/>
              <a:t>TITLE: </a:t>
            </a:r>
          </a:p>
          <a:p>
            <a:r>
              <a:rPr lang="en-US" baseline="0" dirty="0" smtClean="0"/>
              <a:t>font: Calibri Light Headings (all caps); Bold</a:t>
            </a:r>
          </a:p>
          <a:p>
            <a:r>
              <a:rPr lang="en-US" baseline="0" dirty="0" smtClean="0"/>
              <a:t>font size: lg. depending on length 50/60 pt. </a:t>
            </a:r>
          </a:p>
          <a:p>
            <a:r>
              <a:rPr lang="en-US" baseline="0" dirty="0" smtClean="0"/>
              <a:t>color: Black &amp; Gray (Black, Text 1 Lighter 35%)</a:t>
            </a:r>
          </a:p>
          <a:p>
            <a:endParaRPr lang="en-US" baseline="0" dirty="0" smtClean="0"/>
          </a:p>
          <a:p>
            <a:r>
              <a:rPr lang="en-US" baseline="0" dirty="0" smtClean="0"/>
              <a:t>Subheading: </a:t>
            </a:r>
          </a:p>
          <a:p>
            <a:r>
              <a:rPr lang="en-US" baseline="0" dirty="0" smtClean="0"/>
              <a:t>Part 1 (ACPSD): Font: Calibri Light (Headings) All Caps, Light Green, 24 pt.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 2 (DATE): Font: Calibri Light (Headings) Small Caps, Gray (Black, Text 1 Lighter 35%)</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D04B07-70A5-4E49-9DB6-306BA61BC46E}" type="slidenum">
              <a:rPr lang="en-US" smtClean="0"/>
              <a:t>1</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6</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7</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8</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9</a:t>
            </a:fld>
            <a:endParaRPr lang="en-US" dirty="0"/>
          </a:p>
        </p:txBody>
      </p:sp>
    </p:spTree>
    <p:extLst>
      <p:ext uri="{BB962C8B-B14F-4D97-AF65-F5344CB8AC3E}">
        <p14:creationId xmlns:p14="http://schemas.microsoft.com/office/powerpoint/2010/main" val="11243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252653386"/>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275747951"/>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77961466"/>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2/25/2018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2/25/2018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86587030"/>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2/25/2018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17995150"/>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2/25/2018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454859459"/>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2/25/2018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09258924"/>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2/25/2018</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3284258166"/>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2/25/2018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816472557"/>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2/25/2018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458200" cy="4343400"/>
          </a:xfrm>
        </p:spPr>
        <p:txBody>
          <a:bodyPr>
            <a:normAutofit/>
          </a:bodyPr>
          <a:lstStyle/>
          <a:p>
            <a:r>
              <a:rPr lang="en-US" sz="6600" b="1" spc="300" dirty="0" smtClean="0">
                <a:solidFill>
                  <a:schemeClr val="tx1"/>
                </a:solidFill>
              </a:rPr>
              <a:t>  Legislative </a:t>
            </a:r>
            <a:r>
              <a:rPr lang="en-US" sz="6600" b="1" spc="300" dirty="0" smtClean="0">
                <a:solidFill>
                  <a:schemeClr val="tx1">
                    <a:lumMod val="65000"/>
                    <a:lumOff val="35000"/>
                  </a:schemeClr>
                </a:solidFill>
              </a:rPr>
              <a:t>Update</a:t>
            </a:r>
            <a:endParaRPr lang="en-US" sz="6600" b="1" spc="300" dirty="0">
              <a:solidFill>
                <a:schemeClr val="tx1">
                  <a:lumMod val="65000"/>
                  <a:lumOff val="35000"/>
                </a:schemeClr>
              </a:solidFill>
            </a:endParaRP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r>
              <a:rPr lang="en-US" b="1" spc="0" dirty="0" smtClean="0">
                <a:solidFill>
                  <a:srgbClr val="92D050"/>
                </a:solidFill>
              </a:rPr>
              <a:t>   AIKEN COUNTY PUBLIC SCHOOL DISTRICT   </a:t>
            </a:r>
            <a:r>
              <a:rPr lang="en-US" cap="small" spc="0" dirty="0" smtClean="0">
                <a:solidFill>
                  <a:schemeClr val="tx1">
                    <a:lumMod val="65000"/>
                    <a:lumOff val="35000"/>
                  </a:schemeClr>
                </a:solidFill>
              </a:rPr>
              <a:t>2/27/18</a:t>
            </a:r>
            <a:endParaRPr lang="en-US" cap="small" spc="0" dirty="0" smtClean="0">
              <a:solidFill>
                <a:schemeClr val="tx1">
                  <a:lumMod val="65000"/>
                  <a:lumOff val="35000"/>
                </a:schemeClr>
              </a:solidFill>
            </a:endParaRPr>
          </a:p>
          <a:p>
            <a:pPr algn="ctr">
              <a:lnSpc>
                <a:spcPct val="100000"/>
              </a:lnSpc>
            </a:pPr>
            <a:endParaRPr lang="en-US" cap="small" dirty="0" smtClean="0">
              <a:solidFill>
                <a:schemeClr val="tx1">
                  <a:lumMod val="65000"/>
                  <a:lumOff val="35000"/>
                </a:schemeClr>
              </a:solidFill>
            </a:endParaRPr>
          </a:p>
          <a:p>
            <a:endParaRPr lang="en-US" dirty="0"/>
          </a:p>
        </p:txBody>
      </p:sp>
    </p:spTree>
    <p:extLst>
      <p:ext uri="{BB962C8B-B14F-4D97-AF65-F5344CB8AC3E}">
        <p14:creationId xmlns:p14="http://schemas.microsoft.com/office/powerpoint/2010/main" val="228367169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001000" cy="1295400"/>
          </a:xfrm>
        </p:spPr>
        <p:txBody>
          <a:bodyPr>
            <a:normAutofit/>
          </a:bodyPr>
          <a:lstStyle/>
          <a:p>
            <a:r>
              <a:rPr lang="en-US" sz="4000" spc="600" dirty="0" smtClean="0"/>
              <a:t>2017-2018 Budget</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a:bodyPr>
          <a:lstStyle/>
          <a:p>
            <a:pPr marL="457200" indent="-342900">
              <a:buFont typeface="Arial" panose="020B0604020202020204" pitchFamily="34" charset="0"/>
              <a:buChar char="•"/>
            </a:pPr>
            <a:r>
              <a:rPr lang="en-US" sz="2600" dirty="0" smtClean="0">
                <a:latin typeface="+mj-lt"/>
              </a:rPr>
              <a:t>House Ways and Means Committee Budget Plan</a:t>
            </a:r>
            <a:endParaRPr lang="en-US" sz="2600" dirty="0" smtClean="0">
              <a:latin typeface="+mj-lt"/>
            </a:endParaRPr>
          </a:p>
          <a:p>
            <a:pPr marL="749808" lvl="1" indent="-342900">
              <a:buFont typeface="Wingdings" panose="05000000000000000000" pitchFamily="2" charset="2"/>
              <a:buChar char="ü"/>
            </a:pPr>
            <a:r>
              <a:rPr lang="en-US" sz="2400" dirty="0" smtClean="0">
                <a:latin typeface="+mj-lt"/>
              </a:rPr>
              <a:t>$35M in Education Funding Act funding for 2</a:t>
            </a:r>
            <a:r>
              <a:rPr lang="en-US" sz="2400" dirty="0">
                <a:latin typeface="+mj-lt"/>
              </a:rPr>
              <a:t>% increase in teacher salary</a:t>
            </a:r>
          </a:p>
          <a:p>
            <a:pPr marL="749808" lvl="1" indent="-342900">
              <a:buFont typeface="Wingdings" panose="05000000000000000000" pitchFamily="2" charset="2"/>
              <a:buChar char="ü"/>
            </a:pPr>
            <a:r>
              <a:rPr lang="en-US" sz="2400" dirty="0" smtClean="0">
                <a:latin typeface="+mj-lt"/>
              </a:rPr>
              <a:t>No new funding for Base Student Cost – keep at $2,425 instead of $3,018 that is required by law</a:t>
            </a:r>
            <a:endParaRPr lang="en-US" sz="2400" dirty="0" smtClean="0">
              <a:latin typeface="+mj-lt"/>
            </a:endParaRPr>
          </a:p>
          <a:p>
            <a:pPr marL="749808" lvl="1" indent="-342900">
              <a:buFont typeface="Wingdings" panose="05000000000000000000" pitchFamily="2" charset="2"/>
              <a:buChar char="ü"/>
            </a:pPr>
            <a:r>
              <a:rPr lang="en-US" sz="2400" dirty="0" smtClean="0">
                <a:latin typeface="+mj-lt"/>
              </a:rPr>
              <a:t>$13M for SC Charter School </a:t>
            </a:r>
            <a:r>
              <a:rPr lang="en-US" sz="2400" dirty="0" smtClean="0">
                <a:latin typeface="+mj-lt"/>
              </a:rPr>
              <a:t>to maintain current Base Student Cost</a:t>
            </a:r>
            <a:endParaRPr lang="en-US" sz="2400" dirty="0" smtClean="0">
              <a:latin typeface="+mj-lt"/>
            </a:endParaRPr>
          </a:p>
          <a:p>
            <a:pPr marL="749808" lvl="1" indent="-342900">
              <a:buFont typeface="Wingdings" panose="05000000000000000000" pitchFamily="2" charset="2"/>
              <a:buChar char="ü"/>
            </a:pPr>
            <a:r>
              <a:rPr lang="en-US" sz="2400" dirty="0" smtClean="0">
                <a:latin typeface="+mj-lt"/>
              </a:rPr>
              <a:t>$3M in recurring and $5 non-recurring for school bus purchase</a:t>
            </a:r>
          </a:p>
          <a:p>
            <a:pPr marL="749808" lvl="1" indent="-342900">
              <a:buFont typeface="Wingdings" panose="05000000000000000000" pitchFamily="2" charset="2"/>
              <a:buChar char="ü"/>
            </a:pPr>
            <a:r>
              <a:rPr lang="en-US" sz="2400" dirty="0" smtClean="0">
                <a:latin typeface="+mj-lt"/>
              </a:rPr>
              <a:t>$11M </a:t>
            </a:r>
            <a:r>
              <a:rPr lang="en-US" sz="2400" dirty="0">
                <a:latin typeface="+mj-lt"/>
              </a:rPr>
              <a:t>for technical assistance to low performance schools to address increase in number of schools identified in new school accountability </a:t>
            </a:r>
            <a:r>
              <a:rPr lang="en-US" sz="2400" dirty="0" smtClean="0">
                <a:latin typeface="+mj-lt"/>
              </a:rPr>
              <a:t>system</a:t>
            </a:r>
            <a:endParaRPr lang="en-US" sz="2400" dirty="0" smtClean="0">
              <a:latin typeface="+mj-lt"/>
            </a:endParaRPr>
          </a:p>
          <a:p>
            <a:pPr marL="749808" lvl="1" indent="-342900">
              <a:buFont typeface="Wingdings" panose="05000000000000000000" pitchFamily="2" charset="2"/>
              <a:buChar char="ü"/>
            </a:pPr>
            <a:r>
              <a:rPr lang="en-US" sz="2400" dirty="0" smtClean="0">
                <a:latin typeface="+mj-lt"/>
              </a:rPr>
              <a:t>$5M to increase teacher starting salary from $30K to $32K</a:t>
            </a: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2/27/18</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276241233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001000" cy="1295400"/>
          </a:xfrm>
        </p:spPr>
        <p:txBody>
          <a:bodyPr>
            <a:normAutofit/>
          </a:bodyPr>
          <a:lstStyle/>
          <a:p>
            <a:r>
              <a:rPr lang="en-US" sz="4000" spc="600" dirty="0" smtClean="0"/>
              <a:t>2017-2018 Budget</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a:bodyPr>
          <a:lstStyle/>
          <a:p>
            <a:pPr marL="457200" indent="-342900">
              <a:buFont typeface="Arial" panose="020B0604020202020204" pitchFamily="34" charset="0"/>
              <a:buChar char="•"/>
            </a:pPr>
            <a:r>
              <a:rPr lang="en-US" sz="2600" dirty="0" smtClean="0">
                <a:latin typeface="+mj-lt"/>
              </a:rPr>
              <a:t>House K12 Budget Panel Provisos</a:t>
            </a:r>
          </a:p>
          <a:p>
            <a:pPr marL="749808" lvl="1" indent="-342900">
              <a:buFont typeface="Wingdings" panose="05000000000000000000" pitchFamily="2" charset="2"/>
              <a:buChar char="ü"/>
            </a:pPr>
            <a:r>
              <a:rPr lang="en-US" sz="2400" dirty="0" smtClean="0">
                <a:latin typeface="+mj-lt"/>
              </a:rPr>
              <a:t>Reading literacy coaches – </a:t>
            </a:r>
            <a:r>
              <a:rPr lang="en-US" sz="2400" dirty="0" smtClean="0">
                <a:latin typeface="+mj-lt"/>
              </a:rPr>
              <a:t>districts eligible to receive $62,730 for each primary and secondary school for reading literacy coaches</a:t>
            </a:r>
            <a:endParaRPr lang="en-US" sz="2400" dirty="0" smtClean="0">
              <a:latin typeface="+mj-lt"/>
            </a:endParaRPr>
          </a:p>
          <a:p>
            <a:pPr marL="749808" lvl="1" indent="-342900">
              <a:buFont typeface="Wingdings" panose="05000000000000000000" pitchFamily="2" charset="2"/>
              <a:buChar char="ü"/>
            </a:pPr>
            <a:r>
              <a:rPr lang="en-US" sz="2400" dirty="0">
                <a:latin typeface="+mj-lt"/>
              </a:rPr>
              <a:t>S</a:t>
            </a:r>
            <a:r>
              <a:rPr lang="en-US" sz="2400" dirty="0" smtClean="0">
                <a:latin typeface="+mj-lt"/>
              </a:rPr>
              <a:t>chool </a:t>
            </a:r>
            <a:r>
              <a:rPr lang="en-US" sz="2400" dirty="0" smtClean="0">
                <a:latin typeface="+mj-lt"/>
              </a:rPr>
              <a:t>make-up days – </a:t>
            </a:r>
            <a:r>
              <a:rPr lang="en-US" sz="2400" dirty="0" smtClean="0">
                <a:latin typeface="+mj-lt"/>
              </a:rPr>
              <a:t>allows districts to use alternate means of instruction (e.g., virtual or on-line) for </a:t>
            </a:r>
            <a:r>
              <a:rPr lang="en-US" sz="2400" dirty="0" smtClean="0">
                <a:latin typeface="+mj-lt"/>
              </a:rPr>
              <a:t>make-up of up to </a:t>
            </a:r>
            <a:r>
              <a:rPr lang="en-US" sz="2400" dirty="0" smtClean="0">
                <a:latin typeface="+mj-lt"/>
              </a:rPr>
              <a:t>three school days</a:t>
            </a:r>
          </a:p>
          <a:p>
            <a:pPr marL="749808" lvl="1" indent="-342900">
              <a:buFont typeface="Wingdings" panose="05000000000000000000" pitchFamily="2" charset="2"/>
              <a:buChar char="ü"/>
            </a:pPr>
            <a:r>
              <a:rPr lang="en-US" sz="2400" dirty="0" smtClean="0">
                <a:latin typeface="+mj-lt"/>
              </a:rPr>
              <a:t>Teacher supplies – teacher supply reimbursement up to $275</a:t>
            </a:r>
            <a:endParaRPr lang="en-US" sz="2400" dirty="0" smtClean="0">
              <a:latin typeface="+mj-lt"/>
            </a:endParaRPr>
          </a:p>
          <a:p>
            <a:pPr marL="749808" lvl="1" indent="-342900">
              <a:buFont typeface="Wingdings" panose="05000000000000000000" pitchFamily="2" charset="2"/>
              <a:buChar char="ü"/>
            </a:pPr>
            <a:r>
              <a:rPr lang="en-US" sz="2400" dirty="0" smtClean="0">
                <a:latin typeface="+mj-lt"/>
              </a:rPr>
              <a:t>Retired teacher hires – adopted proviso to allow districts to offer retired teachers a contract </a:t>
            </a:r>
            <a:r>
              <a:rPr lang="en-US" sz="2400" dirty="0" smtClean="0">
                <a:latin typeface="+mj-lt"/>
              </a:rPr>
              <a:t>on or before May 1st</a:t>
            </a: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2/27/18</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05584238"/>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001000" cy="1295400"/>
          </a:xfrm>
        </p:spPr>
        <p:txBody>
          <a:bodyPr>
            <a:normAutofit/>
          </a:bodyPr>
          <a:lstStyle/>
          <a:p>
            <a:r>
              <a:rPr lang="en-US" sz="4000" spc="600" dirty="0" smtClean="0"/>
              <a:t>Charter School Funding</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lnSpcReduction="10000"/>
          </a:bodyPr>
          <a:lstStyle/>
          <a:p>
            <a:pPr marL="457200" indent="-342900">
              <a:buFont typeface="Arial" panose="020B0604020202020204" pitchFamily="34" charset="0"/>
              <a:buChar char="•"/>
            </a:pPr>
            <a:r>
              <a:rPr lang="en-US" sz="2600" dirty="0" smtClean="0">
                <a:latin typeface="+mj-lt"/>
              </a:rPr>
              <a:t>Erskine College eligible as charter school authorizer by law</a:t>
            </a:r>
          </a:p>
          <a:p>
            <a:pPr marL="457200" indent="-342900">
              <a:buFont typeface="Arial" panose="020B0604020202020204" pitchFamily="34" charset="0"/>
              <a:buChar char="•"/>
            </a:pPr>
            <a:r>
              <a:rPr lang="en-US" sz="2600" dirty="0" smtClean="0">
                <a:latin typeface="+mj-lt"/>
              </a:rPr>
              <a:t>Nine of thirty-nine state charter schools have requested to transfer to Erskine College</a:t>
            </a:r>
            <a:endParaRPr lang="en-US" sz="2800" dirty="0">
              <a:latin typeface="+mj-lt"/>
            </a:endParaRPr>
          </a:p>
          <a:p>
            <a:pPr marL="457200" indent="-342900">
              <a:buFont typeface="Arial" panose="020B0604020202020204" pitchFamily="34" charset="0"/>
              <a:buChar char="•"/>
            </a:pPr>
            <a:r>
              <a:rPr lang="en-US" sz="2600" dirty="0" smtClean="0">
                <a:latin typeface="+mj-lt"/>
              </a:rPr>
              <a:t>Law does not designate how much higher education institution can retain for administration</a:t>
            </a:r>
          </a:p>
          <a:p>
            <a:pPr marL="457200" indent="-342900">
              <a:buFont typeface="Arial" panose="020B0604020202020204" pitchFamily="34" charset="0"/>
              <a:buChar char="•"/>
            </a:pPr>
            <a:r>
              <a:rPr lang="en-US" sz="2600" dirty="0" smtClean="0">
                <a:latin typeface="+mj-lt"/>
              </a:rPr>
              <a:t>Law was not intended to allow colleges to authorize multiple charter schools</a:t>
            </a:r>
          </a:p>
          <a:p>
            <a:pPr marL="457200" indent="-342900">
              <a:buFont typeface="Arial" panose="020B0604020202020204" pitchFamily="34" charset="0"/>
              <a:buChar char="•"/>
            </a:pPr>
            <a:r>
              <a:rPr lang="en-US" sz="2600" dirty="0" smtClean="0">
                <a:latin typeface="+mj-lt"/>
              </a:rPr>
              <a:t>Co-mingling of private and public funds</a:t>
            </a:r>
          </a:p>
          <a:p>
            <a:pPr marL="457200" indent="-342900">
              <a:buFont typeface="Arial" panose="020B0604020202020204" pitchFamily="34" charset="0"/>
              <a:buChar char="•"/>
            </a:pPr>
            <a:r>
              <a:rPr lang="en-US" sz="2600" dirty="0" smtClean="0">
                <a:latin typeface="+mj-lt"/>
              </a:rPr>
              <a:t>Accountability of charters authorized by colleges</a:t>
            </a: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2/27/18</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2214570503"/>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001000" cy="990600"/>
          </a:xfrm>
        </p:spPr>
        <p:txBody>
          <a:bodyPr>
            <a:normAutofit fontScale="90000"/>
          </a:bodyPr>
          <a:lstStyle/>
          <a:p>
            <a:r>
              <a:rPr lang="en-US" sz="4000" spc="600" dirty="0" smtClean="0"/>
              <a:t>Pay For Unused Leave</a:t>
            </a:r>
            <a:r>
              <a:rPr lang="en-US" sz="4000" spc="600" dirty="0" smtClean="0"/>
              <a:t>(S.888)</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a:bodyPr>
          <a:lstStyle/>
          <a:p>
            <a:pPr marL="571500" indent="-457200">
              <a:buFont typeface="Arial" panose="020B0604020202020204" pitchFamily="34" charset="0"/>
              <a:buChar char="•"/>
            </a:pPr>
            <a:r>
              <a:rPr lang="en-US" sz="2800" dirty="0" smtClean="0">
                <a:latin typeface="+mj-lt"/>
              </a:rPr>
              <a:t>Annually provide teachers payment for unused, earned sick and annual leave in excess of 90 days after 7/1/18</a:t>
            </a:r>
          </a:p>
          <a:p>
            <a:pPr marL="571500" indent="-457200">
              <a:buFont typeface="Arial" panose="020B0604020202020204" pitchFamily="34" charset="0"/>
              <a:buChar char="•"/>
            </a:pPr>
            <a:r>
              <a:rPr lang="en-US" sz="2800" dirty="0" smtClean="0">
                <a:latin typeface="+mj-lt"/>
              </a:rPr>
              <a:t>Rate of substitute pay or other amount</a:t>
            </a:r>
          </a:p>
          <a:p>
            <a:pPr marL="571500" indent="-457200">
              <a:buFont typeface="Arial" panose="020B0604020202020204" pitchFamily="34" charset="0"/>
              <a:buChar char="•"/>
            </a:pPr>
            <a:r>
              <a:rPr lang="en-US" sz="2800" dirty="0">
                <a:latin typeface="+mj-lt"/>
              </a:rPr>
              <a:t>Subject to local school board </a:t>
            </a:r>
            <a:r>
              <a:rPr lang="en-US" sz="2800" dirty="0" smtClean="0">
                <a:latin typeface="+mj-lt"/>
              </a:rPr>
              <a:t>approval</a:t>
            </a:r>
            <a:endParaRPr lang="en-US" sz="2800" dirty="0" smtClean="0">
              <a:latin typeface="+mj-lt"/>
            </a:endParaRPr>
          </a:p>
          <a:p>
            <a:pPr marL="576263" indent="-461963">
              <a:buFont typeface="Arial" panose="020B0604020202020204" pitchFamily="34" charset="0"/>
              <a:buChar char="•"/>
            </a:pPr>
            <a:r>
              <a:rPr lang="en-US" sz="2800" dirty="0" smtClean="0">
                <a:latin typeface="+mj-lt"/>
              </a:rPr>
              <a:t>Status of </a:t>
            </a:r>
            <a:r>
              <a:rPr lang="en-US" sz="2800" dirty="0" smtClean="0">
                <a:latin typeface="+mj-lt"/>
              </a:rPr>
              <a:t>S.888</a:t>
            </a:r>
            <a:endParaRPr lang="en-US" sz="2800" dirty="0" smtClean="0">
              <a:latin typeface="+mj-lt"/>
            </a:endParaRPr>
          </a:p>
          <a:p>
            <a:pPr marL="864108" lvl="1" indent="-457200">
              <a:buFont typeface="Wingdings" panose="05000000000000000000" pitchFamily="2" charset="2"/>
              <a:buChar char="ü"/>
            </a:pPr>
            <a:r>
              <a:rPr lang="en-US" sz="2800" dirty="0" smtClean="0">
                <a:latin typeface="+mj-lt"/>
              </a:rPr>
              <a:t>Reported out favorably by Senate Committee on Education (2/15/18</a:t>
            </a:r>
            <a:r>
              <a:rPr lang="en-US" sz="2800" dirty="0" smtClean="0">
                <a:latin typeface="+mj-lt"/>
              </a:rPr>
              <a:t>)</a:t>
            </a:r>
          </a:p>
          <a:p>
            <a:pPr marL="864108" lvl="1" indent="-457200">
              <a:buFont typeface="Wingdings" panose="05000000000000000000" pitchFamily="2" charset="2"/>
              <a:buChar char="ü"/>
            </a:pPr>
            <a:r>
              <a:rPr lang="en-US" sz="2800" dirty="0" smtClean="0">
                <a:latin typeface="+mj-lt"/>
              </a:rPr>
              <a:t>Read second time on Senate floor (2/21/18</a:t>
            </a:r>
            <a:r>
              <a:rPr lang="en-US" sz="2800" dirty="0" smtClean="0">
                <a:latin typeface="+mj-lt"/>
              </a:rPr>
              <a:t>)</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2/27/18</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979860839"/>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001000" cy="990600"/>
          </a:xfrm>
        </p:spPr>
        <p:txBody>
          <a:bodyPr>
            <a:normAutofit/>
          </a:bodyPr>
          <a:lstStyle/>
          <a:p>
            <a:r>
              <a:rPr lang="en-US" sz="4000" spc="600" dirty="0" smtClean="0"/>
              <a:t>Tuition </a:t>
            </a:r>
            <a:r>
              <a:rPr lang="en-US" sz="4000" spc="600" dirty="0"/>
              <a:t>Tax </a:t>
            </a:r>
            <a:r>
              <a:rPr lang="en-US" sz="4000" spc="600" dirty="0" smtClean="0"/>
              <a:t>Credits(H.4077)</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lnSpcReduction="10000"/>
          </a:bodyPr>
          <a:lstStyle/>
          <a:p>
            <a:pPr marL="571500" indent="-457200">
              <a:buFont typeface="Arial" panose="020B0604020202020204" pitchFamily="34" charset="0"/>
              <a:buChar char="•"/>
            </a:pPr>
            <a:r>
              <a:rPr lang="en-US" sz="2800" dirty="0" smtClean="0">
                <a:latin typeface="+mj-lt"/>
              </a:rPr>
              <a:t>Provides </a:t>
            </a:r>
            <a:r>
              <a:rPr lang="en-US" sz="2800" dirty="0">
                <a:latin typeface="+mj-lt"/>
              </a:rPr>
              <a:t>nonprofit scholarship funding to provide grants for defraying educational cost for exceptional needs children</a:t>
            </a:r>
          </a:p>
          <a:p>
            <a:pPr marL="571500" indent="-457200">
              <a:buFont typeface="Arial" panose="020B0604020202020204" pitchFamily="34" charset="0"/>
              <a:buChar char="•"/>
            </a:pPr>
            <a:r>
              <a:rPr lang="en-US" sz="2800" dirty="0">
                <a:latin typeface="+mj-lt"/>
              </a:rPr>
              <a:t>Provides tax credits for individuals or businesses that make contributions made to nonprofit scholarship </a:t>
            </a:r>
            <a:r>
              <a:rPr lang="en-US" sz="2800" dirty="0" smtClean="0">
                <a:latin typeface="+mj-lt"/>
              </a:rPr>
              <a:t>funding</a:t>
            </a:r>
          </a:p>
          <a:p>
            <a:pPr marL="576263" indent="-461963">
              <a:buFont typeface="Arial" panose="020B0604020202020204" pitchFamily="34" charset="0"/>
              <a:buChar char="•"/>
            </a:pPr>
            <a:r>
              <a:rPr lang="en-US" sz="2800" dirty="0" smtClean="0">
                <a:latin typeface="+mj-lt"/>
              </a:rPr>
              <a:t>Status of </a:t>
            </a:r>
            <a:r>
              <a:rPr lang="en-US" sz="2800" dirty="0" smtClean="0">
                <a:latin typeface="+mj-lt"/>
              </a:rPr>
              <a:t>H.4077</a:t>
            </a:r>
            <a:endParaRPr lang="en-US" sz="2800" dirty="0" smtClean="0">
              <a:latin typeface="+mj-lt"/>
            </a:endParaRPr>
          </a:p>
          <a:p>
            <a:pPr marL="864108" lvl="1" indent="-457200">
              <a:buFont typeface="Wingdings" panose="05000000000000000000" pitchFamily="2" charset="2"/>
              <a:buChar char="ü"/>
            </a:pPr>
            <a:r>
              <a:rPr lang="en-US" sz="2800" dirty="0" smtClean="0">
                <a:latin typeface="+mj-lt"/>
              </a:rPr>
              <a:t>Read third time and sent to Senate (2/16/18</a:t>
            </a:r>
            <a:r>
              <a:rPr lang="en-US" sz="2800" dirty="0" smtClean="0">
                <a:latin typeface="+mj-lt"/>
              </a:rPr>
              <a:t>)</a:t>
            </a:r>
          </a:p>
          <a:p>
            <a:pPr marL="864108" lvl="1" indent="-457200">
              <a:buFont typeface="Wingdings" panose="05000000000000000000" pitchFamily="2" charset="2"/>
              <a:buChar char="ü"/>
            </a:pPr>
            <a:r>
              <a:rPr lang="en-US" sz="2800" dirty="0" smtClean="0">
                <a:latin typeface="+mj-lt"/>
              </a:rPr>
              <a:t>Introduced into Senate and referred to Senate Committee on Finance (2/20/18</a:t>
            </a:r>
            <a:r>
              <a:rPr lang="en-US" sz="2800" dirty="0" smtClean="0">
                <a:latin typeface="+mj-lt"/>
              </a:rPr>
              <a:t>)</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2/27/18</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2689140099"/>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Amount of Earnings Which May Be Earned by Retirees (S.0822)</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038600"/>
          </a:xfrm>
        </p:spPr>
        <p:txBody>
          <a:bodyPr>
            <a:normAutofit/>
          </a:bodyPr>
          <a:lstStyle/>
          <a:p>
            <a:pPr marL="571500" lvl="0" indent="-457200">
              <a:buFont typeface="Arial" panose="020B0604020202020204" pitchFamily="34" charset="0"/>
              <a:buChar char="•"/>
            </a:pPr>
            <a:r>
              <a:rPr lang="en-US" sz="2800" dirty="0" smtClean="0">
                <a:latin typeface="+mj-lt"/>
              </a:rPr>
              <a:t>Adds </a:t>
            </a:r>
            <a:r>
              <a:rPr lang="en-US" sz="2800" dirty="0">
                <a:latin typeface="+mj-lt"/>
              </a:rPr>
              <a:t>certified educator to list that earnings limitation does not </a:t>
            </a:r>
            <a:r>
              <a:rPr lang="en-US" sz="2800" dirty="0" smtClean="0">
                <a:latin typeface="+mj-lt"/>
              </a:rPr>
              <a:t>apply</a:t>
            </a:r>
            <a:endParaRPr lang="en-US" sz="2800" dirty="0">
              <a:latin typeface="+mj-lt"/>
            </a:endParaRPr>
          </a:p>
          <a:p>
            <a:pPr marL="571500" indent="-457200">
              <a:buFont typeface="Arial" panose="020B0604020202020204" pitchFamily="34" charset="0"/>
              <a:buChar char="•"/>
            </a:pPr>
            <a:r>
              <a:rPr lang="en-US" sz="2800" dirty="0" smtClean="0">
                <a:latin typeface="+mj-lt"/>
              </a:rPr>
              <a:t>Status of S.0822</a:t>
            </a:r>
          </a:p>
          <a:p>
            <a:pPr marL="864108" lvl="1" indent="-457200">
              <a:buFont typeface="Wingdings" panose="05000000000000000000" pitchFamily="2" charset="2"/>
              <a:buChar char="ü"/>
            </a:pPr>
            <a:r>
              <a:rPr lang="en-US" sz="2800" dirty="0" smtClean="0">
                <a:latin typeface="+mj-lt"/>
              </a:rPr>
              <a:t>Bill Prefiled (12/6/17)</a:t>
            </a:r>
          </a:p>
          <a:p>
            <a:pPr marL="864108" lvl="1" indent="-457200">
              <a:buFont typeface="Wingdings" panose="05000000000000000000" pitchFamily="2" charset="2"/>
              <a:buChar char="ü"/>
            </a:pPr>
            <a:r>
              <a:rPr lang="en-US" sz="2800" dirty="0" smtClean="0">
                <a:latin typeface="+mj-lt"/>
              </a:rPr>
              <a:t>Introduced and read first time on Senate floor (</a:t>
            </a:r>
            <a:r>
              <a:rPr lang="en-US" sz="2800" dirty="0">
                <a:latin typeface="+mj-lt"/>
              </a:rPr>
              <a:t>1/9/18</a:t>
            </a:r>
            <a:r>
              <a:rPr lang="en-US" sz="2800" dirty="0" smtClean="0">
                <a:latin typeface="+mj-lt"/>
              </a:rPr>
              <a:t>)</a:t>
            </a:r>
          </a:p>
          <a:p>
            <a:pPr marL="864108" lvl="1" indent="-457200">
              <a:buFont typeface="Wingdings" panose="05000000000000000000" pitchFamily="2" charset="2"/>
              <a:buChar char="ü"/>
            </a:pPr>
            <a:r>
              <a:rPr lang="en-US" sz="2800" dirty="0" smtClean="0">
                <a:latin typeface="+mj-lt"/>
              </a:rPr>
              <a:t>Referred to Senate Committee on Finance (1/9/18)</a:t>
            </a: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2/27/18</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106900065"/>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3100" spc="600" dirty="0" smtClean="0"/>
              <a:t>Allow Certain Certified Employees to be Exempt From Retirement Earnings Limitation(S.0828)</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191000"/>
          </a:xfrm>
        </p:spPr>
        <p:txBody>
          <a:bodyPr>
            <a:normAutofit lnSpcReduction="10000"/>
          </a:bodyPr>
          <a:lstStyle/>
          <a:p>
            <a:pPr marL="576263" lvl="0" indent="-463550">
              <a:buFont typeface="Arial" panose="020B0604020202020204" pitchFamily="34" charset="0"/>
              <a:buChar char="•"/>
            </a:pPr>
            <a:r>
              <a:rPr lang="en-US" sz="2800" dirty="0" smtClean="0">
                <a:latin typeface="+mj-lt"/>
              </a:rPr>
              <a:t>Adds </a:t>
            </a:r>
            <a:r>
              <a:rPr lang="en-US" sz="2800" dirty="0">
                <a:latin typeface="+mj-lt"/>
              </a:rPr>
              <a:t>certified employee to list that earnings limitation does not </a:t>
            </a:r>
            <a:r>
              <a:rPr lang="en-US" sz="2800" dirty="0" smtClean="0">
                <a:latin typeface="+mj-lt"/>
              </a:rPr>
              <a:t>apply</a:t>
            </a:r>
            <a:endParaRPr lang="en-US" sz="2800" dirty="0">
              <a:latin typeface="+mj-lt"/>
            </a:endParaRPr>
          </a:p>
          <a:p>
            <a:pPr marL="576263" lvl="0" indent="-463550">
              <a:buFont typeface="Arial" panose="020B0604020202020204" pitchFamily="34" charset="0"/>
              <a:buChar char="•"/>
            </a:pPr>
            <a:r>
              <a:rPr lang="en-US" sz="2800" dirty="0">
                <a:latin typeface="+mj-lt"/>
              </a:rPr>
              <a:t>Removes May </a:t>
            </a:r>
            <a:r>
              <a:rPr lang="en-US" sz="2800" dirty="0" smtClean="0">
                <a:latin typeface="+mj-lt"/>
              </a:rPr>
              <a:t>thirty-first </a:t>
            </a:r>
            <a:r>
              <a:rPr lang="en-US" sz="2800" dirty="0">
                <a:latin typeface="+mj-lt"/>
              </a:rPr>
              <a:t>date for considering </a:t>
            </a:r>
            <a:r>
              <a:rPr lang="en-US" sz="2800" dirty="0" smtClean="0">
                <a:latin typeface="+mj-lt"/>
              </a:rPr>
              <a:t>certified employee </a:t>
            </a:r>
            <a:r>
              <a:rPr lang="en-US" sz="2800" dirty="0">
                <a:latin typeface="+mj-lt"/>
              </a:rPr>
              <a:t>for </a:t>
            </a:r>
            <a:r>
              <a:rPr lang="en-US" sz="2800" dirty="0" smtClean="0">
                <a:latin typeface="+mj-lt"/>
              </a:rPr>
              <a:t>employment</a:t>
            </a:r>
          </a:p>
          <a:p>
            <a:pPr marL="576263" indent="-461963">
              <a:buFont typeface="Arial" panose="020B0604020202020204" pitchFamily="34" charset="0"/>
              <a:buChar char="•"/>
            </a:pPr>
            <a:r>
              <a:rPr lang="en-US" sz="2800" dirty="0">
                <a:latin typeface="+mj-lt"/>
              </a:rPr>
              <a:t>Status of </a:t>
            </a:r>
            <a:r>
              <a:rPr lang="en-US" sz="2800" dirty="0" smtClean="0">
                <a:latin typeface="+mj-lt"/>
              </a:rPr>
              <a:t>S.0828</a:t>
            </a:r>
            <a:endParaRPr lang="en-US" sz="2800" dirty="0">
              <a:latin typeface="+mj-lt"/>
            </a:endParaRPr>
          </a:p>
          <a:p>
            <a:pPr marL="858838" lvl="2" indent="-465138">
              <a:buFont typeface="Wingdings" panose="05000000000000000000" pitchFamily="2" charset="2"/>
              <a:buChar char="ü"/>
            </a:pPr>
            <a:r>
              <a:rPr lang="en-US" sz="2800" dirty="0">
                <a:latin typeface="+mj-lt"/>
              </a:rPr>
              <a:t>Bill Prefiled (12/6/17)</a:t>
            </a:r>
          </a:p>
          <a:p>
            <a:pPr marL="863600" lvl="1" indent="-457200">
              <a:buFont typeface="Wingdings" panose="05000000000000000000" pitchFamily="2" charset="2"/>
              <a:buChar char="ü"/>
            </a:pPr>
            <a:r>
              <a:rPr lang="en-US" sz="2800" dirty="0">
                <a:latin typeface="+mj-lt"/>
              </a:rPr>
              <a:t>Introduced and read first time on Senate floor (1/9/18)</a:t>
            </a:r>
          </a:p>
          <a:p>
            <a:pPr marL="863600" lvl="1" indent="-457200">
              <a:buFont typeface="Wingdings" panose="05000000000000000000" pitchFamily="2" charset="2"/>
              <a:buChar char="ü"/>
            </a:pPr>
            <a:r>
              <a:rPr lang="en-US" sz="2800" dirty="0">
                <a:latin typeface="+mj-lt"/>
              </a:rPr>
              <a:t>Referred to Senate Committee on Finance (1/9/18</a:t>
            </a:r>
            <a:r>
              <a:rPr lang="en-US" sz="2800" dirty="0" smtClean="0">
                <a:latin typeface="+mj-lt"/>
              </a:rPr>
              <a:t>)</a:t>
            </a:r>
            <a:endParaRPr lang="en-US" sz="2800" dirty="0">
              <a:latin typeface="+mj-lt"/>
            </a:endParaRPr>
          </a:p>
        </p:txBody>
      </p:sp>
      <p:sp>
        <p:nvSpPr>
          <p:cNvPr id="6" name="TextBox 5"/>
          <p:cNvSpPr txBox="1"/>
          <p:nvPr/>
        </p:nvSpPr>
        <p:spPr>
          <a:xfrm>
            <a:off x="0" y="6400800"/>
            <a:ext cx="9220200" cy="646331"/>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2/27/18</a:t>
            </a:r>
          </a:p>
          <a:p>
            <a:pPr algn="ct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436559203"/>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a:t>Our Aiken County Schools are Succeeding!</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1600200" y="2590800"/>
            <a:ext cx="4367700" cy="914400"/>
          </a:xfrm>
        </p:spPr>
        <p:txBody>
          <a:bodyPr>
            <a:normAutofit/>
          </a:bodyPr>
          <a:lstStyle/>
          <a:p>
            <a:pPr marL="393700" lvl="1" indent="-338138">
              <a:buFont typeface="Wingdings" panose="05000000000000000000" pitchFamily="2" charset="2"/>
              <a:buChar char="v"/>
            </a:pPr>
            <a:r>
              <a:rPr lang="en-US" sz="2800" dirty="0" smtClean="0">
                <a:latin typeface="+mj-lt"/>
              </a:rPr>
              <a:t>USCA Men’s </a:t>
            </a:r>
            <a:r>
              <a:rPr lang="en-US" sz="2800" dirty="0">
                <a:latin typeface="+mj-lt"/>
              </a:rPr>
              <a:t>B</a:t>
            </a:r>
            <a:r>
              <a:rPr lang="en-US" sz="2800" dirty="0" smtClean="0">
                <a:latin typeface="+mj-lt"/>
              </a:rPr>
              <a:t>asketball </a:t>
            </a:r>
            <a:r>
              <a:rPr lang="en-US" sz="2800" dirty="0">
                <a:latin typeface="+mj-lt"/>
              </a:rPr>
              <a:t>P</a:t>
            </a:r>
            <a:r>
              <a:rPr lang="en-US" sz="2800" dirty="0" smtClean="0">
                <a:latin typeface="+mj-lt"/>
              </a:rPr>
              <a:t>layers </a:t>
            </a:r>
            <a:r>
              <a:rPr lang="en-US" sz="2800" dirty="0">
                <a:latin typeface="+mj-lt"/>
              </a:rPr>
              <a:t>A</a:t>
            </a:r>
            <a:r>
              <a:rPr lang="en-US" sz="2800" dirty="0" smtClean="0">
                <a:latin typeface="+mj-lt"/>
              </a:rPr>
              <a:t>cting </a:t>
            </a:r>
            <a:r>
              <a:rPr lang="en-US" sz="2800" dirty="0">
                <a:latin typeface="+mj-lt"/>
              </a:rPr>
              <a:t>A</a:t>
            </a:r>
            <a:r>
              <a:rPr lang="en-US" sz="2800" dirty="0" smtClean="0">
                <a:latin typeface="+mj-lt"/>
              </a:rPr>
              <a:t>s </a:t>
            </a:r>
            <a:r>
              <a:rPr lang="en-US" sz="2800" dirty="0">
                <a:latin typeface="+mj-lt"/>
              </a:rPr>
              <a:t>M</a:t>
            </a:r>
            <a:r>
              <a:rPr lang="en-US" sz="2800" dirty="0" smtClean="0">
                <a:latin typeface="+mj-lt"/>
              </a:rPr>
              <a:t>entors</a:t>
            </a:r>
            <a:endParaRPr lang="en-US" sz="2800" dirty="0" smtClean="0">
              <a:latin typeface="+mj-lt"/>
            </a:endParaRPr>
          </a:p>
          <a:p>
            <a:pPr marL="406908" lvl="1" indent="0">
              <a:buNone/>
            </a:pPr>
            <a:endParaRPr lang="en-US" sz="28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2/27/18</a:t>
            </a:r>
            <a:endParaRPr lang="en-US" cap="small" dirty="0">
              <a:solidFill>
                <a:schemeClr val="tx1">
                  <a:lumMod val="65000"/>
                  <a:lumOff val="35000"/>
                </a:schemeClr>
              </a:solidFill>
            </a:endParaRPr>
          </a:p>
        </p:txBody>
      </p:sp>
      <p:pic>
        <p:nvPicPr>
          <p:cNvPr id="8" name="Picture 3" descr="C:\Users\Keith\AppData\Local\Microsoft\Windows\INetCache\IE\N5PZSQKJ\smiley-face-10257-lar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276599"/>
            <a:ext cx="2085000" cy="2081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501073"/>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8151</TotalTime>
  <Words>873</Words>
  <Application>Microsoft Office PowerPoint</Application>
  <PresentationFormat>On-screen Show (4:3)</PresentationFormat>
  <Paragraphs>174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  Legislative Update</vt:lpstr>
      <vt:lpstr>2017-2018 Budget </vt:lpstr>
      <vt:lpstr>2017-2018 Budget </vt:lpstr>
      <vt:lpstr>Charter School Funding </vt:lpstr>
      <vt:lpstr>Pay For Unused Leave(S.888) </vt:lpstr>
      <vt:lpstr>Tuition Tax Credits(H.4077) </vt:lpstr>
      <vt:lpstr>Amount of Earnings Which May Be Earned by Retirees (S.0822) </vt:lpstr>
      <vt:lpstr>Allow Certain Certified Employees to be Exempt From Retirement Earnings Limitation(S.0828) </vt:lpstr>
      <vt:lpstr>Our Aiken County Schools are Succeeding! </vt:lpstr>
    </vt:vector>
  </TitlesOfParts>
  <Company>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Keith Liner</cp:lastModifiedBy>
  <cp:revision>459</cp:revision>
  <cp:lastPrinted>2018-02-12T02:50:32Z</cp:lastPrinted>
  <dcterms:created xsi:type="dcterms:W3CDTF">2015-01-14T14:07:42Z</dcterms:created>
  <dcterms:modified xsi:type="dcterms:W3CDTF">2018-02-26T02:35:18Z</dcterms:modified>
</cp:coreProperties>
</file>