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notesMasterIdLst>
    <p:notesMasterId r:id="rId12"/>
  </p:notesMasterIdLst>
  <p:handoutMasterIdLst>
    <p:handoutMasterId r:id="rId13"/>
  </p:handoutMasterIdLst>
  <p:sldIdLst>
    <p:sldId id="256" r:id="rId2"/>
    <p:sldId id="320" r:id="rId3"/>
    <p:sldId id="326" r:id="rId4"/>
    <p:sldId id="325" r:id="rId5"/>
    <p:sldId id="324" r:id="rId6"/>
    <p:sldId id="321" r:id="rId7"/>
    <p:sldId id="318" r:id="rId8"/>
    <p:sldId id="313" r:id="rId9"/>
    <p:sldId id="307" r:id="rId10"/>
    <p:sldId id="323"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C7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55" autoAdjust="0"/>
    <p:restoredTop sz="89565" autoAdjust="0"/>
  </p:normalViewPr>
  <p:slideViewPr>
    <p:cSldViewPr>
      <p:cViewPr>
        <p:scale>
          <a:sx n="68" d="100"/>
          <a:sy n="68" d="100"/>
        </p:scale>
        <p:origin x="-1272" y="15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3D7E318C-45AB-4135-ABCB-46D59D8CC806}" type="datetimeFigureOut">
              <a:rPr lang="en-US" smtClean="0"/>
              <a:t>4/16/2017</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23F59F7-D568-44BB-AAF0-08289A88C5A6}" type="slidenum">
              <a:rPr lang="en-US" smtClean="0"/>
              <a:t>‹#›</a:t>
            </a:fld>
            <a:endParaRPr lang="en-US" dirty="0"/>
          </a:p>
        </p:txBody>
      </p:sp>
    </p:spTree>
    <p:extLst>
      <p:ext uri="{BB962C8B-B14F-4D97-AF65-F5344CB8AC3E}">
        <p14:creationId xmlns:p14="http://schemas.microsoft.com/office/powerpoint/2010/main" val="38275558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98867A4-DEAC-4D46-A6D8-E634381C73E3}" type="datetimeFigureOut">
              <a:rPr lang="en-US" smtClean="0"/>
              <a:t>4/16/2017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9D04B07-70A5-4E49-9DB6-306BA61BC46E}" type="slidenum">
              <a:rPr lang="en-US" smtClean="0"/>
              <a:t>‹#›</a:t>
            </a:fld>
            <a:endParaRPr lang="en-US" dirty="0"/>
          </a:p>
        </p:txBody>
      </p:sp>
    </p:spTree>
    <p:extLst>
      <p:ext uri="{BB962C8B-B14F-4D97-AF65-F5344CB8AC3E}">
        <p14:creationId xmlns:p14="http://schemas.microsoft.com/office/powerpoint/2010/main" val="3065415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**It’s not really this complicated, just erase all but one letter and enter your own info (then erase that first letter). But if you’re curious and want to play around with the presentation, the below is the guide: </a:t>
            </a:r>
          </a:p>
          <a:p>
            <a:endParaRPr lang="en-US" b="1" baseline="0" dirty="0" smtClean="0"/>
          </a:p>
          <a:p>
            <a:r>
              <a:rPr lang="en-US" b="1" baseline="0" dirty="0" smtClean="0"/>
              <a:t>TITLE: </a:t>
            </a:r>
          </a:p>
          <a:p>
            <a:r>
              <a:rPr lang="en-US" baseline="0" dirty="0" smtClean="0"/>
              <a:t>font: Calibri Light Headings (all caps); Bold</a:t>
            </a:r>
          </a:p>
          <a:p>
            <a:r>
              <a:rPr lang="en-US" baseline="0" dirty="0" smtClean="0"/>
              <a:t>font size: lg. depending on length 50/60 pt. </a:t>
            </a:r>
          </a:p>
          <a:p>
            <a:r>
              <a:rPr lang="en-US" baseline="0" dirty="0" smtClean="0"/>
              <a:t>color: Black &amp; Gray (Black, Text 1 Lighter 35%)</a:t>
            </a:r>
          </a:p>
          <a:p>
            <a:endParaRPr lang="en-US" baseline="0" dirty="0" smtClean="0"/>
          </a:p>
          <a:p>
            <a:r>
              <a:rPr lang="en-US" baseline="0" dirty="0" smtClean="0"/>
              <a:t>Subheading: </a:t>
            </a:r>
          </a:p>
          <a:p>
            <a:r>
              <a:rPr lang="en-US" baseline="0" dirty="0" smtClean="0"/>
              <a:t>Part 1 (ACPSD): Font: Calibri Light (Headings) All Caps, Light Green, 24 pt.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Part 2 (DATE): Font: Calibri Light (Headings) Small Caps, Gray (Black, Text 1 Lighter 35%)</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39D04B07-70A5-4E49-9DB6-306BA61BC46E}" type="slidenum">
              <a:rPr lang="en-US" smtClean="0"/>
              <a:t>1</a:t>
            </a:fld>
            <a:endParaRPr lang="en-US" dirty="0"/>
          </a:p>
        </p:txBody>
      </p:sp>
    </p:spTree>
    <p:extLst>
      <p:ext uri="{BB962C8B-B14F-4D97-AF65-F5344CB8AC3E}">
        <p14:creationId xmlns:p14="http://schemas.microsoft.com/office/powerpoint/2010/main" val="30249136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10</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2</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3</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4</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5</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6</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7</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8</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9</a:t>
            </a:fld>
            <a:endParaRPr lang="en-US" dirty="0"/>
          </a:p>
        </p:txBody>
      </p:sp>
    </p:spTree>
    <p:extLst>
      <p:ext uri="{BB962C8B-B14F-4D97-AF65-F5344CB8AC3E}">
        <p14:creationId xmlns:p14="http://schemas.microsoft.com/office/powerpoint/2010/main" val="1124338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01BEF71-DE6C-4B51-996E-C16873494508}" type="datetime1">
              <a:rPr lang="en-US" smtClean="0"/>
              <a:t>4/16/2017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5620171"/>
      </p:ext>
    </p:extLst>
  </p:cSld>
  <p:clrMapOvr>
    <a:masterClrMapping/>
  </p:clrMapOvr>
  <p:transition spd="slow">
    <p:randomBar dir="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EC907A-E5C4-4BC9-A987-B35FB4E1DE0D}" type="datetime1">
              <a:rPr lang="en-US" smtClean="0"/>
              <a:t>4/16/2017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4252653386"/>
      </p:ext>
    </p:extLst>
  </p:cSld>
  <p:clrMapOvr>
    <a:masterClrMapping/>
  </p:clrMapOvr>
  <p:transition spd="slow">
    <p:randomBar dir="ver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93E5AA-ED4C-4562-BD7A-D46F8C72EC33}" type="datetime1">
              <a:rPr lang="en-US" smtClean="0"/>
              <a:t>4/16/2017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2275747951"/>
      </p:ext>
    </p:extLst>
  </p:cSld>
  <p:clrMapOvr>
    <a:masterClrMapping/>
  </p:clrMapOvr>
  <p:transition spd="slow">
    <p:randomBar dir="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40D0AA-E9FC-4E80-869B-6083C3F8986C}" type="datetime1">
              <a:rPr lang="en-US" smtClean="0"/>
              <a:t>4/16/2017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877961466"/>
      </p:ext>
    </p:extLst>
  </p:cSld>
  <p:clrMapOvr>
    <a:masterClrMapping/>
  </p:clrMapOvr>
  <p:transition spd="slow">
    <p:randomBar dir="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834644-291B-4EA6-A0B7-37F33914607B}" type="datetime1">
              <a:rPr lang="en-US" smtClean="0"/>
              <a:t>4/16/2017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3563565"/>
      </p:ext>
    </p:extLst>
  </p:cSld>
  <p:clrMapOvr>
    <a:masterClrMapping/>
  </p:clrMapOvr>
  <p:transition spd="slow">
    <p:randomBar dir="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34670A-919C-4020-B5F1-88A1FD909537}" type="datetime1">
              <a:rPr lang="en-US" smtClean="0"/>
              <a:t>4/16/2017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886587030"/>
      </p:ext>
    </p:extLst>
  </p:cSld>
  <p:clrMapOvr>
    <a:masterClrMapping/>
  </p:clrMapOvr>
  <p:transition spd="slow">
    <p:randomBar dir="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3C97B1-045A-4369-A317-ED6E050FBDA2}" type="datetime1">
              <a:rPr lang="en-US" smtClean="0"/>
              <a:t>4/16/2017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4117995150"/>
      </p:ext>
    </p:extLst>
  </p:cSld>
  <p:clrMapOvr>
    <a:masterClrMapping/>
  </p:clrMapOvr>
  <p:transition spd="slow">
    <p:randomBar dir="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1BC77E7-3EF4-4885-AB41-4F349F0B3866}" type="datetime1">
              <a:rPr lang="en-US" smtClean="0"/>
              <a:t>4/16/2017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3454859459"/>
      </p:ext>
    </p:extLst>
  </p:cSld>
  <p:clrMapOvr>
    <a:masterClrMapping/>
  </p:clrMapOvr>
  <p:transition spd="slow">
    <p:randomBar dir="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84D8100-0AEB-4446-B602-5968B9779315}" type="datetime1">
              <a:rPr lang="en-US" smtClean="0"/>
              <a:t>4/16/2017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4109258924"/>
      </p:ext>
    </p:extLst>
  </p:cSld>
  <p:clrMapOvr>
    <a:masterClrMapping/>
  </p:clrMapOvr>
  <p:transition spd="slow">
    <p:randomBar dir="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2BF82DE1-B236-4520-9B91-2F686607261B}" type="datetime1">
              <a:rPr lang="en-US" smtClean="0"/>
              <a:t>4/16/2017</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38B96DB-C5BB-48C9-8AB1-92DA957701DD}" type="slidenum">
              <a:rPr lang="en-US" smtClean="0"/>
              <a:t>‹#›</a:t>
            </a:fld>
            <a:endParaRPr lang="en-US" dirty="0"/>
          </a:p>
        </p:txBody>
      </p:sp>
    </p:spTree>
    <p:extLst>
      <p:ext uri="{BB962C8B-B14F-4D97-AF65-F5344CB8AC3E}">
        <p14:creationId xmlns:p14="http://schemas.microsoft.com/office/powerpoint/2010/main" val="3284258166"/>
      </p:ext>
    </p:extLst>
  </p:cSld>
  <p:clrMapOvr>
    <a:masterClrMapping/>
  </p:clrMapOvr>
  <p:transition spd="slow">
    <p:randomBar dir="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E037DA-336F-439E-9E17-E36F5B0F3CF5}" type="datetime1">
              <a:rPr lang="en-US" smtClean="0"/>
              <a:t>4/16/2017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2816472557"/>
      </p:ext>
    </p:extLst>
  </p:cSld>
  <p:clrMapOvr>
    <a:masterClrMapping/>
  </p:clrMapOvr>
  <p:transition spd="slow">
    <p:randomBar dir="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62FA5630-1A63-4849-A3F8-0F42C3402C52}" type="datetime1">
              <a:rPr lang="en-US" smtClean="0"/>
              <a:t>4/16/2017</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938B96DB-C5BB-48C9-8AB1-92DA957701DD}" type="slidenum">
              <a:rPr lang="en-US" smtClean="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8918766"/>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ransition spd="slow">
    <p:randomBar dir="vert"/>
  </p:transition>
  <p:timing>
    <p:tnLst>
      <p:par>
        <p:cTn id="1" dur="indefinite" restart="never" nodeType="tmRoot"/>
      </p:par>
    </p:tnLst>
  </p:timing>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8458200" cy="4343400"/>
          </a:xfrm>
        </p:spPr>
        <p:txBody>
          <a:bodyPr>
            <a:normAutofit/>
          </a:bodyPr>
          <a:lstStyle/>
          <a:p>
            <a:r>
              <a:rPr lang="en-US" sz="6600" b="1" spc="300" dirty="0" smtClean="0">
                <a:solidFill>
                  <a:schemeClr val="tx1"/>
                </a:solidFill>
              </a:rPr>
              <a:t>  Legislative </a:t>
            </a:r>
            <a:r>
              <a:rPr lang="en-US" sz="6600" b="1" spc="300" dirty="0" smtClean="0">
                <a:solidFill>
                  <a:schemeClr val="tx1">
                    <a:lumMod val="65000"/>
                    <a:lumOff val="35000"/>
                  </a:schemeClr>
                </a:solidFill>
              </a:rPr>
              <a:t>Update</a:t>
            </a:r>
            <a:endParaRPr lang="en-US" sz="6600" b="1" spc="300" dirty="0">
              <a:solidFill>
                <a:schemeClr val="tx1">
                  <a:lumMod val="65000"/>
                  <a:lumOff val="35000"/>
                </a:schemeClr>
              </a:solidFill>
            </a:endParaRPr>
          </a:p>
        </p:txBody>
      </p:sp>
      <p:sp>
        <p:nvSpPr>
          <p:cNvPr id="8" name="Subtitle 2"/>
          <p:cNvSpPr>
            <a:spLocks noGrp="1"/>
          </p:cNvSpPr>
          <p:nvPr>
            <p:ph type="subTitle" idx="1"/>
          </p:nvPr>
        </p:nvSpPr>
        <p:spPr>
          <a:xfrm>
            <a:off x="-76200" y="4724400"/>
            <a:ext cx="9090660" cy="1143000"/>
          </a:xfrm>
        </p:spPr>
        <p:txBody>
          <a:bodyPr>
            <a:normAutofit/>
          </a:bodyPr>
          <a:lstStyle/>
          <a:p>
            <a:pPr algn="ctr">
              <a:lnSpc>
                <a:spcPct val="100000"/>
              </a:lnSpc>
            </a:pPr>
            <a:r>
              <a:rPr lang="en-US" b="1" spc="0" dirty="0" smtClean="0">
                <a:solidFill>
                  <a:srgbClr val="92D050"/>
                </a:solidFill>
              </a:rPr>
              <a:t>   AIKEN COUNTY PUBLIC SCHOOL DISTRICT   </a:t>
            </a:r>
            <a:r>
              <a:rPr lang="en-US" cap="small" spc="0" dirty="0" smtClean="0">
                <a:solidFill>
                  <a:schemeClr val="tx1">
                    <a:lumMod val="65000"/>
                    <a:lumOff val="35000"/>
                  </a:schemeClr>
                </a:solidFill>
              </a:rPr>
              <a:t>4/18/17</a:t>
            </a:r>
            <a:endParaRPr lang="en-US" cap="small" spc="0" dirty="0" smtClean="0">
              <a:solidFill>
                <a:schemeClr val="tx1">
                  <a:lumMod val="65000"/>
                  <a:lumOff val="35000"/>
                </a:schemeClr>
              </a:solidFill>
            </a:endParaRPr>
          </a:p>
          <a:p>
            <a:pPr algn="ctr">
              <a:lnSpc>
                <a:spcPct val="100000"/>
              </a:lnSpc>
            </a:pPr>
            <a:endParaRPr lang="en-US" cap="small" dirty="0" smtClean="0">
              <a:solidFill>
                <a:schemeClr val="tx1">
                  <a:lumMod val="65000"/>
                  <a:lumOff val="35000"/>
                </a:schemeClr>
              </a:solidFill>
            </a:endParaRPr>
          </a:p>
          <a:p>
            <a:endParaRPr lang="en-US" dirty="0"/>
          </a:p>
        </p:txBody>
      </p:sp>
    </p:spTree>
    <p:extLst>
      <p:ext uri="{BB962C8B-B14F-4D97-AF65-F5344CB8AC3E}">
        <p14:creationId xmlns:p14="http://schemas.microsoft.com/office/powerpoint/2010/main" val="2283671699"/>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a:bodyPr>
          <a:lstStyle/>
          <a:p>
            <a:r>
              <a:rPr lang="en-US" sz="4000" spc="600" dirty="0"/>
              <a:t>Our Aiken County Schools are Succeeding!</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830580" y="2057400"/>
            <a:ext cx="7559040" cy="2057400"/>
          </a:xfrm>
        </p:spPr>
        <p:txBody>
          <a:bodyPr>
            <a:normAutofit fontScale="92500" lnSpcReduction="20000"/>
          </a:bodyPr>
          <a:lstStyle/>
          <a:p>
            <a:pPr marL="114300" indent="0">
              <a:buNone/>
            </a:pPr>
            <a:r>
              <a:rPr lang="en-US" sz="2800" dirty="0" smtClean="0">
                <a:solidFill>
                  <a:schemeClr val="tx1"/>
                </a:solidFill>
                <a:latin typeface="+mj-lt"/>
              </a:rPr>
              <a:t>Stars of Public Education Honor Court</a:t>
            </a:r>
            <a:endParaRPr lang="en-US" sz="2800" dirty="0" smtClean="0">
              <a:solidFill>
                <a:schemeClr val="tx1"/>
              </a:solidFill>
              <a:latin typeface="+mj-lt"/>
            </a:endParaRPr>
          </a:p>
          <a:p>
            <a:pPr marL="749808" lvl="1" indent="-342900">
              <a:buClrTx/>
              <a:buFont typeface="Arial" panose="020B0604020202020204" pitchFamily="34" charset="0"/>
              <a:buChar char="•"/>
            </a:pPr>
            <a:r>
              <a:rPr lang="en-US" sz="2200" dirty="0" smtClean="0">
                <a:latin typeface="+mj-lt"/>
              </a:rPr>
              <a:t>Giving Even More Award</a:t>
            </a:r>
          </a:p>
          <a:p>
            <a:pPr marL="749808" lvl="1" indent="-342900">
              <a:buClrTx/>
              <a:buFont typeface="Arial" panose="020B0604020202020204" pitchFamily="34" charset="0"/>
              <a:buChar char="•"/>
            </a:pPr>
            <a:r>
              <a:rPr lang="en-US" sz="2200" dirty="0" smtClean="0">
                <a:latin typeface="+mj-lt"/>
              </a:rPr>
              <a:t>Teacher of the Year Award</a:t>
            </a:r>
          </a:p>
          <a:p>
            <a:pPr marL="749808" lvl="1" indent="-342900">
              <a:buClrTx/>
              <a:buFont typeface="Arial" panose="020B0604020202020204" pitchFamily="34" charset="0"/>
              <a:buChar char="•"/>
            </a:pPr>
            <a:r>
              <a:rPr lang="en-US" sz="2200" dirty="0" smtClean="0">
                <a:latin typeface="+mj-lt"/>
              </a:rPr>
              <a:t>Principal of the Year Award</a:t>
            </a:r>
          </a:p>
          <a:p>
            <a:pPr marL="406908" lvl="1" indent="0">
              <a:buClrTx/>
              <a:buNone/>
            </a:pPr>
            <a:endParaRPr lang="en-US" sz="2200" dirty="0" smtClean="0">
              <a:latin typeface="+mj-lt"/>
            </a:endParaRPr>
          </a:p>
          <a:p>
            <a:pPr marL="114300" indent="0">
              <a:buClrTx/>
              <a:buNone/>
            </a:pPr>
            <a:r>
              <a:rPr lang="en-US" sz="2800" dirty="0" smtClean="0">
                <a:latin typeface="+mj-lt"/>
              </a:rPr>
              <a:t>Recognition Event 4/27/17</a:t>
            </a:r>
            <a:endParaRPr lang="en-US" sz="2800" dirty="0" smtClean="0">
              <a:latin typeface="+mj-lt"/>
            </a:endParaRPr>
          </a:p>
          <a:p>
            <a:pPr marL="749808" lvl="1" indent="-342900">
              <a:buFont typeface="Arial" panose="020B0604020202020204" pitchFamily="34" charset="0"/>
              <a:buChar char="•"/>
            </a:pPr>
            <a:endParaRPr lang="en-US" sz="2200" dirty="0">
              <a:latin typeface="+mj-lt"/>
            </a:endParaRPr>
          </a:p>
          <a:p>
            <a:pPr marL="864108" lvl="1" indent="-457200">
              <a:buFont typeface="Wingdings" panose="05000000000000000000" pitchFamily="2" charset="2"/>
              <a:buChar char="ü"/>
            </a:pPr>
            <a:endParaRPr lang="en-US" sz="2400" dirty="0">
              <a:latin typeface="+mj-lt"/>
            </a:endParaRPr>
          </a:p>
        </p:txBody>
      </p:sp>
      <p:sp>
        <p:nvSpPr>
          <p:cNvPr id="6" name="TextBox 5"/>
          <p:cNvSpPr txBox="1"/>
          <p:nvPr/>
        </p:nvSpPr>
        <p:spPr>
          <a:xfrm>
            <a:off x="0" y="6400800"/>
            <a:ext cx="9220200" cy="369332"/>
          </a:xfrm>
          <a:prstGeom prst="rect">
            <a:avLst/>
          </a:prstGeom>
          <a:noFill/>
        </p:spPr>
        <p:txBody>
          <a:bodyPr wrap="square" rtlCol="0">
            <a:spAutoFit/>
          </a:bodyPr>
          <a:lstStyle/>
          <a:p>
            <a:pPr algn="ct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b="1" dirty="0">
                <a:solidFill>
                  <a:srgbClr val="92D050"/>
                </a:solidFill>
                <a:latin typeface="Calibri" panose="020F0502020204030204" pitchFamily="34" charset="0"/>
              </a:rPr>
              <a:t>|</a:t>
            </a:r>
            <a:r>
              <a:rPr lang="en-US" b="1" dirty="0">
                <a:solidFill>
                  <a:schemeClr val="bg1"/>
                </a:solidFill>
              </a:rPr>
              <a:t> </a:t>
            </a:r>
            <a:r>
              <a:rPr lang="en-US" cap="small" dirty="0">
                <a:solidFill>
                  <a:schemeClr val="tx1">
                    <a:lumMod val="65000"/>
                    <a:lumOff val="35000"/>
                  </a:schemeClr>
                </a:solidFill>
              </a:rPr>
              <a:t>4/18/17</a:t>
            </a:r>
            <a:endParaRPr lang="en-US" cap="small" dirty="0">
              <a:solidFill>
                <a:schemeClr val="tx1">
                  <a:lumMod val="65000"/>
                  <a:lumOff val="35000"/>
                </a:schemeClr>
              </a:solidFill>
            </a:endParaRPr>
          </a:p>
        </p:txBody>
      </p:sp>
      <p:pic>
        <p:nvPicPr>
          <p:cNvPr id="4" name="Picture 3" descr="C:\Users\Keith\AppData\Local\Microsoft\Windows\INetCache\IE\1YFXKHTD\Award_Ribbon[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3581400"/>
            <a:ext cx="22860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8501073"/>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a:bodyPr>
          <a:lstStyle/>
          <a:p>
            <a:r>
              <a:rPr lang="en-US" sz="4000" spc="600" dirty="0" smtClean="0"/>
              <a:t>Senate 2017-2018 Budget</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685800" y="1828800"/>
            <a:ext cx="8016240" cy="4343400"/>
          </a:xfrm>
        </p:spPr>
        <p:txBody>
          <a:bodyPr>
            <a:normAutofit fontScale="70000" lnSpcReduction="20000"/>
          </a:bodyPr>
          <a:lstStyle/>
          <a:p>
            <a:pPr marL="457200" indent="-342900">
              <a:buFont typeface="Arial" panose="020B0604020202020204" pitchFamily="34" charset="0"/>
              <a:buChar char="•"/>
            </a:pPr>
            <a:r>
              <a:rPr lang="en-US" sz="2400" dirty="0"/>
              <a:t>Current </a:t>
            </a:r>
            <a:r>
              <a:rPr lang="en-US" sz="2400" dirty="0" smtClean="0"/>
              <a:t>Senate Budget sent back to House</a:t>
            </a:r>
            <a:endParaRPr lang="en-US" sz="2400" dirty="0"/>
          </a:p>
          <a:p>
            <a:pPr marL="1046988" lvl="2" indent="-457200">
              <a:buFont typeface="Wingdings" panose="05000000000000000000" pitchFamily="2" charset="2"/>
              <a:buChar char="ü"/>
            </a:pPr>
            <a:r>
              <a:rPr lang="en-US" sz="2400" dirty="0" smtClean="0"/>
              <a:t>$69.4M </a:t>
            </a:r>
            <a:r>
              <a:rPr lang="en-US" sz="2400" dirty="0"/>
              <a:t>to Education Finance </a:t>
            </a:r>
            <a:r>
              <a:rPr lang="en-US" sz="2400" dirty="0" smtClean="0"/>
              <a:t>Act (House $38M)</a:t>
            </a:r>
            <a:endParaRPr lang="en-US" sz="2400" dirty="0"/>
          </a:p>
          <a:p>
            <a:pPr marL="1229868" lvl="3" indent="-457200">
              <a:buFont typeface="Arial" panose="020B0604020202020204" pitchFamily="34" charset="0"/>
              <a:buChar char="•"/>
            </a:pPr>
            <a:r>
              <a:rPr lang="en-US" sz="2400" dirty="0"/>
              <a:t>Base Student cost $</a:t>
            </a:r>
            <a:r>
              <a:rPr lang="en-US" sz="2400" dirty="0" smtClean="0"/>
              <a:t>2,435 (House $2,400)</a:t>
            </a:r>
            <a:endParaRPr lang="en-US" sz="2400" dirty="0"/>
          </a:p>
          <a:p>
            <a:pPr marL="1229868" lvl="3" indent="-457200">
              <a:buFont typeface="Arial" panose="020B0604020202020204" pitchFamily="34" charset="0"/>
              <a:buChar char="•"/>
            </a:pPr>
            <a:r>
              <a:rPr lang="en-US" sz="2400" dirty="0"/>
              <a:t>Below $2,984 required by law</a:t>
            </a:r>
          </a:p>
          <a:p>
            <a:pPr marL="1046988" lvl="2" indent="-457200">
              <a:buFont typeface="Wingdings" panose="05000000000000000000" pitchFamily="2" charset="2"/>
              <a:buChar char="ü"/>
            </a:pPr>
            <a:r>
              <a:rPr lang="en-US" sz="2400" dirty="0" smtClean="0"/>
              <a:t>Funding to </a:t>
            </a:r>
            <a:r>
              <a:rPr lang="en-US" sz="2400" dirty="0"/>
              <a:t>School Districts to cover 1% of required 2% increase in employers contribution to state’s retirement </a:t>
            </a:r>
            <a:r>
              <a:rPr lang="en-US" sz="2400" dirty="0" smtClean="0"/>
              <a:t>system (House $36M)</a:t>
            </a:r>
            <a:endParaRPr lang="en-US" sz="2400" dirty="0"/>
          </a:p>
          <a:p>
            <a:pPr marL="1046988" lvl="2" indent="-457200">
              <a:buFont typeface="Wingdings" panose="05000000000000000000" pitchFamily="2" charset="2"/>
              <a:buChar char="ü"/>
            </a:pPr>
            <a:r>
              <a:rPr lang="en-US" sz="2400" dirty="0" smtClean="0"/>
              <a:t>$46M </a:t>
            </a:r>
            <a:r>
              <a:rPr lang="en-US" sz="2400" dirty="0"/>
              <a:t>in Education Improvement Act to Abbeville plaintiff districts and districts that have greater than 80% poverty </a:t>
            </a:r>
            <a:r>
              <a:rPr lang="en-US" sz="2400" dirty="0" smtClean="0"/>
              <a:t>index (House $100M)</a:t>
            </a:r>
            <a:endParaRPr lang="en-US" sz="2400" dirty="0"/>
          </a:p>
          <a:p>
            <a:pPr marL="1046988" lvl="2" indent="-457200">
              <a:buFont typeface="Wingdings" panose="05000000000000000000" pitchFamily="2" charset="2"/>
              <a:buChar char="ü"/>
            </a:pPr>
            <a:r>
              <a:rPr lang="en-US" sz="2400" dirty="0" smtClean="0"/>
              <a:t>$6.2M </a:t>
            </a:r>
            <a:r>
              <a:rPr lang="en-US" sz="2400" dirty="0"/>
              <a:t>to SC Oversight Committee for innovative school </a:t>
            </a:r>
            <a:r>
              <a:rPr lang="en-US" sz="2400" dirty="0" smtClean="0"/>
              <a:t>grants (House $3.6M)</a:t>
            </a:r>
          </a:p>
          <a:p>
            <a:pPr marL="1046988" lvl="2" indent="-457200">
              <a:buFont typeface="Wingdings" panose="05000000000000000000" pitchFamily="2" charset="2"/>
              <a:buChar char="ü"/>
            </a:pPr>
            <a:r>
              <a:rPr lang="en-US" sz="2400" dirty="0" smtClean="0"/>
              <a:t>$5M from ETV for districts that would recognize a loss in state financial requirement by utilizing  Index of Taxpaying Ability</a:t>
            </a:r>
          </a:p>
          <a:p>
            <a:pPr marL="1046988" lvl="2" indent="-457200">
              <a:buFont typeface="Wingdings" panose="05000000000000000000" pitchFamily="2" charset="2"/>
              <a:buChar char="ü"/>
            </a:pPr>
            <a:r>
              <a:rPr lang="en-US" sz="2400" dirty="0" smtClean="0"/>
              <a:t>$450K from EIA surplus funds to districts with high growth that receive less Education Finance Act funding due to high local tax base</a:t>
            </a:r>
            <a:endParaRPr lang="en-US" sz="2400" dirty="0"/>
          </a:p>
          <a:p>
            <a:pPr marL="1046988" lvl="2" indent="-457200">
              <a:buFont typeface="Wingdings" panose="05000000000000000000" pitchFamily="2" charset="2"/>
              <a:buChar char="ü"/>
            </a:pPr>
            <a:r>
              <a:rPr lang="en-US" sz="2400" dirty="0" smtClean="0"/>
              <a:t>Include charter schools as eligible for receiving capital improvements and upgrades funding</a:t>
            </a:r>
          </a:p>
          <a:p>
            <a:pPr marL="1046988" lvl="2" indent="-457200">
              <a:buFont typeface="Wingdings" panose="05000000000000000000" pitchFamily="2" charset="2"/>
              <a:buChar char="ü"/>
            </a:pPr>
            <a:r>
              <a:rPr lang="en-US" sz="2400" dirty="0" smtClean="0"/>
              <a:t>$300K to Education Oversight Committee for community partnerships to support home-based, on-line kindergarten program</a:t>
            </a:r>
            <a:endParaRPr lang="en-US" sz="2800" dirty="0">
              <a:latin typeface="+mj-lt"/>
            </a:endParaRPr>
          </a:p>
        </p:txBody>
      </p:sp>
      <p:sp>
        <p:nvSpPr>
          <p:cNvPr id="6" name="TextBox 5"/>
          <p:cNvSpPr txBox="1"/>
          <p:nvPr/>
        </p:nvSpPr>
        <p:spPr>
          <a:xfrm>
            <a:off x="-76200" y="6400800"/>
            <a:ext cx="9220200" cy="369332"/>
          </a:xfrm>
          <a:prstGeom prst="rect">
            <a:avLst/>
          </a:prstGeom>
          <a:noFill/>
        </p:spPr>
        <p:txBody>
          <a:bodyPr wrap="square" rtlCol="0">
            <a:spAutoFit/>
          </a:bodyPr>
          <a:lstStyle/>
          <a:p>
            <a:pPr algn="ct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b="1" dirty="0">
                <a:solidFill>
                  <a:srgbClr val="92D050"/>
                </a:solidFill>
                <a:latin typeface="Calibri" panose="020F0502020204030204" pitchFamily="34" charset="0"/>
              </a:rPr>
              <a:t>|</a:t>
            </a:r>
            <a:r>
              <a:rPr lang="en-US" b="1" dirty="0">
                <a:solidFill>
                  <a:schemeClr val="bg1"/>
                </a:solidFill>
              </a:rPr>
              <a:t> </a:t>
            </a:r>
            <a:r>
              <a:rPr lang="en-US" cap="small" dirty="0" smtClean="0">
                <a:solidFill>
                  <a:schemeClr val="tx1">
                    <a:lumMod val="65000"/>
                    <a:lumOff val="35000"/>
                  </a:schemeClr>
                </a:solidFill>
              </a:rPr>
              <a:t>4/18/17</a:t>
            </a:r>
            <a:endParaRPr lang="en-US" cap="small" dirty="0">
              <a:solidFill>
                <a:schemeClr val="tx1">
                  <a:lumMod val="65000"/>
                  <a:lumOff val="35000"/>
                </a:schemeClr>
              </a:solidFill>
            </a:endParaRPr>
          </a:p>
        </p:txBody>
      </p:sp>
    </p:spTree>
    <p:extLst>
      <p:ext uri="{BB962C8B-B14F-4D97-AF65-F5344CB8AC3E}">
        <p14:creationId xmlns:p14="http://schemas.microsoft.com/office/powerpoint/2010/main" val="287870673"/>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a:bodyPr>
          <a:lstStyle/>
          <a:p>
            <a:r>
              <a:rPr lang="en-US" sz="4000" spc="600" dirty="0" smtClean="0"/>
              <a:t>Tax Credit For Workforce Scholarship (H.3311)</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685800" y="1828800"/>
            <a:ext cx="8016240" cy="4343400"/>
          </a:xfrm>
        </p:spPr>
        <p:txBody>
          <a:bodyPr>
            <a:normAutofit/>
          </a:bodyPr>
          <a:lstStyle/>
          <a:p>
            <a:pPr marL="457200" indent="-342900">
              <a:buFont typeface="Arial" panose="020B0604020202020204" pitchFamily="34" charset="0"/>
              <a:buChar char="•"/>
            </a:pPr>
            <a:r>
              <a:rPr lang="en-US" sz="2800" dirty="0" smtClean="0">
                <a:latin typeface="+mj-lt"/>
              </a:rPr>
              <a:t>Bill to develop and implement a career pathways initiative:</a:t>
            </a:r>
            <a:endParaRPr lang="en-US" sz="2800" dirty="0">
              <a:latin typeface="+mj-lt"/>
            </a:endParaRPr>
          </a:p>
          <a:p>
            <a:pPr marL="864108" lvl="1" indent="-457200">
              <a:buFont typeface="Wingdings" panose="05000000000000000000" pitchFamily="2" charset="2"/>
              <a:buChar char="ü"/>
            </a:pPr>
            <a:r>
              <a:rPr lang="en-US" sz="2600" dirty="0" smtClean="0">
                <a:latin typeface="+mj-lt"/>
              </a:rPr>
              <a:t>Establish a first careers program</a:t>
            </a:r>
          </a:p>
          <a:p>
            <a:pPr marL="864108" lvl="1" indent="-457200">
              <a:buFont typeface="Wingdings" panose="05000000000000000000" pitchFamily="2" charset="2"/>
              <a:buChar char="ü"/>
            </a:pPr>
            <a:r>
              <a:rPr lang="en-US" sz="2600" dirty="0" smtClean="0">
                <a:latin typeface="+mj-lt"/>
              </a:rPr>
              <a:t>Establish a pathways to new opportunities program</a:t>
            </a:r>
          </a:p>
          <a:p>
            <a:pPr marL="864108" lvl="1" indent="-457200">
              <a:buFont typeface="Wingdings" panose="05000000000000000000" pitchFamily="2" charset="2"/>
              <a:buChar char="ü"/>
            </a:pPr>
            <a:r>
              <a:rPr lang="en-US" sz="2600" dirty="0" smtClean="0">
                <a:latin typeface="+mj-lt"/>
              </a:rPr>
              <a:t>Establish a tax credit for businesses who hire an apprentice</a:t>
            </a:r>
          </a:p>
          <a:p>
            <a:pPr marL="457200" indent="-342900">
              <a:buFont typeface="Arial" panose="020B0604020202020204" pitchFamily="34" charset="0"/>
              <a:buChar char="•"/>
            </a:pPr>
            <a:r>
              <a:rPr lang="en-US" sz="2800" dirty="0" smtClean="0">
                <a:latin typeface="+mj-lt"/>
              </a:rPr>
              <a:t>H.3311</a:t>
            </a:r>
          </a:p>
          <a:p>
            <a:pPr marL="864108" lvl="1" indent="-457200">
              <a:buFont typeface="Wingdings" panose="05000000000000000000" pitchFamily="2" charset="2"/>
              <a:buChar char="ü"/>
            </a:pPr>
            <a:r>
              <a:rPr lang="en-US" sz="2600" dirty="0">
                <a:latin typeface="+mj-lt"/>
              </a:rPr>
              <a:t>Passed House and sent to </a:t>
            </a:r>
            <a:r>
              <a:rPr lang="en-US" sz="2600" dirty="0" smtClean="0">
                <a:latin typeface="+mj-lt"/>
              </a:rPr>
              <a:t>Senate </a:t>
            </a:r>
            <a:r>
              <a:rPr lang="en-US" sz="2600" dirty="0" smtClean="0">
                <a:latin typeface="+mj-lt"/>
              </a:rPr>
              <a:t>(3/30/17</a:t>
            </a:r>
            <a:r>
              <a:rPr lang="en-US" sz="2600" dirty="0">
                <a:latin typeface="+mj-lt"/>
              </a:rPr>
              <a:t>)</a:t>
            </a:r>
          </a:p>
          <a:p>
            <a:pPr marL="864108" lvl="1" indent="-457200">
              <a:buFont typeface="Wingdings" panose="05000000000000000000" pitchFamily="2" charset="2"/>
              <a:buChar char="ü"/>
            </a:pPr>
            <a:r>
              <a:rPr lang="en-US" sz="2600" dirty="0" smtClean="0">
                <a:latin typeface="+mj-lt"/>
              </a:rPr>
              <a:t>Referred to Senate Committee on Education (4/4/17</a:t>
            </a:r>
            <a:r>
              <a:rPr lang="en-US" sz="2600" dirty="0">
                <a:latin typeface="+mj-lt"/>
              </a:rPr>
              <a:t>)</a:t>
            </a:r>
          </a:p>
          <a:p>
            <a:pPr marL="864108" lvl="1" indent="-457200">
              <a:buFont typeface="Wingdings" panose="05000000000000000000" pitchFamily="2" charset="2"/>
              <a:buChar char="ü"/>
            </a:pPr>
            <a:endParaRPr lang="en-US" sz="2600" dirty="0" smtClean="0">
              <a:latin typeface="+mj-lt"/>
            </a:endParaRPr>
          </a:p>
          <a:p>
            <a:pPr marL="864108" lvl="1" indent="-457200">
              <a:buClr>
                <a:schemeClr val="bg2"/>
              </a:buClr>
              <a:buFont typeface="Wingdings" panose="05000000000000000000" pitchFamily="2" charset="2"/>
              <a:buChar char="ü"/>
            </a:pPr>
            <a:endParaRPr lang="en-US" sz="2800" dirty="0">
              <a:latin typeface="+mj-lt"/>
            </a:endParaRPr>
          </a:p>
        </p:txBody>
      </p:sp>
      <p:sp>
        <p:nvSpPr>
          <p:cNvPr id="6" name="TextBox 5"/>
          <p:cNvSpPr txBox="1"/>
          <p:nvPr/>
        </p:nvSpPr>
        <p:spPr>
          <a:xfrm>
            <a:off x="-76200" y="6400800"/>
            <a:ext cx="9220200" cy="369332"/>
          </a:xfrm>
          <a:prstGeom prst="rect">
            <a:avLst/>
          </a:prstGeom>
          <a:noFill/>
        </p:spPr>
        <p:txBody>
          <a:bodyPr wrap="square" rtlCol="0">
            <a:spAutoFit/>
          </a:bodyPr>
          <a:lstStyle/>
          <a:p>
            <a:pPr algn="ct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b="1" dirty="0">
                <a:solidFill>
                  <a:srgbClr val="92D050"/>
                </a:solidFill>
                <a:latin typeface="Calibri" panose="020F0502020204030204" pitchFamily="34" charset="0"/>
              </a:rPr>
              <a:t>|</a:t>
            </a:r>
            <a:r>
              <a:rPr lang="en-US" b="1" dirty="0">
                <a:solidFill>
                  <a:schemeClr val="bg1"/>
                </a:solidFill>
              </a:rPr>
              <a:t> </a:t>
            </a:r>
            <a:r>
              <a:rPr lang="en-US" cap="small" dirty="0" smtClean="0">
                <a:solidFill>
                  <a:schemeClr val="tx1">
                    <a:lumMod val="65000"/>
                    <a:lumOff val="35000"/>
                  </a:schemeClr>
                </a:solidFill>
              </a:rPr>
              <a:t>4/18/17</a:t>
            </a:r>
            <a:endParaRPr lang="en-US" cap="small" dirty="0">
              <a:solidFill>
                <a:schemeClr val="tx1">
                  <a:lumMod val="65000"/>
                  <a:lumOff val="35000"/>
                </a:schemeClr>
              </a:solidFill>
            </a:endParaRPr>
          </a:p>
        </p:txBody>
      </p:sp>
    </p:spTree>
    <p:extLst>
      <p:ext uri="{BB962C8B-B14F-4D97-AF65-F5344CB8AC3E}">
        <p14:creationId xmlns:p14="http://schemas.microsoft.com/office/powerpoint/2010/main" val="3286072337"/>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a:bodyPr>
          <a:lstStyle/>
          <a:p>
            <a:r>
              <a:rPr lang="en-US" sz="4000" spc="600" dirty="0" smtClean="0"/>
              <a:t>Education Oversite Committee (H.3969)</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685800" y="1828800"/>
            <a:ext cx="8016240" cy="4343400"/>
          </a:xfrm>
        </p:spPr>
        <p:txBody>
          <a:bodyPr>
            <a:normAutofit/>
          </a:bodyPr>
          <a:lstStyle/>
          <a:p>
            <a:pPr marL="457200" indent="-342900">
              <a:buFont typeface="Arial" panose="020B0604020202020204" pitchFamily="34" charset="0"/>
              <a:buChar char="•"/>
            </a:pPr>
            <a:r>
              <a:rPr lang="en-US" sz="2600" dirty="0" smtClean="0">
                <a:latin typeface="+mj-lt"/>
              </a:rPr>
              <a:t>Bill for Education Oversite Committee to:</a:t>
            </a:r>
            <a:endParaRPr lang="en-US" sz="2600" dirty="0">
              <a:latin typeface="+mj-lt"/>
            </a:endParaRPr>
          </a:p>
          <a:p>
            <a:pPr marL="864108" lvl="1" indent="-457200">
              <a:buFont typeface="Wingdings" panose="05000000000000000000" pitchFamily="2" charset="2"/>
              <a:buChar char="ü"/>
            </a:pPr>
            <a:r>
              <a:rPr lang="en-US" sz="2400" dirty="0" smtClean="0">
                <a:latin typeface="+mj-lt"/>
              </a:rPr>
              <a:t>Develop and pilot district accountability models</a:t>
            </a:r>
          </a:p>
          <a:p>
            <a:pPr marL="864108" lvl="1" indent="-457200">
              <a:buFont typeface="Wingdings" panose="05000000000000000000" pitchFamily="2" charset="2"/>
              <a:buChar char="ü"/>
            </a:pPr>
            <a:r>
              <a:rPr lang="en-US" sz="2400" dirty="0" smtClean="0">
                <a:latin typeface="+mj-lt"/>
              </a:rPr>
              <a:t>Amend profile of South Carolina graduate</a:t>
            </a:r>
            <a:endParaRPr lang="en-US" sz="2400" dirty="0">
              <a:latin typeface="+mj-lt"/>
            </a:endParaRPr>
          </a:p>
          <a:p>
            <a:pPr marL="864108" lvl="1" indent="-457200">
              <a:buFont typeface="Wingdings" panose="05000000000000000000" pitchFamily="2" charset="2"/>
              <a:buChar char="ü"/>
            </a:pPr>
            <a:r>
              <a:rPr lang="en-US" sz="2400" dirty="0" smtClean="0">
                <a:latin typeface="+mj-lt"/>
              </a:rPr>
              <a:t>Revise Comprehensive Annual Report Cards for Schools</a:t>
            </a:r>
          </a:p>
          <a:p>
            <a:pPr marL="1046988" lvl="2" indent="-457200">
              <a:buFont typeface="Courier New" panose="02070309020205020404" pitchFamily="49" charset="0"/>
              <a:buChar char="o"/>
            </a:pPr>
            <a:r>
              <a:rPr lang="en-US" sz="2000" dirty="0" smtClean="0">
                <a:latin typeface="+mj-lt"/>
              </a:rPr>
              <a:t>Delete current grading scale and replace with A-F scale</a:t>
            </a:r>
          </a:p>
          <a:p>
            <a:pPr marL="457200" indent="-342900">
              <a:buFont typeface="Arial" panose="020B0604020202020204" pitchFamily="34" charset="0"/>
              <a:buChar char="•"/>
            </a:pPr>
            <a:r>
              <a:rPr lang="en-US" sz="2600" dirty="0" smtClean="0">
                <a:latin typeface="+mj-lt"/>
              </a:rPr>
              <a:t>H.3969</a:t>
            </a:r>
          </a:p>
          <a:p>
            <a:pPr marL="864108" lvl="1" indent="-457200">
              <a:buFont typeface="Wingdings" panose="05000000000000000000" pitchFamily="2" charset="2"/>
              <a:buChar char="ü"/>
            </a:pPr>
            <a:r>
              <a:rPr lang="en-US" sz="2400" dirty="0" smtClean="0">
                <a:latin typeface="+mj-lt"/>
              </a:rPr>
              <a:t>Passed House and sent to Senate (4/6/17</a:t>
            </a:r>
            <a:r>
              <a:rPr lang="en-US" sz="2400" dirty="0">
                <a:latin typeface="+mj-lt"/>
              </a:rPr>
              <a:t>)</a:t>
            </a:r>
          </a:p>
          <a:p>
            <a:pPr marL="864108" lvl="1" indent="-457200">
              <a:buFont typeface="Wingdings" panose="05000000000000000000" pitchFamily="2" charset="2"/>
              <a:buChar char="ü"/>
            </a:pPr>
            <a:r>
              <a:rPr lang="en-US" sz="2400" dirty="0" smtClean="0">
                <a:latin typeface="+mj-lt"/>
              </a:rPr>
              <a:t>Referred to </a:t>
            </a:r>
            <a:r>
              <a:rPr lang="en-US" sz="2400" dirty="0" smtClean="0">
                <a:latin typeface="+mj-lt"/>
              </a:rPr>
              <a:t>Senate </a:t>
            </a:r>
            <a:r>
              <a:rPr lang="en-US" sz="2400" dirty="0">
                <a:latin typeface="+mj-lt"/>
              </a:rPr>
              <a:t>Committee on </a:t>
            </a:r>
            <a:r>
              <a:rPr lang="en-US" sz="2400" dirty="0" smtClean="0">
                <a:latin typeface="+mj-lt"/>
              </a:rPr>
              <a:t>Education (4/11/17</a:t>
            </a:r>
            <a:r>
              <a:rPr lang="en-US" sz="2400" dirty="0">
                <a:latin typeface="+mj-lt"/>
              </a:rPr>
              <a:t>)</a:t>
            </a:r>
          </a:p>
          <a:p>
            <a:pPr marL="864108" lvl="1" indent="-457200">
              <a:buFont typeface="Wingdings" panose="05000000000000000000" pitchFamily="2" charset="2"/>
              <a:buChar char="ü"/>
            </a:pPr>
            <a:endParaRPr lang="en-US" sz="2600" dirty="0" smtClean="0">
              <a:latin typeface="+mj-lt"/>
            </a:endParaRPr>
          </a:p>
          <a:p>
            <a:pPr marL="864108" lvl="1" indent="-457200">
              <a:buClr>
                <a:schemeClr val="bg2"/>
              </a:buClr>
              <a:buFont typeface="Wingdings" panose="05000000000000000000" pitchFamily="2" charset="2"/>
              <a:buChar char="ü"/>
            </a:pPr>
            <a:endParaRPr lang="en-US" sz="2800" dirty="0">
              <a:latin typeface="+mj-lt"/>
            </a:endParaRPr>
          </a:p>
        </p:txBody>
      </p:sp>
      <p:sp>
        <p:nvSpPr>
          <p:cNvPr id="6" name="TextBox 5"/>
          <p:cNvSpPr txBox="1"/>
          <p:nvPr/>
        </p:nvSpPr>
        <p:spPr>
          <a:xfrm>
            <a:off x="-76200" y="6400800"/>
            <a:ext cx="9220200" cy="369332"/>
          </a:xfrm>
          <a:prstGeom prst="rect">
            <a:avLst/>
          </a:prstGeom>
          <a:noFill/>
        </p:spPr>
        <p:txBody>
          <a:bodyPr wrap="square" rtlCol="0">
            <a:spAutoFit/>
          </a:bodyPr>
          <a:lstStyle/>
          <a:p>
            <a:pPr algn="ct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b="1" dirty="0">
                <a:solidFill>
                  <a:srgbClr val="92D050"/>
                </a:solidFill>
                <a:latin typeface="Calibri" panose="020F0502020204030204" pitchFamily="34" charset="0"/>
              </a:rPr>
              <a:t>|</a:t>
            </a:r>
            <a:r>
              <a:rPr lang="en-US" b="1" dirty="0">
                <a:solidFill>
                  <a:schemeClr val="bg1"/>
                </a:solidFill>
              </a:rPr>
              <a:t> </a:t>
            </a:r>
            <a:r>
              <a:rPr lang="en-US" cap="small" dirty="0">
                <a:solidFill>
                  <a:schemeClr val="tx1">
                    <a:lumMod val="65000"/>
                    <a:lumOff val="35000"/>
                  </a:schemeClr>
                </a:solidFill>
              </a:rPr>
              <a:t>4/18/17</a:t>
            </a:r>
            <a:endParaRPr lang="en-US" cap="small" dirty="0">
              <a:solidFill>
                <a:schemeClr val="tx1">
                  <a:lumMod val="65000"/>
                  <a:lumOff val="35000"/>
                </a:schemeClr>
              </a:solidFill>
            </a:endParaRPr>
          </a:p>
        </p:txBody>
      </p:sp>
    </p:spTree>
    <p:extLst>
      <p:ext uri="{BB962C8B-B14F-4D97-AF65-F5344CB8AC3E}">
        <p14:creationId xmlns:p14="http://schemas.microsoft.com/office/powerpoint/2010/main" val="360590339"/>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a:bodyPr>
          <a:lstStyle/>
          <a:p>
            <a:r>
              <a:rPr lang="en-US" sz="4000" spc="600" dirty="0" smtClean="0"/>
              <a:t>Road Repair Bill (H.3516)</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685800" y="1828800"/>
            <a:ext cx="8016240" cy="4343400"/>
          </a:xfrm>
        </p:spPr>
        <p:txBody>
          <a:bodyPr>
            <a:normAutofit fontScale="85000" lnSpcReduction="10000"/>
          </a:bodyPr>
          <a:lstStyle/>
          <a:p>
            <a:pPr marL="457200" indent="-342900">
              <a:buFont typeface="Arial" panose="020B0604020202020204" pitchFamily="34" charset="0"/>
              <a:buChar char="•"/>
            </a:pPr>
            <a:r>
              <a:rPr lang="en-US" sz="2800" dirty="0" smtClean="0">
                <a:latin typeface="+mj-lt"/>
              </a:rPr>
              <a:t>Bill to generate revenue for road repair by:</a:t>
            </a:r>
            <a:endParaRPr lang="en-US" sz="2800" dirty="0">
              <a:latin typeface="+mj-lt"/>
            </a:endParaRPr>
          </a:p>
          <a:p>
            <a:pPr marL="864108" lvl="1" indent="-457200">
              <a:buFont typeface="Wingdings" panose="05000000000000000000" pitchFamily="2" charset="2"/>
              <a:buChar char="ü"/>
            </a:pPr>
            <a:r>
              <a:rPr lang="en-US" sz="2600" dirty="0" smtClean="0">
                <a:latin typeface="+mj-lt"/>
              </a:rPr>
              <a:t>Phase in of 10 cents per gallon increase over next five years</a:t>
            </a:r>
          </a:p>
          <a:p>
            <a:pPr marL="864108" lvl="1" indent="-457200">
              <a:buFont typeface="Wingdings" panose="05000000000000000000" pitchFamily="2" charset="2"/>
              <a:buChar char="ü"/>
            </a:pPr>
            <a:r>
              <a:rPr lang="en-US" sz="2600" dirty="0" smtClean="0">
                <a:latin typeface="+mj-lt"/>
              </a:rPr>
              <a:t>Add infrastructure maintenance fee to annual registration</a:t>
            </a:r>
            <a:endParaRPr lang="en-US" sz="2600" dirty="0">
              <a:latin typeface="+mj-lt"/>
            </a:endParaRPr>
          </a:p>
          <a:p>
            <a:pPr marL="864108" lvl="1" indent="-457200">
              <a:buFont typeface="Wingdings" panose="05000000000000000000" pitchFamily="2" charset="2"/>
              <a:buChar char="ü"/>
            </a:pPr>
            <a:r>
              <a:rPr lang="en-US" sz="2600" dirty="0" smtClean="0">
                <a:latin typeface="+mj-lt"/>
              </a:rPr>
              <a:t>Increase minimum sales tax on vehicle purchase to $500</a:t>
            </a:r>
          </a:p>
          <a:p>
            <a:pPr marL="457200" lvl="1" indent="-342900">
              <a:spcBef>
                <a:spcPts val="1200"/>
              </a:spcBef>
              <a:spcAft>
                <a:spcPts val="200"/>
              </a:spcAft>
              <a:buSzPct val="100000"/>
              <a:buFont typeface="Arial" panose="020B0604020202020204" pitchFamily="34" charset="0"/>
              <a:buChar char="•"/>
            </a:pPr>
            <a:r>
              <a:rPr lang="en-US" sz="2800" dirty="0" smtClean="0">
                <a:solidFill>
                  <a:srgbClr val="FF0000"/>
                </a:solidFill>
                <a:latin typeface="+mj-lt"/>
              </a:rPr>
              <a:t>THIS ITEM DELETED FROM BILL</a:t>
            </a:r>
            <a:r>
              <a:rPr lang="en-US" sz="2800" dirty="0" smtClean="0">
                <a:latin typeface="+mj-lt"/>
              </a:rPr>
              <a:t> - Eliminate </a:t>
            </a:r>
            <a:r>
              <a:rPr lang="en-US" sz="2800" dirty="0">
                <a:latin typeface="+mj-lt"/>
              </a:rPr>
              <a:t>$37.6 million from Education Improvement </a:t>
            </a:r>
            <a:r>
              <a:rPr lang="en-US" sz="2800" dirty="0" smtClean="0">
                <a:latin typeface="+mj-lt"/>
              </a:rPr>
              <a:t>Act and shift it to pay for roads</a:t>
            </a:r>
            <a:endParaRPr lang="en-US" sz="2800" dirty="0">
              <a:latin typeface="+mj-lt"/>
            </a:endParaRPr>
          </a:p>
          <a:p>
            <a:pPr marL="457200" indent="-342900">
              <a:buFont typeface="Arial" panose="020B0604020202020204" pitchFamily="34" charset="0"/>
              <a:buChar char="•"/>
            </a:pPr>
            <a:r>
              <a:rPr lang="en-US" sz="2800" dirty="0" smtClean="0">
                <a:latin typeface="+mj-lt"/>
              </a:rPr>
              <a:t>H.3516</a:t>
            </a:r>
          </a:p>
          <a:p>
            <a:pPr marL="864108" lvl="1" indent="-457200">
              <a:buFont typeface="Wingdings" panose="05000000000000000000" pitchFamily="2" charset="2"/>
              <a:buChar char="ü"/>
            </a:pPr>
            <a:r>
              <a:rPr lang="en-US" sz="2800" dirty="0" smtClean="0">
                <a:latin typeface="+mj-lt"/>
              </a:rPr>
              <a:t>Passed House </a:t>
            </a:r>
            <a:r>
              <a:rPr lang="en-US" sz="2800" dirty="0">
                <a:latin typeface="+mj-lt"/>
              </a:rPr>
              <a:t>and sent to </a:t>
            </a:r>
            <a:r>
              <a:rPr lang="en-US" sz="2800" dirty="0" smtClean="0">
                <a:latin typeface="+mj-lt"/>
              </a:rPr>
              <a:t>Senate (3/1/17</a:t>
            </a:r>
            <a:r>
              <a:rPr lang="en-US" sz="2800" dirty="0">
                <a:latin typeface="+mj-lt"/>
              </a:rPr>
              <a:t>)</a:t>
            </a:r>
          </a:p>
          <a:p>
            <a:pPr marL="864108" lvl="1" indent="-457200">
              <a:buFont typeface="Wingdings" panose="05000000000000000000" pitchFamily="2" charset="2"/>
              <a:buChar char="ü"/>
            </a:pPr>
            <a:r>
              <a:rPr lang="en-US" sz="2800" dirty="0" smtClean="0">
                <a:latin typeface="+mj-lt"/>
              </a:rPr>
              <a:t>Favorable report out of Senate </a:t>
            </a:r>
            <a:r>
              <a:rPr lang="en-US" sz="2800" dirty="0">
                <a:latin typeface="+mj-lt"/>
              </a:rPr>
              <a:t>Committee on </a:t>
            </a:r>
            <a:r>
              <a:rPr lang="en-US" sz="2800" dirty="0" smtClean="0">
                <a:latin typeface="+mj-lt"/>
              </a:rPr>
              <a:t>Finance (3/15/17)</a:t>
            </a:r>
          </a:p>
          <a:p>
            <a:pPr marL="864108" lvl="1" indent="-457200">
              <a:buFont typeface="Wingdings" panose="05000000000000000000" pitchFamily="2" charset="2"/>
              <a:buChar char="ü"/>
            </a:pPr>
            <a:r>
              <a:rPr lang="en-US" sz="2800" dirty="0" smtClean="0">
                <a:latin typeface="+mj-lt"/>
              </a:rPr>
              <a:t>Debate started and interrupted on </a:t>
            </a:r>
            <a:r>
              <a:rPr lang="en-US" sz="2800" dirty="0" smtClean="0">
                <a:latin typeface="+mj-lt"/>
              </a:rPr>
              <a:t>Senate floor </a:t>
            </a:r>
            <a:r>
              <a:rPr lang="en-US" sz="2800" dirty="0" smtClean="0">
                <a:latin typeface="+mj-lt"/>
              </a:rPr>
              <a:t>(4/6/17</a:t>
            </a:r>
            <a:r>
              <a:rPr lang="en-US" sz="2800" dirty="0" smtClean="0">
                <a:latin typeface="+mj-lt"/>
              </a:rPr>
              <a:t>)</a:t>
            </a:r>
            <a:endParaRPr lang="en-US" sz="2800" dirty="0">
              <a:latin typeface="+mj-lt"/>
            </a:endParaRPr>
          </a:p>
          <a:p>
            <a:pPr marL="864108" lvl="1" indent="-457200">
              <a:buFont typeface="Wingdings" panose="05000000000000000000" pitchFamily="2" charset="2"/>
              <a:buChar char="ü"/>
            </a:pPr>
            <a:endParaRPr lang="en-US" sz="2600" dirty="0" smtClean="0">
              <a:latin typeface="+mj-lt"/>
            </a:endParaRPr>
          </a:p>
          <a:p>
            <a:pPr marL="864108" lvl="1" indent="-457200">
              <a:buClr>
                <a:schemeClr val="bg2"/>
              </a:buClr>
              <a:buFont typeface="Wingdings" panose="05000000000000000000" pitchFamily="2" charset="2"/>
              <a:buChar char="ü"/>
            </a:pPr>
            <a:endParaRPr lang="en-US" sz="2800" dirty="0">
              <a:latin typeface="+mj-lt"/>
            </a:endParaRPr>
          </a:p>
        </p:txBody>
      </p:sp>
      <p:sp>
        <p:nvSpPr>
          <p:cNvPr id="6" name="TextBox 5"/>
          <p:cNvSpPr txBox="1"/>
          <p:nvPr/>
        </p:nvSpPr>
        <p:spPr>
          <a:xfrm>
            <a:off x="-76200" y="6400800"/>
            <a:ext cx="9220200" cy="369332"/>
          </a:xfrm>
          <a:prstGeom prst="rect">
            <a:avLst/>
          </a:prstGeom>
          <a:noFill/>
        </p:spPr>
        <p:txBody>
          <a:bodyPr wrap="square" rtlCol="0">
            <a:spAutoFit/>
          </a:bodyPr>
          <a:lstStyle/>
          <a:p>
            <a:pPr algn="ct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b="1" dirty="0">
                <a:solidFill>
                  <a:srgbClr val="92D050"/>
                </a:solidFill>
                <a:latin typeface="Calibri" panose="020F0502020204030204" pitchFamily="34" charset="0"/>
              </a:rPr>
              <a:t>|</a:t>
            </a:r>
            <a:r>
              <a:rPr lang="en-US" b="1" dirty="0">
                <a:solidFill>
                  <a:schemeClr val="bg1"/>
                </a:solidFill>
              </a:rPr>
              <a:t> </a:t>
            </a:r>
            <a:r>
              <a:rPr lang="en-US" cap="small" dirty="0">
                <a:solidFill>
                  <a:schemeClr val="tx1">
                    <a:lumMod val="65000"/>
                    <a:lumOff val="35000"/>
                  </a:schemeClr>
                </a:solidFill>
              </a:rPr>
              <a:t>4/18/17</a:t>
            </a:r>
            <a:endParaRPr lang="en-US" cap="small" dirty="0">
              <a:solidFill>
                <a:schemeClr val="tx1">
                  <a:lumMod val="65000"/>
                  <a:lumOff val="35000"/>
                </a:schemeClr>
              </a:solidFill>
            </a:endParaRPr>
          </a:p>
        </p:txBody>
      </p:sp>
    </p:spTree>
    <p:extLst>
      <p:ext uri="{BB962C8B-B14F-4D97-AF65-F5344CB8AC3E}">
        <p14:creationId xmlns:p14="http://schemas.microsoft.com/office/powerpoint/2010/main" val="1206091240"/>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a:bodyPr>
          <a:lstStyle/>
          <a:p>
            <a:r>
              <a:rPr lang="en-US" sz="4000" spc="600" dirty="0" smtClean="0"/>
              <a:t>SCDE Fiscal Management of Districts (H.3221)</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685800" y="1828800"/>
            <a:ext cx="8016240" cy="4343400"/>
          </a:xfrm>
        </p:spPr>
        <p:txBody>
          <a:bodyPr>
            <a:normAutofit fontScale="92500" lnSpcReduction="10000"/>
          </a:bodyPr>
          <a:lstStyle/>
          <a:p>
            <a:pPr marL="457200" indent="-342900">
              <a:buFont typeface="Arial" panose="020B0604020202020204" pitchFamily="34" charset="0"/>
              <a:buChar char="•"/>
            </a:pPr>
            <a:r>
              <a:rPr lang="en-US" sz="2800" dirty="0" smtClean="0">
                <a:latin typeface="+mj-lt"/>
              </a:rPr>
              <a:t>SCDE develop program for the following:</a:t>
            </a:r>
            <a:endParaRPr lang="en-US" sz="2800" dirty="0">
              <a:latin typeface="+mj-lt"/>
            </a:endParaRPr>
          </a:p>
          <a:p>
            <a:pPr marL="864108" lvl="1" indent="-457200">
              <a:buFont typeface="Wingdings" panose="05000000000000000000" pitchFamily="2" charset="2"/>
              <a:buChar char="ü"/>
            </a:pPr>
            <a:r>
              <a:rPr lang="en-US" sz="2600" dirty="0" smtClean="0">
                <a:latin typeface="+mj-lt"/>
              </a:rPr>
              <a:t>Identify fiscal practices and budgetary conditions that could compromise district fiscal integrity if left uncorrected</a:t>
            </a:r>
          </a:p>
          <a:p>
            <a:pPr marL="864108" lvl="1" indent="-457200">
              <a:buFont typeface="Wingdings" panose="05000000000000000000" pitchFamily="2" charset="2"/>
              <a:buChar char="ü"/>
            </a:pPr>
            <a:r>
              <a:rPr lang="en-US" sz="2600" dirty="0">
                <a:latin typeface="+mj-lt"/>
              </a:rPr>
              <a:t>Develop series of criteria with three levels of fiscal and budgetary concern</a:t>
            </a:r>
          </a:p>
          <a:p>
            <a:pPr marL="1412748" lvl="4" indent="-457200">
              <a:buFont typeface="Courier New" panose="02070309020205020404" pitchFamily="49" charset="0"/>
              <a:buChar char="o"/>
            </a:pPr>
            <a:r>
              <a:rPr lang="en-US" sz="2200" dirty="0"/>
              <a:t>Fiscal </a:t>
            </a:r>
            <a:r>
              <a:rPr lang="en-US" sz="2200" dirty="0" smtClean="0"/>
              <a:t>Watch</a:t>
            </a:r>
            <a:r>
              <a:rPr lang="en-US" sz="2200" dirty="0"/>
              <a:t>, Fiscal </a:t>
            </a:r>
            <a:r>
              <a:rPr lang="en-US" sz="2200" dirty="0" smtClean="0"/>
              <a:t>Caution</a:t>
            </a:r>
            <a:r>
              <a:rPr lang="en-US" sz="2200" dirty="0"/>
              <a:t>, Fiscal E</a:t>
            </a:r>
            <a:r>
              <a:rPr lang="en-US" sz="2200" dirty="0" smtClean="0"/>
              <a:t>mergency</a:t>
            </a:r>
            <a:endParaRPr lang="en-US" sz="2600" dirty="0" smtClean="0">
              <a:latin typeface="+mj-lt"/>
            </a:endParaRPr>
          </a:p>
          <a:p>
            <a:pPr marL="864108" lvl="1" indent="-457200">
              <a:buFont typeface="Wingdings" panose="05000000000000000000" pitchFamily="2" charset="2"/>
              <a:buChar char="ü"/>
            </a:pPr>
            <a:r>
              <a:rPr lang="en-US" sz="2600" dirty="0" smtClean="0">
                <a:latin typeface="+mj-lt"/>
              </a:rPr>
              <a:t>Advising district on appropriate corrective action</a:t>
            </a:r>
            <a:endParaRPr lang="en-US" sz="2800" dirty="0">
              <a:latin typeface="+mj-lt"/>
            </a:endParaRPr>
          </a:p>
          <a:p>
            <a:pPr marL="457200" indent="-342900">
              <a:buFont typeface="Arial" panose="020B0604020202020204" pitchFamily="34" charset="0"/>
              <a:buChar char="•"/>
            </a:pPr>
            <a:r>
              <a:rPr lang="en-US" sz="2800" dirty="0" smtClean="0">
                <a:latin typeface="+mj-lt"/>
              </a:rPr>
              <a:t>H.3221</a:t>
            </a:r>
          </a:p>
          <a:p>
            <a:pPr marL="864108" lvl="1" indent="-457200">
              <a:buFont typeface="Wingdings" panose="05000000000000000000" pitchFamily="2" charset="2"/>
              <a:buChar char="ü"/>
            </a:pPr>
            <a:r>
              <a:rPr lang="en-US" sz="2600" dirty="0" smtClean="0">
                <a:latin typeface="+mj-lt"/>
              </a:rPr>
              <a:t>Passed House and sent to Senate (1/31/17)</a:t>
            </a:r>
          </a:p>
          <a:p>
            <a:pPr marL="864108" lvl="1" indent="-457200">
              <a:buFont typeface="Wingdings" panose="05000000000000000000" pitchFamily="2" charset="2"/>
              <a:buChar char="ü"/>
            </a:pPr>
            <a:r>
              <a:rPr lang="en-US" sz="2600" dirty="0" smtClean="0">
                <a:latin typeface="+mj-lt"/>
              </a:rPr>
              <a:t>Favorable report out of Senate </a:t>
            </a:r>
            <a:r>
              <a:rPr lang="en-US" sz="2600" dirty="0" smtClean="0">
                <a:latin typeface="+mj-lt"/>
              </a:rPr>
              <a:t>Committee on Education </a:t>
            </a:r>
            <a:r>
              <a:rPr lang="en-US" sz="2600" dirty="0" smtClean="0">
                <a:latin typeface="+mj-lt"/>
              </a:rPr>
              <a:t>(4/3/17</a:t>
            </a:r>
            <a:r>
              <a:rPr lang="en-US" sz="2600" dirty="0" smtClean="0">
                <a:latin typeface="+mj-lt"/>
              </a:rPr>
              <a:t>)</a:t>
            </a:r>
          </a:p>
          <a:p>
            <a:pPr marL="864108" lvl="1" indent="-457200">
              <a:buClr>
                <a:schemeClr val="bg2"/>
              </a:buClr>
              <a:buFont typeface="Wingdings" panose="05000000000000000000" pitchFamily="2" charset="2"/>
              <a:buChar char="ü"/>
            </a:pPr>
            <a:endParaRPr lang="en-US" sz="2800" dirty="0">
              <a:latin typeface="+mj-lt"/>
            </a:endParaRPr>
          </a:p>
        </p:txBody>
      </p:sp>
      <p:sp>
        <p:nvSpPr>
          <p:cNvPr id="6" name="TextBox 5"/>
          <p:cNvSpPr txBox="1"/>
          <p:nvPr/>
        </p:nvSpPr>
        <p:spPr>
          <a:xfrm>
            <a:off x="-76200" y="6400800"/>
            <a:ext cx="9220200" cy="369332"/>
          </a:xfrm>
          <a:prstGeom prst="rect">
            <a:avLst/>
          </a:prstGeom>
          <a:noFill/>
        </p:spPr>
        <p:txBody>
          <a:bodyPr wrap="square" rtlCol="0">
            <a:spAutoFit/>
          </a:bodyPr>
          <a:lstStyle/>
          <a:p>
            <a:pPr algn="ct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b="1" dirty="0">
                <a:solidFill>
                  <a:srgbClr val="92D050"/>
                </a:solidFill>
                <a:latin typeface="Calibri" panose="020F0502020204030204" pitchFamily="34" charset="0"/>
              </a:rPr>
              <a:t>|</a:t>
            </a:r>
            <a:r>
              <a:rPr lang="en-US" b="1" dirty="0">
                <a:solidFill>
                  <a:schemeClr val="bg1"/>
                </a:solidFill>
              </a:rPr>
              <a:t> </a:t>
            </a:r>
            <a:r>
              <a:rPr lang="en-US" cap="small" dirty="0">
                <a:solidFill>
                  <a:schemeClr val="tx1">
                    <a:lumMod val="65000"/>
                    <a:lumOff val="35000"/>
                  </a:schemeClr>
                </a:solidFill>
              </a:rPr>
              <a:t>4/18/17</a:t>
            </a:r>
            <a:endParaRPr lang="en-US" cap="small" dirty="0">
              <a:solidFill>
                <a:schemeClr val="tx1">
                  <a:lumMod val="65000"/>
                  <a:lumOff val="35000"/>
                </a:schemeClr>
              </a:solidFill>
            </a:endParaRPr>
          </a:p>
        </p:txBody>
      </p:sp>
    </p:spTree>
    <p:extLst>
      <p:ext uri="{BB962C8B-B14F-4D97-AF65-F5344CB8AC3E}">
        <p14:creationId xmlns:p14="http://schemas.microsoft.com/office/powerpoint/2010/main" val="106900065"/>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a:bodyPr>
          <a:lstStyle/>
          <a:p>
            <a:r>
              <a:rPr lang="en-US" sz="4000" spc="600" dirty="0" smtClean="0"/>
              <a:t>SC Education School Facilities Act (H.3343)</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822960" y="1828800"/>
            <a:ext cx="7787640" cy="4343400"/>
          </a:xfrm>
        </p:spPr>
        <p:txBody>
          <a:bodyPr>
            <a:normAutofit fontScale="92500" lnSpcReduction="20000"/>
          </a:bodyPr>
          <a:lstStyle/>
          <a:p>
            <a:pPr marL="457200" indent="-342900">
              <a:buFont typeface="Arial" panose="020B0604020202020204" pitchFamily="34" charset="0"/>
              <a:buChar char="•"/>
            </a:pPr>
            <a:r>
              <a:rPr lang="en-US" sz="2800" dirty="0" smtClean="0">
                <a:latin typeface="+mj-lt"/>
              </a:rPr>
              <a:t>Provides financial assistance to school districts to acquire school facilities by using general obligation bonds and other forms of assistance.</a:t>
            </a:r>
          </a:p>
          <a:p>
            <a:pPr marL="457200" indent="-342900">
              <a:buFont typeface="Arial" panose="020B0604020202020204" pitchFamily="34" charset="0"/>
              <a:buChar char="•"/>
            </a:pPr>
            <a:r>
              <a:rPr lang="en-US" sz="2800" dirty="0" smtClean="0">
                <a:latin typeface="+mj-lt"/>
              </a:rPr>
              <a:t>State Board of Education determines and selects projects on priority to receive financial assistance from the state.</a:t>
            </a:r>
          </a:p>
          <a:p>
            <a:pPr marL="457200" indent="-342900">
              <a:buFont typeface="Arial" panose="020B0604020202020204" pitchFamily="34" charset="0"/>
              <a:buChar char="•"/>
            </a:pPr>
            <a:r>
              <a:rPr lang="en-US" sz="2800" dirty="0" smtClean="0">
                <a:latin typeface="+mj-lt"/>
              </a:rPr>
              <a:t>Repeals State School Facilities Bond Act which authorizes issuance of specific dollar amounts of state school facilities within a specified time.</a:t>
            </a:r>
            <a:endParaRPr lang="en-US" sz="2800" dirty="0">
              <a:latin typeface="+mj-lt"/>
            </a:endParaRPr>
          </a:p>
          <a:p>
            <a:pPr marL="457200" indent="-342900">
              <a:buFont typeface="Arial" panose="020B0604020202020204" pitchFamily="34" charset="0"/>
              <a:buChar char="•"/>
            </a:pPr>
            <a:r>
              <a:rPr lang="en-US" sz="2800" dirty="0" smtClean="0">
                <a:latin typeface="+mj-lt"/>
              </a:rPr>
              <a:t>H.3343</a:t>
            </a:r>
          </a:p>
          <a:p>
            <a:pPr marL="864108" lvl="1" indent="-457200">
              <a:buFont typeface="Wingdings" panose="05000000000000000000" pitchFamily="2" charset="2"/>
              <a:buChar char="ü"/>
            </a:pPr>
            <a:r>
              <a:rPr lang="en-US" sz="2800" dirty="0" smtClean="0">
                <a:latin typeface="+mj-lt"/>
              </a:rPr>
              <a:t>Passed House and sent to Senate (3/29/17</a:t>
            </a:r>
            <a:r>
              <a:rPr lang="en-US" sz="2800" dirty="0" smtClean="0">
                <a:latin typeface="+mj-lt"/>
              </a:rPr>
              <a:t>)</a:t>
            </a:r>
          </a:p>
          <a:p>
            <a:pPr marL="864108" lvl="1" indent="-457200">
              <a:buFont typeface="Wingdings" panose="05000000000000000000" pitchFamily="2" charset="2"/>
              <a:buChar char="ü"/>
            </a:pPr>
            <a:r>
              <a:rPr lang="en-US" sz="2800" dirty="0" smtClean="0">
                <a:latin typeface="+mj-lt"/>
              </a:rPr>
              <a:t>Referred to Senate Committee on Finance (3/30/17</a:t>
            </a:r>
            <a:r>
              <a:rPr lang="en-US" sz="2800" dirty="0" smtClean="0">
                <a:latin typeface="+mj-lt"/>
              </a:rPr>
              <a:t>)</a:t>
            </a:r>
          </a:p>
          <a:p>
            <a:pPr marL="864108" lvl="1" indent="-457200">
              <a:buClr>
                <a:schemeClr val="bg2"/>
              </a:buClr>
              <a:buFont typeface="Wingdings" panose="05000000000000000000" pitchFamily="2" charset="2"/>
              <a:buChar char="ü"/>
            </a:pPr>
            <a:endParaRPr lang="en-US" sz="2800" dirty="0">
              <a:latin typeface="+mj-lt"/>
            </a:endParaRPr>
          </a:p>
        </p:txBody>
      </p:sp>
      <p:sp>
        <p:nvSpPr>
          <p:cNvPr id="6" name="TextBox 5"/>
          <p:cNvSpPr txBox="1"/>
          <p:nvPr/>
        </p:nvSpPr>
        <p:spPr>
          <a:xfrm>
            <a:off x="-76200" y="6400800"/>
            <a:ext cx="9220200" cy="369332"/>
          </a:xfrm>
          <a:prstGeom prst="rect">
            <a:avLst/>
          </a:prstGeom>
          <a:noFill/>
        </p:spPr>
        <p:txBody>
          <a:bodyPr wrap="square" rtlCol="0">
            <a:spAutoFit/>
          </a:bodyPr>
          <a:lstStyle/>
          <a:p>
            <a:pPr algn="ct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b="1" dirty="0">
                <a:solidFill>
                  <a:srgbClr val="92D050"/>
                </a:solidFill>
                <a:latin typeface="Calibri" panose="020F0502020204030204" pitchFamily="34" charset="0"/>
              </a:rPr>
              <a:t>|</a:t>
            </a:r>
            <a:r>
              <a:rPr lang="en-US" b="1" dirty="0">
                <a:solidFill>
                  <a:schemeClr val="bg1"/>
                </a:solidFill>
              </a:rPr>
              <a:t> </a:t>
            </a:r>
            <a:r>
              <a:rPr lang="en-US" cap="small" dirty="0">
                <a:solidFill>
                  <a:schemeClr val="tx1">
                    <a:lumMod val="65000"/>
                    <a:lumOff val="35000"/>
                  </a:schemeClr>
                </a:solidFill>
              </a:rPr>
              <a:t>4/18/17</a:t>
            </a:r>
            <a:endParaRPr lang="en-US" cap="small" dirty="0">
              <a:solidFill>
                <a:schemeClr val="tx1">
                  <a:lumMod val="65000"/>
                  <a:lumOff val="35000"/>
                </a:schemeClr>
              </a:solidFill>
            </a:endParaRPr>
          </a:p>
        </p:txBody>
      </p:sp>
    </p:spTree>
    <p:extLst>
      <p:ext uri="{BB962C8B-B14F-4D97-AF65-F5344CB8AC3E}">
        <p14:creationId xmlns:p14="http://schemas.microsoft.com/office/powerpoint/2010/main" val="3064471024"/>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fontScale="90000"/>
          </a:bodyPr>
          <a:lstStyle/>
          <a:p>
            <a:r>
              <a:rPr lang="en-US" sz="4000" spc="600" dirty="0" smtClean="0"/>
              <a:t>Office of Freedom Of Information Act Review (H.3352)</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822960" y="1828800"/>
            <a:ext cx="7787640" cy="3733800"/>
          </a:xfrm>
        </p:spPr>
        <p:txBody>
          <a:bodyPr>
            <a:normAutofit/>
          </a:bodyPr>
          <a:lstStyle/>
          <a:p>
            <a:pPr marL="457200" indent="-342900">
              <a:buFont typeface="Arial" panose="020B0604020202020204" pitchFamily="34" charset="0"/>
              <a:buChar char="•"/>
            </a:pPr>
            <a:r>
              <a:rPr lang="en-US" sz="2400" dirty="0" smtClean="0">
                <a:latin typeface="+mj-lt"/>
              </a:rPr>
              <a:t>Create Office of Freedom of Information Act Review within the Administrative Law Court</a:t>
            </a:r>
          </a:p>
          <a:p>
            <a:pPr marL="457200" indent="-342900">
              <a:buFont typeface="Arial" panose="020B0604020202020204" pitchFamily="34" charset="0"/>
              <a:buChar char="•"/>
            </a:pPr>
            <a:r>
              <a:rPr lang="en-US" sz="2400" dirty="0" smtClean="0">
                <a:latin typeface="+mj-lt"/>
              </a:rPr>
              <a:t>Establish following provisions:</a:t>
            </a:r>
          </a:p>
          <a:p>
            <a:pPr marL="749808" lvl="1" indent="-342900">
              <a:buFont typeface="Wingdings" panose="05000000000000000000" pitchFamily="2" charset="2"/>
              <a:buChar char="ü"/>
            </a:pPr>
            <a:r>
              <a:rPr lang="en-US" sz="2200" dirty="0" smtClean="0">
                <a:latin typeface="+mj-lt"/>
              </a:rPr>
              <a:t>Collect reasonable fees</a:t>
            </a:r>
          </a:p>
          <a:p>
            <a:pPr marL="749808" lvl="1" indent="-342900">
              <a:buFont typeface="Wingdings" panose="05000000000000000000" pitchFamily="2" charset="2"/>
              <a:buChar char="ü"/>
            </a:pPr>
            <a:r>
              <a:rPr lang="en-US" sz="2200" dirty="0" smtClean="0">
                <a:latin typeface="+mj-lt"/>
              </a:rPr>
              <a:t>Reduce time requirement for fulfilling request</a:t>
            </a:r>
          </a:p>
          <a:p>
            <a:pPr marL="749808" lvl="1" indent="-342900">
              <a:buFont typeface="Wingdings" panose="05000000000000000000" pitchFamily="2" charset="2"/>
              <a:buChar char="ü"/>
            </a:pPr>
            <a:r>
              <a:rPr lang="en-US" sz="2200" dirty="0" smtClean="0">
                <a:latin typeface="+mj-lt"/>
              </a:rPr>
              <a:t>Court has final jurisdiction</a:t>
            </a:r>
          </a:p>
          <a:p>
            <a:pPr marL="457200" indent="-342900">
              <a:buFont typeface="Arial" panose="020B0604020202020204" pitchFamily="34" charset="0"/>
              <a:buChar char="•"/>
            </a:pPr>
            <a:r>
              <a:rPr lang="en-US" sz="2400" dirty="0" smtClean="0">
                <a:latin typeface="+mj-lt"/>
              </a:rPr>
              <a:t>H.3352</a:t>
            </a:r>
          </a:p>
          <a:p>
            <a:pPr marL="864108" lvl="1" indent="-457200">
              <a:buFont typeface="Wingdings" panose="05000000000000000000" pitchFamily="2" charset="2"/>
              <a:buChar char="ü"/>
            </a:pPr>
            <a:r>
              <a:rPr lang="en-US" sz="2200" dirty="0">
                <a:latin typeface="+mj-lt"/>
              </a:rPr>
              <a:t>Passed </a:t>
            </a:r>
            <a:r>
              <a:rPr lang="en-US" sz="2200" dirty="0" smtClean="0">
                <a:latin typeface="+mj-lt"/>
              </a:rPr>
              <a:t>House </a:t>
            </a:r>
            <a:r>
              <a:rPr lang="en-US" sz="2200" dirty="0">
                <a:latin typeface="+mj-lt"/>
              </a:rPr>
              <a:t>and sent to </a:t>
            </a:r>
            <a:r>
              <a:rPr lang="en-US" sz="2200" dirty="0" smtClean="0">
                <a:latin typeface="+mj-lt"/>
              </a:rPr>
              <a:t>Senate (3/22/17</a:t>
            </a:r>
            <a:r>
              <a:rPr lang="en-US" sz="2200" dirty="0">
                <a:latin typeface="+mj-lt"/>
              </a:rPr>
              <a:t>)</a:t>
            </a:r>
          </a:p>
          <a:p>
            <a:pPr marL="864108" lvl="1" indent="-457200">
              <a:buFont typeface="Wingdings" panose="05000000000000000000" pitchFamily="2" charset="2"/>
              <a:buChar char="ü"/>
            </a:pPr>
            <a:r>
              <a:rPr lang="en-US" sz="2200" dirty="0">
                <a:latin typeface="+mj-lt"/>
              </a:rPr>
              <a:t>Referred to </a:t>
            </a:r>
            <a:r>
              <a:rPr lang="en-US" sz="2200" dirty="0" smtClean="0">
                <a:latin typeface="+mj-lt"/>
              </a:rPr>
              <a:t>Senate </a:t>
            </a:r>
            <a:r>
              <a:rPr lang="en-US" sz="2200" dirty="0">
                <a:latin typeface="+mj-lt"/>
              </a:rPr>
              <a:t>Committee on Judiciary </a:t>
            </a:r>
            <a:r>
              <a:rPr lang="en-US" sz="2200" dirty="0" smtClean="0">
                <a:latin typeface="+mj-lt"/>
              </a:rPr>
              <a:t>(3/23/17</a:t>
            </a:r>
            <a:r>
              <a:rPr lang="en-US" sz="2200" dirty="0">
                <a:latin typeface="+mj-lt"/>
              </a:rPr>
              <a:t>)</a:t>
            </a:r>
          </a:p>
          <a:p>
            <a:pPr marL="749808" lvl="1" indent="-342900">
              <a:buClr>
                <a:schemeClr val="bg2"/>
              </a:buClr>
              <a:buFont typeface="Wingdings" panose="05000000000000000000" pitchFamily="2" charset="2"/>
              <a:buChar char="ü"/>
            </a:pPr>
            <a:endParaRPr lang="en-US" sz="2400" dirty="0">
              <a:latin typeface="+mj-lt"/>
            </a:endParaRPr>
          </a:p>
        </p:txBody>
      </p:sp>
      <p:sp>
        <p:nvSpPr>
          <p:cNvPr id="6" name="TextBox 5"/>
          <p:cNvSpPr txBox="1"/>
          <p:nvPr/>
        </p:nvSpPr>
        <p:spPr>
          <a:xfrm>
            <a:off x="0" y="6400800"/>
            <a:ext cx="9220200" cy="369332"/>
          </a:xfrm>
          <a:prstGeom prst="rect">
            <a:avLst/>
          </a:prstGeom>
          <a:noFill/>
        </p:spPr>
        <p:txBody>
          <a:bodyPr wrap="square" rtlCol="0">
            <a:spAutoFit/>
          </a:bodyPr>
          <a:lstStyle/>
          <a:p>
            <a:pPr algn="ct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b="1" dirty="0">
                <a:solidFill>
                  <a:srgbClr val="92D050"/>
                </a:solidFill>
                <a:latin typeface="Calibri" panose="020F0502020204030204" pitchFamily="34" charset="0"/>
              </a:rPr>
              <a:t>|</a:t>
            </a:r>
            <a:r>
              <a:rPr lang="en-US" b="1" dirty="0">
                <a:solidFill>
                  <a:schemeClr val="bg1"/>
                </a:solidFill>
              </a:rPr>
              <a:t> </a:t>
            </a:r>
            <a:r>
              <a:rPr lang="en-US" cap="small" dirty="0">
                <a:solidFill>
                  <a:schemeClr val="tx1">
                    <a:lumMod val="65000"/>
                    <a:lumOff val="35000"/>
                  </a:schemeClr>
                </a:solidFill>
              </a:rPr>
              <a:t>4/18/17</a:t>
            </a:r>
            <a:endParaRPr lang="en-US" cap="small" dirty="0">
              <a:solidFill>
                <a:schemeClr val="tx1">
                  <a:lumMod val="65000"/>
                  <a:lumOff val="35000"/>
                </a:schemeClr>
              </a:solidFill>
            </a:endParaRPr>
          </a:p>
        </p:txBody>
      </p:sp>
    </p:spTree>
    <p:extLst>
      <p:ext uri="{BB962C8B-B14F-4D97-AF65-F5344CB8AC3E}">
        <p14:creationId xmlns:p14="http://schemas.microsoft.com/office/powerpoint/2010/main" val="3436559203"/>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fontScale="90000"/>
          </a:bodyPr>
          <a:lstStyle/>
          <a:p>
            <a:r>
              <a:rPr lang="en-US" sz="4000" spc="600" dirty="0" smtClean="0"/>
              <a:t>Appointed State Superintendent of Education (H.3036, S.0027, S.0137)</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822960" y="1828800"/>
            <a:ext cx="7559040" cy="4343400"/>
          </a:xfrm>
        </p:spPr>
        <p:txBody>
          <a:bodyPr>
            <a:normAutofit fontScale="70000" lnSpcReduction="20000"/>
          </a:bodyPr>
          <a:lstStyle/>
          <a:p>
            <a:pPr marL="457200" indent="-342900">
              <a:buFont typeface="Arial" panose="020B0604020202020204" pitchFamily="34" charset="0"/>
              <a:buChar char="•"/>
            </a:pPr>
            <a:r>
              <a:rPr lang="en-US" sz="2800" dirty="0" smtClean="0">
                <a:latin typeface="+mj-lt"/>
              </a:rPr>
              <a:t>Seek voter approval to amend Constitution of South Carolina to delete State Superintendent of Education from list of elected state officers</a:t>
            </a:r>
          </a:p>
          <a:p>
            <a:pPr marL="457200" indent="-342900">
              <a:buFont typeface="Arial" panose="020B0604020202020204" pitchFamily="34" charset="0"/>
              <a:buChar char="•"/>
            </a:pPr>
            <a:r>
              <a:rPr lang="en-US" sz="2800" dirty="0" smtClean="0">
                <a:latin typeface="+mj-lt"/>
              </a:rPr>
              <a:t>Provide that State Superintendent of Education be appointed by Governor</a:t>
            </a:r>
          </a:p>
          <a:p>
            <a:pPr marL="457200" indent="-342900">
              <a:buFont typeface="Arial" panose="020B0604020202020204" pitchFamily="34" charset="0"/>
              <a:buChar char="•"/>
            </a:pPr>
            <a:r>
              <a:rPr lang="en-US" sz="2800" dirty="0" smtClean="0">
                <a:latin typeface="+mj-lt"/>
              </a:rPr>
              <a:t>H.3036</a:t>
            </a:r>
          </a:p>
          <a:p>
            <a:pPr marL="864108" lvl="1" indent="-457200">
              <a:buFont typeface="Wingdings" panose="05000000000000000000" pitchFamily="2" charset="2"/>
              <a:buChar char="ü"/>
            </a:pPr>
            <a:r>
              <a:rPr lang="en-US" sz="2400" dirty="0" smtClean="0">
                <a:latin typeface="+mj-lt"/>
              </a:rPr>
              <a:t>Reported out favorably by House </a:t>
            </a:r>
            <a:r>
              <a:rPr lang="en-US" sz="2400" dirty="0">
                <a:latin typeface="+mj-lt"/>
              </a:rPr>
              <a:t>Committee on Judiciary </a:t>
            </a:r>
            <a:r>
              <a:rPr lang="en-US" sz="2400" dirty="0" smtClean="0">
                <a:latin typeface="+mj-lt"/>
              </a:rPr>
              <a:t>(1/25/17)</a:t>
            </a:r>
          </a:p>
          <a:p>
            <a:pPr marL="864108" lvl="1" indent="-457200">
              <a:buFont typeface="Wingdings" panose="05000000000000000000" pitchFamily="2" charset="2"/>
              <a:buChar char="ü"/>
            </a:pPr>
            <a:r>
              <a:rPr lang="en-US" sz="2400" dirty="0" smtClean="0">
                <a:latin typeface="+mj-lt"/>
              </a:rPr>
              <a:t>Debate on House floor on 2/14/17 – referred back to House Committee on Judiciary (2/22/17)</a:t>
            </a:r>
          </a:p>
          <a:p>
            <a:pPr marL="457200" indent="-342900">
              <a:buFont typeface="Arial" panose="020B0604020202020204" pitchFamily="34" charset="0"/>
              <a:buChar char="•"/>
            </a:pPr>
            <a:r>
              <a:rPr lang="en-US" sz="2800" dirty="0" smtClean="0">
                <a:latin typeface="+mj-lt"/>
              </a:rPr>
              <a:t>S.0027</a:t>
            </a:r>
            <a:endParaRPr lang="en-US" sz="2800" dirty="0">
              <a:latin typeface="+mj-lt"/>
            </a:endParaRPr>
          </a:p>
          <a:p>
            <a:pPr marL="864108" lvl="1" indent="-457200">
              <a:buFont typeface="Wingdings" panose="05000000000000000000" pitchFamily="2" charset="2"/>
              <a:buChar char="ü"/>
            </a:pPr>
            <a:r>
              <a:rPr lang="en-US" sz="2400" dirty="0">
                <a:latin typeface="+mj-lt"/>
              </a:rPr>
              <a:t>Reported out favorably by Senate Committee on </a:t>
            </a:r>
            <a:r>
              <a:rPr lang="en-US" sz="2400" dirty="0" smtClean="0">
                <a:latin typeface="+mj-lt"/>
              </a:rPr>
              <a:t>Education (1/26/17)</a:t>
            </a:r>
          </a:p>
          <a:p>
            <a:pPr marL="864108" lvl="1" indent="-457200">
              <a:buFont typeface="Wingdings" panose="05000000000000000000" pitchFamily="2" charset="2"/>
              <a:buChar char="ü"/>
            </a:pPr>
            <a:r>
              <a:rPr lang="en-US" sz="2400" dirty="0" smtClean="0">
                <a:latin typeface="+mj-lt"/>
              </a:rPr>
              <a:t>Passed Senate and sent to House (2/2/17)</a:t>
            </a:r>
          </a:p>
          <a:p>
            <a:pPr marL="864108" lvl="1" indent="-457200">
              <a:buFont typeface="Wingdings" panose="05000000000000000000" pitchFamily="2" charset="2"/>
              <a:buChar char="ü"/>
            </a:pPr>
            <a:r>
              <a:rPr lang="en-US" sz="2400" dirty="0" smtClean="0">
                <a:latin typeface="+mj-lt"/>
              </a:rPr>
              <a:t>Referred to House Committee on Judiciary (2/7/17</a:t>
            </a:r>
            <a:r>
              <a:rPr lang="en-US" sz="2400" dirty="0" smtClean="0"/>
              <a:t>)</a:t>
            </a:r>
            <a:endParaRPr lang="en-US" sz="2400" dirty="0" smtClean="0">
              <a:latin typeface="+mj-lt"/>
            </a:endParaRPr>
          </a:p>
          <a:p>
            <a:pPr marL="457200" indent="-342900">
              <a:buFont typeface="Arial" panose="020B0604020202020204" pitchFamily="34" charset="0"/>
              <a:buChar char="•"/>
            </a:pPr>
            <a:r>
              <a:rPr lang="en-US" sz="2800" dirty="0" smtClean="0">
                <a:latin typeface="+mj-lt"/>
              </a:rPr>
              <a:t>S.0137</a:t>
            </a:r>
            <a:endParaRPr lang="en-US" sz="2800" dirty="0">
              <a:latin typeface="+mj-lt"/>
            </a:endParaRPr>
          </a:p>
          <a:p>
            <a:pPr marL="864108" lvl="1" indent="-457200">
              <a:buFont typeface="Wingdings" panose="05000000000000000000" pitchFamily="2" charset="2"/>
              <a:buChar char="ü"/>
            </a:pPr>
            <a:r>
              <a:rPr lang="en-US" sz="2400" dirty="0">
                <a:latin typeface="+mj-lt"/>
              </a:rPr>
              <a:t>Reported out favorably by </a:t>
            </a:r>
            <a:r>
              <a:rPr lang="en-US" sz="2400" dirty="0" smtClean="0">
                <a:latin typeface="+mj-lt"/>
              </a:rPr>
              <a:t>Senate </a:t>
            </a:r>
            <a:r>
              <a:rPr lang="en-US" sz="2400" dirty="0">
                <a:latin typeface="+mj-lt"/>
              </a:rPr>
              <a:t>Committee on Judiciary (</a:t>
            </a:r>
            <a:r>
              <a:rPr lang="en-US" sz="2400" dirty="0" smtClean="0">
                <a:latin typeface="+mj-lt"/>
              </a:rPr>
              <a:t>1/24/17</a:t>
            </a:r>
            <a:r>
              <a:rPr lang="en-US" sz="2400" dirty="0">
                <a:latin typeface="+mj-lt"/>
              </a:rPr>
              <a:t>)</a:t>
            </a:r>
          </a:p>
          <a:p>
            <a:pPr marL="864108" lvl="1" indent="-457200">
              <a:buFont typeface="Wingdings" panose="05000000000000000000" pitchFamily="2" charset="2"/>
              <a:buChar char="ü"/>
            </a:pPr>
            <a:endParaRPr lang="en-US" sz="2400" dirty="0">
              <a:latin typeface="+mj-lt"/>
            </a:endParaRPr>
          </a:p>
        </p:txBody>
      </p:sp>
      <p:sp>
        <p:nvSpPr>
          <p:cNvPr id="6" name="TextBox 5"/>
          <p:cNvSpPr txBox="1"/>
          <p:nvPr/>
        </p:nvSpPr>
        <p:spPr>
          <a:xfrm>
            <a:off x="0" y="6400800"/>
            <a:ext cx="9220200" cy="369332"/>
          </a:xfrm>
          <a:prstGeom prst="rect">
            <a:avLst/>
          </a:prstGeom>
          <a:noFill/>
        </p:spPr>
        <p:txBody>
          <a:bodyPr wrap="square" rtlCol="0">
            <a:spAutoFit/>
          </a:bodyPr>
          <a:lstStyle/>
          <a:p>
            <a:pPr algn="ct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b="1" dirty="0">
                <a:solidFill>
                  <a:srgbClr val="92D050"/>
                </a:solidFill>
                <a:latin typeface="Calibri" panose="020F0502020204030204" pitchFamily="34" charset="0"/>
              </a:rPr>
              <a:t>|</a:t>
            </a:r>
            <a:r>
              <a:rPr lang="en-US" b="1" dirty="0">
                <a:solidFill>
                  <a:schemeClr val="bg1"/>
                </a:solidFill>
              </a:rPr>
              <a:t> </a:t>
            </a:r>
            <a:r>
              <a:rPr lang="en-US" cap="small" dirty="0">
                <a:solidFill>
                  <a:schemeClr val="tx1">
                    <a:lumMod val="65000"/>
                    <a:lumOff val="35000"/>
                  </a:schemeClr>
                </a:solidFill>
              </a:rPr>
              <a:t>4/18/17</a:t>
            </a:r>
            <a:endParaRPr lang="en-US" cap="small" dirty="0">
              <a:solidFill>
                <a:schemeClr val="tx1">
                  <a:lumMod val="65000"/>
                  <a:lumOff val="35000"/>
                </a:schemeClr>
              </a:solidFill>
            </a:endParaRPr>
          </a:p>
        </p:txBody>
      </p:sp>
    </p:spTree>
    <p:extLst>
      <p:ext uri="{BB962C8B-B14F-4D97-AF65-F5344CB8AC3E}">
        <p14:creationId xmlns:p14="http://schemas.microsoft.com/office/powerpoint/2010/main" val="2677187860"/>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7850</TotalTime>
  <Words>1166</Words>
  <Application>Microsoft Office PowerPoint</Application>
  <PresentationFormat>On-screen Show (4:3)</PresentationFormat>
  <Paragraphs>222</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Retrospect</vt:lpstr>
      <vt:lpstr>  Legislative Update</vt:lpstr>
      <vt:lpstr>Senate 2017-2018 Budget </vt:lpstr>
      <vt:lpstr>Tax Credit For Workforce Scholarship (H.3311) </vt:lpstr>
      <vt:lpstr>Education Oversite Committee (H.3969) </vt:lpstr>
      <vt:lpstr>Road Repair Bill (H.3516) </vt:lpstr>
      <vt:lpstr>SCDE Fiscal Management of Districts (H.3221) </vt:lpstr>
      <vt:lpstr>SC Education School Facilities Act (H.3343) </vt:lpstr>
      <vt:lpstr>Office of Freedom Of Information Act Review (H.3352) </vt:lpstr>
      <vt:lpstr>Appointed State Superintendent of Education (H.3036, S.0027, S.0137) </vt:lpstr>
      <vt:lpstr>Our Aiken County Schools are Succeeding! </vt:lpstr>
    </vt:vector>
  </TitlesOfParts>
  <Company>ACS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STUDY –  2015-16 BUDGET</dc:title>
  <dc:creator>Tray Traxler</dc:creator>
  <cp:lastModifiedBy>Keith Liner</cp:lastModifiedBy>
  <cp:revision>413</cp:revision>
  <cp:lastPrinted>2017-03-14T01:38:25Z</cp:lastPrinted>
  <dcterms:created xsi:type="dcterms:W3CDTF">2015-01-14T14:07:42Z</dcterms:created>
  <dcterms:modified xsi:type="dcterms:W3CDTF">2017-04-17T01:40:09Z</dcterms:modified>
</cp:coreProperties>
</file>