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3" r:id="rId1"/>
  </p:sldMasterIdLst>
  <p:notesMasterIdLst>
    <p:notesMasterId r:id="rId12"/>
  </p:notesMasterIdLst>
  <p:handoutMasterIdLst>
    <p:handoutMasterId r:id="rId13"/>
  </p:handoutMasterIdLst>
  <p:sldIdLst>
    <p:sldId id="256" r:id="rId2"/>
    <p:sldId id="325" r:id="rId3"/>
    <p:sldId id="338" r:id="rId4"/>
    <p:sldId id="339" r:id="rId5"/>
    <p:sldId id="327" r:id="rId6"/>
    <p:sldId id="340" r:id="rId7"/>
    <p:sldId id="335" r:id="rId8"/>
    <p:sldId id="337" r:id="rId9"/>
    <p:sldId id="341" r:id="rId10"/>
    <p:sldId id="332" r:id="rId11"/>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DC7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89565" autoAdjust="0"/>
  </p:normalViewPr>
  <p:slideViewPr>
    <p:cSldViewPr>
      <p:cViewPr>
        <p:scale>
          <a:sx n="111" d="100"/>
          <a:sy n="111" d="100"/>
        </p:scale>
        <p:origin x="-1614"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08" tIns="47055" rIns="94108" bIns="47055" rtlCol="0"/>
          <a:lstStyle>
            <a:lvl1pPr algn="l">
              <a:defRPr sz="1200"/>
            </a:lvl1pPr>
          </a:lstStyle>
          <a:p>
            <a:endParaRPr lang="en-US" dirty="0"/>
          </a:p>
        </p:txBody>
      </p:sp>
      <p:sp>
        <p:nvSpPr>
          <p:cNvPr id="3" name="Date Placeholder 2"/>
          <p:cNvSpPr>
            <a:spLocks noGrp="1"/>
          </p:cNvSpPr>
          <p:nvPr>
            <p:ph type="dt" sz="quarter" idx="1"/>
          </p:nvPr>
        </p:nvSpPr>
        <p:spPr>
          <a:xfrm>
            <a:off x="4023093" y="0"/>
            <a:ext cx="3077739" cy="468471"/>
          </a:xfrm>
          <a:prstGeom prst="rect">
            <a:avLst/>
          </a:prstGeom>
        </p:spPr>
        <p:txBody>
          <a:bodyPr vert="horz" lIns="94108" tIns="47055" rIns="94108" bIns="47055" rtlCol="0"/>
          <a:lstStyle>
            <a:lvl1pPr algn="r">
              <a:defRPr sz="1200"/>
            </a:lvl1pPr>
          </a:lstStyle>
          <a:p>
            <a:fld id="{3D7E318C-45AB-4135-ABCB-46D59D8CC806}" type="datetimeFigureOut">
              <a:rPr lang="en-US" smtClean="0"/>
              <a:t>5/28/2019</a:t>
            </a:fld>
            <a:endParaRPr lang="en-US" dirty="0"/>
          </a:p>
        </p:txBody>
      </p:sp>
      <p:sp>
        <p:nvSpPr>
          <p:cNvPr id="4" name="Footer Placeholder 3"/>
          <p:cNvSpPr>
            <a:spLocks noGrp="1"/>
          </p:cNvSpPr>
          <p:nvPr>
            <p:ph type="ftr" sz="quarter" idx="2"/>
          </p:nvPr>
        </p:nvSpPr>
        <p:spPr>
          <a:xfrm>
            <a:off x="0" y="8899328"/>
            <a:ext cx="3077739" cy="468471"/>
          </a:xfrm>
          <a:prstGeom prst="rect">
            <a:avLst/>
          </a:prstGeom>
        </p:spPr>
        <p:txBody>
          <a:bodyPr vert="horz" lIns="94108" tIns="47055" rIns="94108" bIns="4705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899328"/>
            <a:ext cx="3077739" cy="468471"/>
          </a:xfrm>
          <a:prstGeom prst="rect">
            <a:avLst/>
          </a:prstGeom>
        </p:spPr>
        <p:txBody>
          <a:bodyPr vert="horz" lIns="94108" tIns="47055" rIns="94108" bIns="47055" rtlCol="0" anchor="b"/>
          <a:lstStyle>
            <a:lvl1pPr algn="r">
              <a:defRPr sz="1200"/>
            </a:lvl1pPr>
          </a:lstStyle>
          <a:p>
            <a:fld id="{323F59F7-D568-44BB-AAF0-08289A88C5A6}" type="slidenum">
              <a:rPr lang="en-US" smtClean="0"/>
              <a:t>‹#›</a:t>
            </a:fld>
            <a:endParaRPr lang="en-US" dirty="0"/>
          </a:p>
        </p:txBody>
      </p:sp>
    </p:spTree>
    <p:extLst>
      <p:ext uri="{BB962C8B-B14F-4D97-AF65-F5344CB8AC3E}">
        <p14:creationId xmlns:p14="http://schemas.microsoft.com/office/powerpoint/2010/main" val="3827555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08" tIns="47055" rIns="94108" bIns="47055" rtlCol="0"/>
          <a:lstStyle>
            <a:lvl1pPr algn="l">
              <a:defRPr sz="1200"/>
            </a:lvl1pPr>
          </a:lstStyle>
          <a:p>
            <a:endParaRPr lang="en-US" dirty="0"/>
          </a:p>
        </p:txBody>
      </p:sp>
      <p:sp>
        <p:nvSpPr>
          <p:cNvPr id="3" name="Date Placeholder 2"/>
          <p:cNvSpPr>
            <a:spLocks noGrp="1"/>
          </p:cNvSpPr>
          <p:nvPr>
            <p:ph type="dt" idx="1"/>
          </p:nvPr>
        </p:nvSpPr>
        <p:spPr>
          <a:xfrm>
            <a:off x="4023093" y="0"/>
            <a:ext cx="3077739" cy="468471"/>
          </a:xfrm>
          <a:prstGeom prst="rect">
            <a:avLst/>
          </a:prstGeom>
        </p:spPr>
        <p:txBody>
          <a:bodyPr vert="horz" lIns="94108" tIns="47055" rIns="94108" bIns="47055" rtlCol="0"/>
          <a:lstStyle>
            <a:lvl1pPr algn="r">
              <a:defRPr sz="1200"/>
            </a:lvl1pPr>
          </a:lstStyle>
          <a:p>
            <a:fld id="{298867A4-DEAC-4D46-A6D8-E634381C73E3}" type="datetimeFigureOut">
              <a:rPr lang="en-US" smtClean="0"/>
              <a:t>5/28/2019</a:t>
            </a:fld>
            <a:endParaRPr lang="en-US" dirty="0"/>
          </a:p>
        </p:txBody>
      </p:sp>
      <p:sp>
        <p:nvSpPr>
          <p:cNvPr id="4" name="Slide Image Placeholder 3"/>
          <p:cNvSpPr>
            <a:spLocks noGrp="1" noRot="1" noChangeAspect="1"/>
          </p:cNvSpPr>
          <p:nvPr>
            <p:ph type="sldImg" idx="2"/>
          </p:nvPr>
        </p:nvSpPr>
        <p:spPr>
          <a:xfrm>
            <a:off x="1208088" y="701675"/>
            <a:ext cx="4686300" cy="3514725"/>
          </a:xfrm>
          <a:prstGeom prst="rect">
            <a:avLst/>
          </a:prstGeom>
          <a:noFill/>
          <a:ln w="12700">
            <a:solidFill>
              <a:prstClr val="black"/>
            </a:solidFill>
          </a:ln>
        </p:spPr>
        <p:txBody>
          <a:bodyPr vert="horz" lIns="94108" tIns="47055" rIns="94108" bIns="47055" rtlCol="0" anchor="ctr"/>
          <a:lstStyle/>
          <a:p>
            <a:endParaRPr lang="en-US" dirty="0"/>
          </a:p>
        </p:txBody>
      </p:sp>
      <p:sp>
        <p:nvSpPr>
          <p:cNvPr id="5" name="Notes Placeholder 4"/>
          <p:cNvSpPr>
            <a:spLocks noGrp="1"/>
          </p:cNvSpPr>
          <p:nvPr>
            <p:ph type="body" sz="quarter" idx="3"/>
          </p:nvPr>
        </p:nvSpPr>
        <p:spPr>
          <a:xfrm>
            <a:off x="710248" y="4450478"/>
            <a:ext cx="5681980" cy="4216241"/>
          </a:xfrm>
          <a:prstGeom prst="rect">
            <a:avLst/>
          </a:prstGeom>
        </p:spPr>
        <p:txBody>
          <a:bodyPr vert="horz" lIns="94108" tIns="47055" rIns="94108" bIns="4705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77739" cy="468471"/>
          </a:xfrm>
          <a:prstGeom prst="rect">
            <a:avLst/>
          </a:prstGeom>
        </p:spPr>
        <p:txBody>
          <a:bodyPr vert="horz" lIns="94108" tIns="47055" rIns="94108" bIns="4705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899328"/>
            <a:ext cx="3077739" cy="468471"/>
          </a:xfrm>
          <a:prstGeom prst="rect">
            <a:avLst/>
          </a:prstGeom>
        </p:spPr>
        <p:txBody>
          <a:bodyPr vert="horz" lIns="94108" tIns="47055" rIns="94108" bIns="47055" rtlCol="0" anchor="b"/>
          <a:lstStyle>
            <a:lvl1pPr algn="r">
              <a:defRPr sz="1200"/>
            </a:lvl1pPr>
          </a:lstStyle>
          <a:p>
            <a:fld id="{39D04B07-70A5-4E49-9DB6-306BA61BC46E}" type="slidenum">
              <a:rPr lang="en-US" smtClean="0"/>
              <a:t>‹#›</a:t>
            </a:fld>
            <a:endParaRPr lang="en-US" dirty="0"/>
          </a:p>
        </p:txBody>
      </p:sp>
    </p:spTree>
    <p:extLst>
      <p:ext uri="{BB962C8B-B14F-4D97-AF65-F5344CB8AC3E}">
        <p14:creationId xmlns:p14="http://schemas.microsoft.com/office/powerpoint/2010/main" val="3065415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**It’s not really this complicated, just erase all but one letter and enter your own info (then erase that first letter). But if you’re curious and want to play around with the presentation, the below is the guide: </a:t>
            </a:r>
          </a:p>
          <a:p>
            <a:endParaRPr lang="en-US" b="1" baseline="0" dirty="0" smtClean="0"/>
          </a:p>
          <a:p>
            <a:r>
              <a:rPr lang="en-US" b="1" baseline="0" dirty="0" smtClean="0"/>
              <a:t>TITLE: </a:t>
            </a:r>
          </a:p>
          <a:p>
            <a:r>
              <a:rPr lang="en-US" baseline="0" dirty="0" smtClean="0"/>
              <a:t>font: Calibri Light Headings (all caps); Bold</a:t>
            </a:r>
          </a:p>
          <a:p>
            <a:r>
              <a:rPr lang="en-US" baseline="0" dirty="0" smtClean="0"/>
              <a:t>font size: lg. depending on length 50/60 pt. </a:t>
            </a:r>
          </a:p>
          <a:p>
            <a:r>
              <a:rPr lang="en-US" baseline="0" dirty="0" smtClean="0"/>
              <a:t>color: Black &amp; Gray (Black, Text 1 Lighter 35%)</a:t>
            </a:r>
          </a:p>
          <a:p>
            <a:endParaRPr lang="en-US" baseline="0" dirty="0" smtClean="0"/>
          </a:p>
          <a:p>
            <a:r>
              <a:rPr lang="en-US" baseline="0" dirty="0" smtClean="0"/>
              <a:t>Subheading: </a:t>
            </a:r>
          </a:p>
          <a:p>
            <a:r>
              <a:rPr lang="en-US" baseline="0" dirty="0" smtClean="0"/>
              <a:t>Part 1 (ACPSD): Font: Calibri Light (Headings) All Caps, Light Green, 24 pt. </a:t>
            </a:r>
          </a:p>
          <a:p>
            <a:pPr defTabSz="923536">
              <a:defRPr/>
            </a:pPr>
            <a:r>
              <a:rPr lang="en-US" baseline="0" dirty="0" smtClean="0"/>
              <a:t>Part 2 (DATE): Font: Calibri Light (Headings) Small Caps, Gray (Black, Text 1 Lighter 35%)</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9D04B07-70A5-4E49-9DB6-306BA61BC46E}" type="slidenum">
              <a:rPr lang="en-US" smtClean="0"/>
              <a:t>1</a:t>
            </a:fld>
            <a:endParaRPr lang="en-US" dirty="0"/>
          </a:p>
        </p:txBody>
      </p:sp>
    </p:spTree>
    <p:extLst>
      <p:ext uri="{BB962C8B-B14F-4D97-AF65-F5344CB8AC3E}">
        <p14:creationId xmlns:p14="http://schemas.microsoft.com/office/powerpoint/2010/main" val="3024913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lumMod val="65000"/>
                    <a:lumOff val="35000"/>
                  </a:schemeClr>
                </a:solidFill>
              </a:rPr>
              <a:t>Title: </a:t>
            </a:r>
          </a:p>
          <a:p>
            <a:r>
              <a:rPr lang="en-US" dirty="0">
                <a:solidFill>
                  <a:schemeClr val="tx1">
                    <a:lumMod val="65000"/>
                    <a:lumOff val="35000"/>
                  </a:schemeClr>
                </a:solidFill>
              </a:rPr>
              <a:t>Font: Calibri Light (Headings)</a:t>
            </a:r>
          </a:p>
          <a:p>
            <a:r>
              <a:rPr lang="en-US" dirty="0">
                <a:solidFill>
                  <a:schemeClr val="tx1">
                    <a:lumMod val="65000"/>
                    <a:lumOff val="35000"/>
                  </a:schemeClr>
                </a:solidFill>
              </a:rPr>
              <a:t>Size: about 54+ pt., depending on length</a:t>
            </a:r>
          </a:p>
          <a:p>
            <a:r>
              <a:rPr lang="en-US" dirty="0">
                <a:solidFill>
                  <a:schemeClr val="tx1">
                    <a:lumMod val="65000"/>
                    <a:lumOff val="35000"/>
                  </a:schemeClr>
                </a:solidFill>
              </a:rPr>
              <a:t>	I use “AV” to increase the space between letters to as loose as possible.</a:t>
            </a:r>
          </a:p>
          <a:p>
            <a:endParaRPr lang="en-US" b="1" dirty="0">
              <a:solidFill>
                <a:schemeClr val="tx1">
                  <a:lumMod val="65000"/>
                  <a:lumOff val="35000"/>
                </a:schemeClr>
              </a:solidFill>
            </a:endParaRPr>
          </a:p>
          <a:p>
            <a:r>
              <a:rPr lang="en-US" b="1" dirty="0">
                <a:solidFill>
                  <a:schemeClr val="tx1">
                    <a:lumMod val="65000"/>
                    <a:lumOff val="35000"/>
                  </a:schemeClr>
                </a:solidFill>
              </a:rPr>
              <a:t>Section Content: </a:t>
            </a:r>
          </a:p>
          <a:p>
            <a:r>
              <a:rPr lang="en-US" dirty="0" smtClean="0"/>
              <a:t>Font: Californian 20+ size, black </a:t>
            </a:r>
          </a:p>
          <a:p>
            <a:r>
              <a:rPr lang="en-US" dirty="0" smtClean="0"/>
              <a:t>Color: Light</a:t>
            </a:r>
            <a:r>
              <a:rPr lang="en-US" baseline="0" dirty="0" smtClean="0"/>
              <a:t> green/black/gray bullets (your preference) </a:t>
            </a:r>
          </a:p>
          <a:p>
            <a:endParaRPr lang="en-US" baseline="0" dirty="0" smtClean="0"/>
          </a:p>
          <a:p>
            <a:r>
              <a:rPr lang="en-US" b="1" baseline="0" dirty="0" smtClean="0"/>
              <a:t>Info Bar at Bottom: </a:t>
            </a:r>
          </a:p>
          <a:p>
            <a:r>
              <a:rPr lang="en-US" baseline="0" dirty="0" smtClean="0"/>
              <a:t>Enter the title of your presentation (Font: Calibri; Size: 18 pt, all lower case; Color: white) and Date (Font: Calibri; Size: 18 pt., small caps; Color: gray) </a:t>
            </a:r>
            <a:endParaRPr lang="en-US" dirty="0" smtClean="0"/>
          </a:p>
          <a:p>
            <a:pPr defTabSz="923536">
              <a:defRPr/>
            </a:pPr>
            <a:r>
              <a:rPr lang="en-US" dirty="0" smtClean="0"/>
              <a:t>Copy and paste on each slide, with the exception</a:t>
            </a:r>
            <a:r>
              <a:rPr lang="en-US" baseline="0" dirty="0" smtClean="0"/>
              <a:t> of slide 1.</a:t>
            </a:r>
          </a:p>
          <a:p>
            <a:endParaRPr lang="en-US" dirty="0">
              <a:solidFill>
                <a:srgbClr val="92D050"/>
              </a:solidFill>
            </a:endParaRPr>
          </a:p>
        </p:txBody>
      </p:sp>
      <p:sp>
        <p:nvSpPr>
          <p:cNvPr id="4" name="Slide Number Placeholder 3"/>
          <p:cNvSpPr>
            <a:spLocks noGrp="1"/>
          </p:cNvSpPr>
          <p:nvPr>
            <p:ph type="sldNum" sz="quarter" idx="10"/>
          </p:nvPr>
        </p:nvSpPr>
        <p:spPr/>
        <p:txBody>
          <a:bodyPr/>
          <a:lstStyle/>
          <a:p>
            <a:fld id="{39D04B07-70A5-4E49-9DB6-306BA61BC46E}" type="slidenum">
              <a:rPr lang="en-US" smtClean="0"/>
              <a:t>2</a:t>
            </a:fld>
            <a:endParaRPr lang="en-US" dirty="0"/>
          </a:p>
        </p:txBody>
      </p:sp>
    </p:spTree>
    <p:extLst>
      <p:ext uri="{BB962C8B-B14F-4D97-AF65-F5344CB8AC3E}">
        <p14:creationId xmlns:p14="http://schemas.microsoft.com/office/powerpoint/2010/main" val="1124338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lumMod val="65000"/>
                    <a:lumOff val="35000"/>
                  </a:schemeClr>
                </a:solidFill>
              </a:rPr>
              <a:t>Title: </a:t>
            </a:r>
          </a:p>
          <a:p>
            <a:r>
              <a:rPr lang="en-US" dirty="0">
                <a:solidFill>
                  <a:schemeClr val="tx1">
                    <a:lumMod val="65000"/>
                    <a:lumOff val="35000"/>
                  </a:schemeClr>
                </a:solidFill>
              </a:rPr>
              <a:t>Font: Calibri Light (Headings)</a:t>
            </a:r>
          </a:p>
          <a:p>
            <a:r>
              <a:rPr lang="en-US" dirty="0">
                <a:solidFill>
                  <a:schemeClr val="tx1">
                    <a:lumMod val="65000"/>
                    <a:lumOff val="35000"/>
                  </a:schemeClr>
                </a:solidFill>
              </a:rPr>
              <a:t>Size: about 54+ pt., depending on length</a:t>
            </a:r>
          </a:p>
          <a:p>
            <a:r>
              <a:rPr lang="en-US" dirty="0">
                <a:solidFill>
                  <a:schemeClr val="tx1">
                    <a:lumMod val="65000"/>
                    <a:lumOff val="35000"/>
                  </a:schemeClr>
                </a:solidFill>
              </a:rPr>
              <a:t>	I use “AV” to increase the space between letters to as loose as possible.</a:t>
            </a:r>
          </a:p>
          <a:p>
            <a:endParaRPr lang="en-US" b="1" dirty="0">
              <a:solidFill>
                <a:schemeClr val="tx1">
                  <a:lumMod val="65000"/>
                  <a:lumOff val="35000"/>
                </a:schemeClr>
              </a:solidFill>
            </a:endParaRPr>
          </a:p>
          <a:p>
            <a:r>
              <a:rPr lang="en-US" b="1" dirty="0">
                <a:solidFill>
                  <a:schemeClr val="tx1">
                    <a:lumMod val="65000"/>
                    <a:lumOff val="35000"/>
                  </a:schemeClr>
                </a:solidFill>
              </a:rPr>
              <a:t>Section Content: </a:t>
            </a:r>
          </a:p>
          <a:p>
            <a:r>
              <a:rPr lang="en-US" dirty="0" smtClean="0"/>
              <a:t>Font: Californian 20+ size, black </a:t>
            </a:r>
          </a:p>
          <a:p>
            <a:r>
              <a:rPr lang="en-US" dirty="0" smtClean="0"/>
              <a:t>Color: Light</a:t>
            </a:r>
            <a:r>
              <a:rPr lang="en-US" baseline="0" dirty="0" smtClean="0"/>
              <a:t> green/black/gray bullets (your preference) </a:t>
            </a:r>
          </a:p>
          <a:p>
            <a:endParaRPr lang="en-US" baseline="0" dirty="0" smtClean="0"/>
          </a:p>
          <a:p>
            <a:r>
              <a:rPr lang="en-US" b="1" baseline="0" dirty="0" smtClean="0"/>
              <a:t>Info Bar at Bottom: </a:t>
            </a:r>
          </a:p>
          <a:p>
            <a:r>
              <a:rPr lang="en-US" baseline="0" dirty="0" smtClean="0"/>
              <a:t>Enter the title of your presentation (Font: Calibri; Size: 18 pt, all lower case; Color: white) and Date (Font: Calibri; Size: 18 pt., small caps; Color: gray) </a:t>
            </a:r>
            <a:endParaRPr lang="en-US" dirty="0" smtClean="0"/>
          </a:p>
          <a:p>
            <a:pPr defTabSz="923536">
              <a:defRPr/>
            </a:pPr>
            <a:r>
              <a:rPr lang="en-US" dirty="0" smtClean="0"/>
              <a:t>Copy and paste on each slide, with the exception</a:t>
            </a:r>
            <a:r>
              <a:rPr lang="en-US" baseline="0" dirty="0" smtClean="0"/>
              <a:t> of slide 1.</a:t>
            </a:r>
          </a:p>
          <a:p>
            <a:endParaRPr lang="en-US" dirty="0">
              <a:solidFill>
                <a:srgbClr val="92D050"/>
              </a:solidFill>
            </a:endParaRPr>
          </a:p>
        </p:txBody>
      </p:sp>
      <p:sp>
        <p:nvSpPr>
          <p:cNvPr id="4" name="Slide Number Placeholder 3"/>
          <p:cNvSpPr>
            <a:spLocks noGrp="1"/>
          </p:cNvSpPr>
          <p:nvPr>
            <p:ph type="sldNum" sz="quarter" idx="10"/>
          </p:nvPr>
        </p:nvSpPr>
        <p:spPr/>
        <p:txBody>
          <a:bodyPr/>
          <a:lstStyle/>
          <a:p>
            <a:fld id="{39D04B07-70A5-4E49-9DB6-306BA61BC46E}" type="slidenum">
              <a:rPr lang="en-US" smtClean="0"/>
              <a:t>5</a:t>
            </a:fld>
            <a:endParaRPr lang="en-US" dirty="0"/>
          </a:p>
        </p:txBody>
      </p:sp>
    </p:spTree>
    <p:extLst>
      <p:ext uri="{BB962C8B-B14F-4D97-AF65-F5344CB8AC3E}">
        <p14:creationId xmlns:p14="http://schemas.microsoft.com/office/powerpoint/2010/main" val="1124338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28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pitchFamily="34" charset="0"/>
                <a:ea typeface="+mn-ea"/>
                <a:cs typeface="+mn-cs"/>
              </a:rPr>
              <a:t>Must be in compliance of  Section 9-1-1795 of the 1976 Code</a:t>
            </a:r>
            <a:endParaRPr lang="en-US" dirty="0"/>
          </a:p>
        </p:txBody>
      </p:sp>
      <p:sp>
        <p:nvSpPr>
          <p:cNvPr id="4" name="Slide Number Placeholder 3"/>
          <p:cNvSpPr>
            <a:spLocks noGrp="1"/>
          </p:cNvSpPr>
          <p:nvPr>
            <p:ph type="sldNum" sz="quarter" idx="10"/>
          </p:nvPr>
        </p:nvSpPr>
        <p:spPr/>
        <p:txBody>
          <a:bodyPr/>
          <a:lstStyle/>
          <a:p>
            <a:fld id="{39D04B07-70A5-4E49-9DB6-306BA61BC46E}" type="slidenum">
              <a:rPr lang="en-US" smtClean="0"/>
              <a:t>7</a:t>
            </a:fld>
            <a:endParaRPr lang="en-US" dirty="0"/>
          </a:p>
        </p:txBody>
      </p:sp>
    </p:spTree>
    <p:extLst>
      <p:ext uri="{BB962C8B-B14F-4D97-AF65-F5344CB8AC3E}">
        <p14:creationId xmlns:p14="http://schemas.microsoft.com/office/powerpoint/2010/main" val="3209761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Dr. Jason Holt</a:t>
            </a:r>
            <a:r>
              <a:rPr lang="en-US" dirty="0" smtClean="0"/>
              <a:t>:</a:t>
            </a:r>
            <a:r>
              <a:rPr lang="en-US" baseline="0" dirty="0" smtClean="0"/>
              <a:t> Aiken High School , New Principal 2019-2020;  </a:t>
            </a:r>
          </a:p>
          <a:p>
            <a:r>
              <a:rPr lang="en-US" b="1" baseline="0" dirty="0" smtClean="0"/>
              <a:t>First MVHS Early College Grads</a:t>
            </a:r>
            <a:r>
              <a:rPr lang="en-US" baseline="0" dirty="0" smtClean="0"/>
              <a:t>;  </a:t>
            </a:r>
          </a:p>
          <a:p>
            <a:r>
              <a:rPr lang="en-US" b="1" baseline="0" dirty="0" smtClean="0"/>
              <a:t>Dr. </a:t>
            </a:r>
            <a:r>
              <a:rPr lang="en-US" b="1" baseline="0" dirty="0" err="1" smtClean="0"/>
              <a:t>Ka’Ron</a:t>
            </a:r>
            <a:r>
              <a:rPr lang="en-US" b="1" baseline="0" dirty="0" smtClean="0"/>
              <a:t> Webb</a:t>
            </a:r>
            <a:r>
              <a:rPr lang="en-US" baseline="0" dirty="0" smtClean="0"/>
              <a:t>, New Principal at RS-MHS for 2019-2020year; </a:t>
            </a:r>
          </a:p>
          <a:p>
            <a:r>
              <a:rPr lang="en-US" b="1" baseline="0" dirty="0" smtClean="0"/>
              <a:t>Seniors Earn </a:t>
            </a:r>
            <a:r>
              <a:rPr lang="en-US" baseline="0" dirty="0" smtClean="0"/>
              <a:t>Scholarships and Laptops;  </a:t>
            </a:r>
          </a:p>
          <a:p>
            <a:r>
              <a:rPr lang="en-US" b="1" baseline="0" dirty="0" smtClean="0"/>
              <a:t>Teachers  affecting  Culture!!!</a:t>
            </a:r>
            <a:endParaRPr lang="en-US" b="1" dirty="0"/>
          </a:p>
        </p:txBody>
      </p:sp>
      <p:sp>
        <p:nvSpPr>
          <p:cNvPr id="4" name="Slide Number Placeholder 3"/>
          <p:cNvSpPr>
            <a:spLocks noGrp="1"/>
          </p:cNvSpPr>
          <p:nvPr>
            <p:ph type="sldNum" sz="quarter" idx="10"/>
          </p:nvPr>
        </p:nvSpPr>
        <p:spPr/>
        <p:txBody>
          <a:bodyPr/>
          <a:lstStyle/>
          <a:p>
            <a:fld id="{39D04B07-70A5-4E49-9DB6-306BA61BC46E}" type="slidenum">
              <a:rPr lang="en-US" smtClean="0"/>
              <a:t>10</a:t>
            </a:fld>
            <a:endParaRPr lang="en-US" dirty="0"/>
          </a:p>
        </p:txBody>
      </p:sp>
    </p:spTree>
    <p:extLst>
      <p:ext uri="{BB962C8B-B14F-4D97-AF65-F5344CB8AC3E}">
        <p14:creationId xmlns:p14="http://schemas.microsoft.com/office/powerpoint/2010/main" val="3048479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AIKEN COUNTY PUBLIC SCHOOL DISTRICT  LEGISLATIVE UPDATE: 4/23/2019</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B96DB-C5BB-48C9-8AB1-92DA957701DD}"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620171"/>
      </p:ext>
    </p:extLst>
  </p:cSld>
  <p:clrMapOvr>
    <a:masterClrMapping/>
  </p:clrMapOvr>
  <p:transition spd="slow">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AIKEN COUNTY PUBLIC SCHOOL DISTRICT  LEGISLATIVE UPDATE: 4/23/2019</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B96DB-C5BB-48C9-8AB1-92DA957701DD}" type="slidenum">
              <a:rPr lang="en-US" smtClean="0"/>
              <a:t>‹#›</a:t>
            </a:fld>
            <a:endParaRPr lang="en-US" dirty="0"/>
          </a:p>
        </p:txBody>
      </p:sp>
    </p:spTree>
    <p:extLst>
      <p:ext uri="{BB962C8B-B14F-4D97-AF65-F5344CB8AC3E}">
        <p14:creationId xmlns:p14="http://schemas.microsoft.com/office/powerpoint/2010/main" val="4252653386"/>
      </p:ext>
    </p:extLst>
  </p:cSld>
  <p:clrMapOvr>
    <a:masterClrMapping/>
  </p:clrMapOvr>
  <p:transition spd="slow">
    <p:randomBar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AIKEN COUNTY PUBLIC SCHOOL DISTRICT  LEGISLATIVE UPDATE: 4/23/2019</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B96DB-C5BB-48C9-8AB1-92DA957701DD}" type="slidenum">
              <a:rPr lang="en-US" smtClean="0"/>
              <a:t>‹#›</a:t>
            </a:fld>
            <a:endParaRPr lang="en-US" dirty="0"/>
          </a:p>
        </p:txBody>
      </p:sp>
    </p:spTree>
    <p:extLst>
      <p:ext uri="{BB962C8B-B14F-4D97-AF65-F5344CB8AC3E}">
        <p14:creationId xmlns:p14="http://schemas.microsoft.com/office/powerpoint/2010/main" val="2275747951"/>
      </p:ext>
    </p:extLst>
  </p:cSld>
  <p:clrMapOvr>
    <a:masterClrMapping/>
  </p:clrMapOvr>
  <p:transition spd="slow">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AIKEN COUNTY PUBLIC SCHOOL DISTRICT  LEGISLATIVE UPDATE: 4/23/2019</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B96DB-C5BB-48C9-8AB1-92DA957701DD}" type="slidenum">
              <a:rPr lang="en-US" smtClean="0"/>
              <a:t>‹#›</a:t>
            </a:fld>
            <a:endParaRPr lang="en-US" dirty="0"/>
          </a:p>
        </p:txBody>
      </p:sp>
    </p:spTree>
    <p:extLst>
      <p:ext uri="{BB962C8B-B14F-4D97-AF65-F5344CB8AC3E}">
        <p14:creationId xmlns:p14="http://schemas.microsoft.com/office/powerpoint/2010/main" val="877961466"/>
      </p:ext>
    </p:extLst>
  </p:cSld>
  <p:clrMapOvr>
    <a:masterClrMapping/>
  </p:clrMapOvr>
  <p:transition spd="slow">
    <p:randomBa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AIKEN COUNTY PUBLIC SCHOOL DISTRICT  LEGISLATIVE UPDATE: 4/23/2019</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B96DB-C5BB-48C9-8AB1-92DA957701DD}"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563565"/>
      </p:ext>
    </p:extLst>
  </p:cSld>
  <p:clrMapOvr>
    <a:masterClrMapping/>
  </p:clrMapOvr>
  <p:transition spd="slow">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AIKEN COUNTY PUBLIC SCHOOL DISTRICT  LEGISLATIVE UPDATE: 4/23/2019</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8B96DB-C5BB-48C9-8AB1-92DA957701DD}" type="slidenum">
              <a:rPr lang="en-US" smtClean="0"/>
              <a:t>‹#›</a:t>
            </a:fld>
            <a:endParaRPr lang="en-US" dirty="0"/>
          </a:p>
        </p:txBody>
      </p:sp>
    </p:spTree>
    <p:extLst>
      <p:ext uri="{BB962C8B-B14F-4D97-AF65-F5344CB8AC3E}">
        <p14:creationId xmlns:p14="http://schemas.microsoft.com/office/powerpoint/2010/main" val="886587030"/>
      </p:ext>
    </p:extLst>
  </p:cSld>
  <p:clrMapOvr>
    <a:masterClrMapping/>
  </p:clrMapOvr>
  <p:transition spd="slow">
    <p:randomBa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AIKEN COUNTY PUBLIC SCHOOL DISTRICT  LEGISLATIVE UPDATE: 4/23/2019</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8B96DB-C5BB-48C9-8AB1-92DA957701DD}" type="slidenum">
              <a:rPr lang="en-US" smtClean="0"/>
              <a:t>‹#›</a:t>
            </a:fld>
            <a:endParaRPr lang="en-US" dirty="0"/>
          </a:p>
        </p:txBody>
      </p:sp>
    </p:spTree>
    <p:extLst>
      <p:ext uri="{BB962C8B-B14F-4D97-AF65-F5344CB8AC3E}">
        <p14:creationId xmlns:p14="http://schemas.microsoft.com/office/powerpoint/2010/main" val="4117995150"/>
      </p:ext>
    </p:extLst>
  </p:cSld>
  <p:clrMapOvr>
    <a:masterClrMapping/>
  </p:clrMapOvr>
  <p:transition spd="slow">
    <p:randomBa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AIKEN COUNTY PUBLIC SCHOOL DISTRICT  LEGISLATIVE UPDATE: 4/23/2019</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8B96DB-C5BB-48C9-8AB1-92DA957701DD}" type="slidenum">
              <a:rPr lang="en-US" smtClean="0"/>
              <a:t>‹#›</a:t>
            </a:fld>
            <a:endParaRPr lang="en-US" dirty="0"/>
          </a:p>
        </p:txBody>
      </p:sp>
    </p:spTree>
    <p:extLst>
      <p:ext uri="{BB962C8B-B14F-4D97-AF65-F5344CB8AC3E}">
        <p14:creationId xmlns:p14="http://schemas.microsoft.com/office/powerpoint/2010/main" val="3454859459"/>
      </p:ext>
    </p:extLst>
  </p:cSld>
  <p:clrMapOvr>
    <a:masterClrMapping/>
  </p:clrMapOvr>
  <p:transition spd="slow">
    <p:randomBa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smtClean="0"/>
              <a:t>AIKEN COUNTY PUBLIC SCHOOL DISTRICT  LEGISLATIVE UPDATE: 4/23/2019</a:t>
            </a: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38B96DB-C5BB-48C9-8AB1-92DA957701DD}" type="slidenum">
              <a:rPr lang="en-US" smtClean="0"/>
              <a:t>‹#›</a:t>
            </a:fld>
            <a:endParaRPr lang="en-US" dirty="0"/>
          </a:p>
        </p:txBody>
      </p:sp>
    </p:spTree>
    <p:extLst>
      <p:ext uri="{BB962C8B-B14F-4D97-AF65-F5344CB8AC3E}">
        <p14:creationId xmlns:p14="http://schemas.microsoft.com/office/powerpoint/2010/main" val="4109258924"/>
      </p:ext>
    </p:extLst>
  </p:cSld>
  <p:clrMapOvr>
    <a:masterClrMapping/>
  </p:clrMapOvr>
  <p:transition spd="slow">
    <p:randomBa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r>
              <a:rPr lang="en-US" smtClean="0"/>
              <a:t>AIKEN COUNTY PUBLIC SCHOOL DISTRICT  LEGISLATIVE UPDATE: 4/23/2019</a:t>
            </a:r>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38B96DB-C5BB-48C9-8AB1-92DA957701DD}" type="slidenum">
              <a:rPr lang="en-US" smtClean="0"/>
              <a:t>‹#›</a:t>
            </a:fld>
            <a:endParaRPr lang="en-US" dirty="0"/>
          </a:p>
        </p:txBody>
      </p:sp>
    </p:spTree>
    <p:extLst>
      <p:ext uri="{BB962C8B-B14F-4D97-AF65-F5344CB8AC3E}">
        <p14:creationId xmlns:p14="http://schemas.microsoft.com/office/powerpoint/2010/main" val="3284258166"/>
      </p:ext>
    </p:extLst>
  </p:cSld>
  <p:clrMapOvr>
    <a:masterClrMapping/>
  </p:clrMapOvr>
  <p:transition spd="slow">
    <p:randomBar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AIKEN COUNTY PUBLIC SCHOOL DISTRICT  LEGISLATIVE UPDATE: 4/23/2019</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8B96DB-C5BB-48C9-8AB1-92DA957701DD}" type="slidenum">
              <a:rPr lang="en-US" smtClean="0"/>
              <a:t>‹#›</a:t>
            </a:fld>
            <a:endParaRPr lang="en-US" dirty="0"/>
          </a:p>
        </p:txBody>
      </p:sp>
    </p:spTree>
    <p:extLst>
      <p:ext uri="{BB962C8B-B14F-4D97-AF65-F5344CB8AC3E}">
        <p14:creationId xmlns:p14="http://schemas.microsoft.com/office/powerpoint/2010/main" val="2816472557"/>
      </p:ext>
    </p:extLst>
  </p:cSld>
  <p:clrMapOvr>
    <a:masterClrMapping/>
  </p:clrMapOvr>
  <p:transition spd="slow">
    <p:randomBa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r>
              <a:rPr lang="en-US" smtClean="0"/>
              <a:t>AIKEN COUNTY PUBLIC SCHOOL DISTRICT  LEGISLATIVE UPDATE: 4/23/2019</a:t>
            </a:r>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38B96DB-C5BB-48C9-8AB1-92DA957701DD}"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91876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spd="slow">
    <p:randomBar dir="vert"/>
  </p:transition>
  <p:timing>
    <p:tnLst>
      <p:par>
        <p:cTn id="1" dur="indefinite" restart="never" nodeType="tmRoot"/>
      </p:par>
    </p:tnLst>
  </p:timing>
  <p:hf sldNum="0"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52400"/>
            <a:ext cx="9067800" cy="4343400"/>
          </a:xfrm>
        </p:spPr>
        <p:txBody>
          <a:bodyPr>
            <a:normAutofit/>
          </a:bodyPr>
          <a:lstStyle/>
          <a:p>
            <a:pPr algn="ctr"/>
            <a:r>
              <a:rPr lang="en-US" b="1" spc="300" dirty="0" smtClean="0">
                <a:solidFill>
                  <a:schemeClr val="tx1"/>
                </a:solidFill>
              </a:rPr>
              <a:t>Legislative </a:t>
            </a:r>
            <a:r>
              <a:rPr lang="en-US" b="1" spc="300" dirty="0" smtClean="0">
                <a:solidFill>
                  <a:schemeClr val="tx1">
                    <a:lumMod val="65000"/>
                    <a:lumOff val="35000"/>
                  </a:schemeClr>
                </a:solidFill>
              </a:rPr>
              <a:t>Update 2018-2019</a:t>
            </a:r>
            <a:r>
              <a:rPr lang="en-US" sz="6600" b="1" spc="300" dirty="0">
                <a:solidFill>
                  <a:schemeClr val="tx1">
                    <a:lumMod val="65000"/>
                    <a:lumOff val="35000"/>
                  </a:schemeClr>
                </a:solidFill>
              </a:rPr>
              <a:t/>
            </a:r>
            <a:br>
              <a:rPr lang="en-US" sz="6600" b="1" spc="300" dirty="0">
                <a:solidFill>
                  <a:schemeClr val="tx1">
                    <a:lumMod val="65000"/>
                    <a:lumOff val="35000"/>
                  </a:schemeClr>
                </a:solidFill>
              </a:rPr>
            </a:br>
            <a:r>
              <a:rPr lang="en-US" sz="6000" b="1" spc="300" dirty="0" smtClean="0">
                <a:solidFill>
                  <a:schemeClr val="tx1">
                    <a:lumMod val="65000"/>
                    <a:lumOff val="35000"/>
                  </a:schemeClr>
                </a:solidFill>
              </a:rPr>
              <a:t>Weeks </a:t>
            </a:r>
            <a:r>
              <a:rPr lang="en-US" sz="6000" b="1" spc="300" dirty="0">
                <a:solidFill>
                  <a:schemeClr val="tx1">
                    <a:lumMod val="65000"/>
                    <a:lumOff val="35000"/>
                  </a:schemeClr>
                </a:solidFill>
              </a:rPr>
              <a:t>In </a:t>
            </a:r>
            <a:r>
              <a:rPr lang="en-US" sz="6000" b="1" spc="300" dirty="0" smtClean="0">
                <a:solidFill>
                  <a:schemeClr val="tx1">
                    <a:lumMod val="65000"/>
                    <a:lumOff val="35000"/>
                  </a:schemeClr>
                </a:solidFill>
              </a:rPr>
              <a:t>Review </a:t>
            </a:r>
            <a:endParaRPr lang="en-US" sz="6000" b="1" spc="300" dirty="0">
              <a:solidFill>
                <a:srgbClr val="FF0000"/>
              </a:solidFill>
            </a:endParaRPr>
          </a:p>
        </p:txBody>
      </p:sp>
      <p:sp>
        <p:nvSpPr>
          <p:cNvPr id="8" name="Subtitle 2"/>
          <p:cNvSpPr>
            <a:spLocks noGrp="1"/>
          </p:cNvSpPr>
          <p:nvPr>
            <p:ph type="subTitle" idx="1"/>
          </p:nvPr>
        </p:nvSpPr>
        <p:spPr>
          <a:xfrm>
            <a:off x="-76200" y="4724400"/>
            <a:ext cx="9090660" cy="1143000"/>
          </a:xfrm>
        </p:spPr>
        <p:txBody>
          <a:bodyPr>
            <a:normAutofit/>
          </a:bodyPr>
          <a:lstStyle/>
          <a:p>
            <a:pPr algn="ctr">
              <a:lnSpc>
                <a:spcPct val="100000"/>
              </a:lnSpc>
            </a:pPr>
            <a:r>
              <a:rPr lang="en-US" b="1" spc="0" dirty="0" smtClean="0">
                <a:solidFill>
                  <a:srgbClr val="92D050"/>
                </a:solidFill>
              </a:rPr>
              <a:t>   AIKEN COUNTY PUBLIC SCHOOL DISTRICT</a:t>
            </a:r>
          </a:p>
          <a:p>
            <a:pPr algn="ctr">
              <a:lnSpc>
                <a:spcPct val="100000"/>
              </a:lnSpc>
            </a:pPr>
            <a:r>
              <a:rPr lang="en-US" b="1" cap="small" spc="0" dirty="0" smtClean="0">
                <a:solidFill>
                  <a:srgbClr val="92D050"/>
                </a:solidFill>
              </a:rPr>
              <a:t>May  28, 2019</a:t>
            </a:r>
            <a:endParaRPr lang="en-US" cap="small" spc="0" dirty="0" smtClean="0">
              <a:solidFill>
                <a:schemeClr val="tx1">
                  <a:lumMod val="65000"/>
                  <a:lumOff val="35000"/>
                </a:schemeClr>
              </a:solidFill>
            </a:endParaRPr>
          </a:p>
          <a:p>
            <a:pPr algn="ctr">
              <a:lnSpc>
                <a:spcPct val="100000"/>
              </a:lnSpc>
            </a:pPr>
            <a:endParaRPr lang="en-US" cap="small" dirty="0" smtClean="0">
              <a:solidFill>
                <a:schemeClr val="tx1">
                  <a:lumMod val="65000"/>
                  <a:lumOff val="35000"/>
                </a:schemeClr>
              </a:solidFill>
            </a:endParaRPr>
          </a:p>
          <a:p>
            <a:endParaRPr lang="en-US" dirty="0"/>
          </a:p>
        </p:txBody>
      </p:sp>
      <p:sp>
        <p:nvSpPr>
          <p:cNvPr id="4" name="TextBox 3"/>
          <p:cNvSpPr txBox="1"/>
          <p:nvPr/>
        </p:nvSpPr>
        <p:spPr>
          <a:xfrm>
            <a:off x="-76200" y="6400800"/>
            <a:ext cx="9220200" cy="369332"/>
          </a:xfrm>
          <a:prstGeom prst="rect">
            <a:avLst/>
          </a:prstGeom>
          <a:noFill/>
        </p:spPr>
        <p:txBody>
          <a:bodyPr wrap="square" rtlCol="0">
            <a:spAutoFit/>
          </a:bodyPr>
          <a:lstStyle/>
          <a:p>
            <a:pPr algn="ctr"/>
            <a:r>
              <a:rPr lang="en-US" b="1" dirty="0">
                <a:solidFill>
                  <a:srgbClr val="92D050"/>
                </a:solidFill>
              </a:rPr>
              <a:t>AIKEN COUNTY PUBLIC SCHOOL DISTRICT    </a:t>
            </a:r>
            <a:r>
              <a:rPr lang="en-US" b="1" dirty="0" smtClean="0">
                <a:solidFill>
                  <a:srgbClr val="92D050"/>
                </a:solidFill>
              </a:rPr>
              <a:t>                                     </a:t>
            </a:r>
            <a:r>
              <a:rPr lang="en-US" dirty="0" smtClean="0">
                <a:solidFill>
                  <a:schemeClr val="bg1"/>
                </a:solidFill>
              </a:rPr>
              <a:t>Legislative Update</a:t>
            </a:r>
            <a:r>
              <a:rPr lang="en-US" b="1" dirty="0">
                <a:solidFill>
                  <a:srgbClr val="92D050"/>
                </a:solidFill>
                <a:latin typeface="Calibri" panose="020F0502020204030204" pitchFamily="34" charset="0"/>
              </a:rPr>
              <a:t>:</a:t>
            </a:r>
            <a:r>
              <a:rPr lang="en-US" b="1" dirty="0" smtClean="0">
                <a:solidFill>
                  <a:schemeClr val="bg1"/>
                </a:solidFill>
              </a:rPr>
              <a:t> </a:t>
            </a:r>
            <a:r>
              <a:rPr lang="en-US" b="1" dirty="0" smtClean="0">
                <a:solidFill>
                  <a:srgbClr val="92D050"/>
                </a:solidFill>
                <a:latin typeface="Calibri" panose="020F0502020204030204" pitchFamily="34" charset="0"/>
              </a:rPr>
              <a:t>5/28/2019</a:t>
            </a:r>
            <a:endParaRPr lang="en-US" cap="small" dirty="0">
              <a:solidFill>
                <a:schemeClr val="tx1">
                  <a:lumMod val="65000"/>
                  <a:lumOff val="35000"/>
                </a:schemeClr>
              </a:solidFill>
            </a:endParaRPr>
          </a:p>
        </p:txBody>
      </p:sp>
    </p:spTree>
    <p:extLst>
      <p:ext uri="{BB962C8B-B14F-4D97-AF65-F5344CB8AC3E}">
        <p14:creationId xmlns:p14="http://schemas.microsoft.com/office/powerpoint/2010/main" val="2283671699"/>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13637"/>
            <a:ext cx="7543800" cy="1450757"/>
          </a:xfrm>
        </p:spPr>
        <p:txBody>
          <a:bodyPr>
            <a:normAutofit fontScale="90000"/>
          </a:bodyPr>
          <a:lstStyle/>
          <a:p>
            <a:r>
              <a:rPr lang="en-US" sz="3600" cap="all" spc="600" dirty="0" smtClean="0">
                <a:solidFill>
                  <a:prstClr val="black">
                    <a:lumMod val="75000"/>
                    <a:lumOff val="25000"/>
                  </a:prstClr>
                </a:solidFill>
              </a:rPr>
              <a:t>Aiken </a:t>
            </a:r>
            <a:r>
              <a:rPr lang="en-US" sz="3600" cap="all" spc="600" dirty="0">
                <a:solidFill>
                  <a:prstClr val="black">
                    <a:lumMod val="75000"/>
                    <a:lumOff val="25000"/>
                  </a:prstClr>
                </a:solidFill>
              </a:rPr>
              <a:t>County </a:t>
            </a:r>
            <a:r>
              <a:rPr lang="en-US" sz="3600" cap="all" spc="600" dirty="0" smtClean="0">
                <a:solidFill>
                  <a:prstClr val="black">
                    <a:lumMod val="75000"/>
                    <a:lumOff val="25000"/>
                  </a:prstClr>
                </a:solidFill>
              </a:rPr>
              <a:t>Public School District  Highlights</a:t>
            </a:r>
            <a:r>
              <a:rPr lang="en-US" sz="4000" spc="600" dirty="0" smtClean="0">
                <a:solidFill>
                  <a:prstClr val="black">
                    <a:lumMod val="75000"/>
                    <a:lumOff val="25000"/>
                  </a:prstClr>
                </a:solidFill>
              </a:rPr>
              <a:t>!</a:t>
            </a:r>
            <a:r>
              <a:rPr lang="en-US" dirty="0">
                <a:solidFill>
                  <a:prstClr val="black">
                    <a:lumMod val="65000"/>
                    <a:lumOff val="35000"/>
                  </a:prstClr>
                </a:solidFill>
              </a:rPr>
              <a:t/>
            </a:r>
            <a:br>
              <a:rPr lang="en-US" dirty="0">
                <a:solidFill>
                  <a:prstClr val="black">
                    <a:lumMod val="65000"/>
                    <a:lumOff val="35000"/>
                  </a:prstClr>
                </a:solidFill>
              </a:rPr>
            </a:br>
            <a:endParaRPr lang="en-US" sz="1050" dirty="0"/>
          </a:p>
        </p:txBody>
      </p:sp>
      <p:sp>
        <p:nvSpPr>
          <p:cNvPr id="5" name="Title 1"/>
          <p:cNvSpPr txBox="1">
            <a:spLocks/>
          </p:cNvSpPr>
          <p:nvPr/>
        </p:nvSpPr>
        <p:spPr>
          <a:xfrm>
            <a:off x="762000" y="228600"/>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1050" dirty="0"/>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768679"/>
            <a:ext cx="3275642" cy="232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1981200"/>
            <a:ext cx="2819400" cy="1485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descr="2019-20 Aiken High Principal Dr. Json Holt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1981200"/>
            <a:ext cx="182880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V="1">
            <a:off x="6562619" y="1956611"/>
            <a:ext cx="1676400" cy="1534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53000" y="3768677"/>
            <a:ext cx="3286322" cy="2349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6200" y="6400800"/>
            <a:ext cx="9220200" cy="369332"/>
          </a:xfrm>
          <a:prstGeom prst="rect">
            <a:avLst/>
          </a:prstGeom>
          <a:noFill/>
        </p:spPr>
        <p:txBody>
          <a:bodyPr wrap="square" rtlCol="0">
            <a:spAutoFit/>
          </a:bodyPr>
          <a:lstStyle/>
          <a:p>
            <a:pPr algn="ctr"/>
            <a:r>
              <a:rPr lang="en-US" b="1" dirty="0">
                <a:solidFill>
                  <a:srgbClr val="92D050"/>
                </a:solidFill>
              </a:rPr>
              <a:t>AIKEN COUNTY PUBLIC SCHOOL DISTRICT    </a:t>
            </a:r>
            <a:r>
              <a:rPr lang="en-US" b="1" dirty="0" smtClean="0">
                <a:solidFill>
                  <a:srgbClr val="92D050"/>
                </a:solidFill>
              </a:rPr>
              <a:t>                                     </a:t>
            </a:r>
            <a:r>
              <a:rPr lang="en-US" dirty="0" smtClean="0">
                <a:solidFill>
                  <a:schemeClr val="bg1"/>
                </a:solidFill>
              </a:rPr>
              <a:t>Legislative Update</a:t>
            </a:r>
            <a:r>
              <a:rPr lang="en-US" b="1" dirty="0">
                <a:solidFill>
                  <a:srgbClr val="92D050"/>
                </a:solidFill>
                <a:latin typeface="Calibri" panose="020F0502020204030204" pitchFamily="34" charset="0"/>
              </a:rPr>
              <a:t>:</a:t>
            </a:r>
            <a:r>
              <a:rPr lang="en-US" b="1" dirty="0" smtClean="0">
                <a:solidFill>
                  <a:schemeClr val="bg1"/>
                </a:solidFill>
              </a:rPr>
              <a:t> </a:t>
            </a:r>
            <a:r>
              <a:rPr lang="en-US" b="1" dirty="0" smtClean="0">
                <a:solidFill>
                  <a:srgbClr val="92D050"/>
                </a:solidFill>
                <a:latin typeface="Calibri" panose="020F0502020204030204" pitchFamily="34" charset="0"/>
              </a:rPr>
              <a:t>5/28/2019</a:t>
            </a:r>
            <a:endParaRPr lang="en-US" cap="small" dirty="0">
              <a:solidFill>
                <a:schemeClr val="tx1">
                  <a:lumMod val="65000"/>
                  <a:lumOff val="35000"/>
                </a:schemeClr>
              </a:solidFill>
            </a:endParaRPr>
          </a:p>
        </p:txBody>
      </p:sp>
    </p:spTree>
    <p:extLst>
      <p:ext uri="{BB962C8B-B14F-4D97-AF65-F5344CB8AC3E}">
        <p14:creationId xmlns:p14="http://schemas.microsoft.com/office/powerpoint/2010/main" val="2830751739"/>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001000" cy="1295400"/>
          </a:xfrm>
        </p:spPr>
        <p:txBody>
          <a:bodyPr>
            <a:normAutofit/>
          </a:bodyPr>
          <a:lstStyle/>
          <a:p>
            <a:r>
              <a:rPr lang="en-US" sz="6000" cap="all" dirty="0">
                <a:solidFill>
                  <a:srgbClr val="282828"/>
                </a:solidFill>
              </a:rPr>
              <a:t>It’s a Wrap! </a:t>
            </a:r>
            <a:endParaRPr lang="en-US" sz="6000" cap="all" dirty="0">
              <a:solidFill>
                <a:schemeClr val="tx1">
                  <a:lumMod val="65000"/>
                  <a:lumOff val="35000"/>
                </a:schemeClr>
              </a:solidFill>
            </a:endParaRPr>
          </a:p>
        </p:txBody>
      </p:sp>
      <p:sp>
        <p:nvSpPr>
          <p:cNvPr id="3" name="Content Placeholder 2"/>
          <p:cNvSpPr>
            <a:spLocks noGrp="1"/>
          </p:cNvSpPr>
          <p:nvPr>
            <p:ph idx="1"/>
          </p:nvPr>
        </p:nvSpPr>
        <p:spPr>
          <a:xfrm>
            <a:off x="685800" y="1828800"/>
            <a:ext cx="8016240" cy="4343400"/>
          </a:xfrm>
        </p:spPr>
        <p:txBody>
          <a:bodyPr>
            <a:normAutofit lnSpcReduction="10000"/>
          </a:bodyPr>
          <a:lstStyle/>
          <a:p>
            <a:pPr marL="571500" indent="-457200">
              <a:buFont typeface="Wingdings" panose="05000000000000000000" pitchFamily="2" charset="2"/>
              <a:buChar char="§"/>
            </a:pPr>
            <a:r>
              <a:rPr lang="en-US" b="1" dirty="0" smtClean="0">
                <a:latin typeface="Californian FB" panose="0207040306080B030204" pitchFamily="18" charset="0"/>
              </a:rPr>
              <a:t> </a:t>
            </a:r>
            <a:r>
              <a:rPr lang="en-US" b="1" dirty="0">
                <a:latin typeface="Californian FB" panose="0207040306080B030204" pitchFamily="18" charset="0"/>
              </a:rPr>
              <a:t>House and the Senate adopted  </a:t>
            </a:r>
            <a:r>
              <a:rPr lang="en-US" b="1" dirty="0" smtClean="0">
                <a:latin typeface="Californian FB" panose="0207040306080B030204" pitchFamily="18" charset="0"/>
              </a:rPr>
              <a:t>H. </a:t>
            </a:r>
            <a:r>
              <a:rPr lang="en-US" b="1" dirty="0">
                <a:latin typeface="Californian FB" panose="0207040306080B030204" pitchFamily="18" charset="0"/>
              </a:rPr>
              <a:t>4000 2019-20 Appropriations Act </a:t>
            </a:r>
            <a:endParaRPr lang="en-US" b="1" dirty="0" smtClean="0">
              <a:latin typeface="Californian FB" panose="0207040306080B030204" pitchFamily="18" charset="0"/>
            </a:endParaRPr>
          </a:p>
          <a:p>
            <a:pPr marL="571500" indent="-457200">
              <a:buFont typeface="Wingdings" panose="05000000000000000000" pitchFamily="2" charset="2"/>
              <a:buChar char="§"/>
            </a:pPr>
            <a:r>
              <a:rPr lang="en-US" b="1" dirty="0" smtClean="0">
                <a:latin typeface="Californian FB" panose="0207040306080B030204" pitchFamily="18" charset="0"/>
              </a:rPr>
              <a:t>Summary </a:t>
            </a:r>
            <a:r>
              <a:rPr lang="en-US" b="1" dirty="0">
                <a:latin typeface="Californian FB" panose="0207040306080B030204" pitchFamily="18" charset="0"/>
              </a:rPr>
              <a:t>of  education related funding </a:t>
            </a:r>
            <a:r>
              <a:rPr lang="en-US" b="1" dirty="0" smtClean="0">
                <a:latin typeface="Californian FB" panose="0207040306080B030204" pitchFamily="18" charset="0"/>
              </a:rPr>
              <a:t>provisions:</a:t>
            </a:r>
          </a:p>
          <a:p>
            <a:pPr marL="114300" indent="0">
              <a:buNone/>
            </a:pPr>
            <a:r>
              <a:rPr lang="en-US" b="1" dirty="0">
                <a:latin typeface="Californian FB" panose="0207040306080B030204" pitchFamily="18" charset="0"/>
              </a:rPr>
              <a:t> </a:t>
            </a:r>
            <a:r>
              <a:rPr lang="en-US" b="1" dirty="0" smtClean="0">
                <a:latin typeface="Californian FB" panose="0207040306080B030204" pitchFamily="18" charset="0"/>
              </a:rPr>
              <a:t>  1. </a:t>
            </a:r>
            <a:r>
              <a:rPr lang="en-US" sz="3200" b="1" dirty="0" smtClean="0">
                <a:latin typeface="Californian FB" panose="0207040306080B030204" pitchFamily="18" charset="0"/>
              </a:rPr>
              <a:t>General </a:t>
            </a:r>
            <a:r>
              <a:rPr lang="en-US" sz="3200" b="1" dirty="0">
                <a:latin typeface="Californian FB" panose="0207040306080B030204" pitchFamily="18" charset="0"/>
              </a:rPr>
              <a:t>Funds (Recurring</a:t>
            </a:r>
            <a:r>
              <a:rPr lang="en-US" sz="3200" b="1" dirty="0" smtClean="0">
                <a:latin typeface="Californian FB" panose="0207040306080B030204" pitchFamily="18" charset="0"/>
              </a:rPr>
              <a:t>)</a:t>
            </a:r>
          </a:p>
          <a:p>
            <a:pPr marL="875538" lvl="2" indent="-285750">
              <a:buFont typeface="Courier New" panose="02070309020205020404" pitchFamily="49" charset="0"/>
              <a:buChar char="o"/>
            </a:pPr>
            <a:r>
              <a:rPr lang="en-US" sz="1800" b="1" dirty="0" smtClean="0">
                <a:latin typeface="Californian FB" panose="0207040306080B030204" pitchFamily="18" charset="0"/>
              </a:rPr>
              <a:t>$</a:t>
            </a:r>
            <a:r>
              <a:rPr lang="en-US" sz="1800" b="1" dirty="0">
                <a:latin typeface="Californian FB" panose="0207040306080B030204" pitchFamily="18" charset="0"/>
              </a:rPr>
              <a:t>159 million 4% Teacher </a:t>
            </a:r>
            <a:r>
              <a:rPr lang="en-US" sz="1800" b="1" dirty="0" smtClean="0">
                <a:latin typeface="Californian FB" panose="0207040306080B030204" pitchFamily="18" charset="0"/>
              </a:rPr>
              <a:t>Salaries</a:t>
            </a:r>
            <a:endParaRPr lang="en-US" sz="900" b="1" dirty="0" smtClean="0">
              <a:latin typeface="Californian FB" panose="0207040306080B030204" pitchFamily="18" charset="0"/>
            </a:endParaRPr>
          </a:p>
          <a:p>
            <a:pPr marL="875538" lvl="2" indent="-285750">
              <a:buFont typeface="Courier New" panose="02070309020205020404" pitchFamily="49" charset="0"/>
              <a:buChar char="o"/>
            </a:pPr>
            <a:endParaRPr lang="en-US" sz="900" b="1" dirty="0" smtClean="0">
              <a:latin typeface="Californian FB" panose="0207040306080B030204" pitchFamily="18" charset="0"/>
            </a:endParaRPr>
          </a:p>
          <a:p>
            <a:pPr marL="749808" lvl="1" indent="-342900">
              <a:buFont typeface="Courier New" panose="02070309020205020404" pitchFamily="49" charset="0"/>
              <a:buChar char="o"/>
            </a:pPr>
            <a:r>
              <a:rPr lang="en-US" b="1" dirty="0">
                <a:latin typeface="Californian FB" panose="0207040306080B030204" pitchFamily="18" charset="0"/>
              </a:rPr>
              <a:t> </a:t>
            </a:r>
            <a:r>
              <a:rPr lang="en-US" b="1" dirty="0" smtClean="0">
                <a:latin typeface="Californian FB" panose="0207040306080B030204" pitchFamily="18" charset="0"/>
              </a:rPr>
              <a:t>       $</a:t>
            </a:r>
            <a:r>
              <a:rPr lang="en-US" b="1" dirty="0">
                <a:latin typeface="Californian FB" panose="0207040306080B030204" pitchFamily="18" charset="0"/>
              </a:rPr>
              <a:t>49.7 million State Health Plan </a:t>
            </a:r>
            <a:endParaRPr lang="en-US" b="1" dirty="0" smtClean="0">
              <a:latin typeface="Californian FB" panose="0207040306080B030204" pitchFamily="18" charset="0"/>
            </a:endParaRPr>
          </a:p>
          <a:p>
            <a:pPr marL="749808" lvl="1" indent="-342900">
              <a:buFont typeface="Courier New" panose="02070309020205020404" pitchFamily="49" charset="0"/>
              <a:buChar char="o"/>
            </a:pPr>
            <a:endParaRPr lang="en-US" sz="900" b="1" dirty="0" smtClean="0">
              <a:latin typeface="Californian FB" panose="0207040306080B030204" pitchFamily="18" charset="0"/>
            </a:endParaRPr>
          </a:p>
          <a:p>
            <a:pPr marL="749808" lvl="1" indent="-342900">
              <a:buFont typeface="Courier New" panose="02070309020205020404" pitchFamily="49" charset="0"/>
              <a:buChar char="o"/>
            </a:pPr>
            <a:r>
              <a:rPr lang="en-US" b="1" dirty="0" smtClean="0">
                <a:latin typeface="Californian FB" panose="0207040306080B030204" pitchFamily="18" charset="0"/>
              </a:rPr>
              <a:t>        $</a:t>
            </a:r>
            <a:r>
              <a:rPr lang="en-US" b="1" dirty="0">
                <a:latin typeface="Californian FB" panose="0207040306080B030204" pitchFamily="18" charset="0"/>
              </a:rPr>
              <a:t>32.4 million for 1% Employer Retirement </a:t>
            </a:r>
            <a:r>
              <a:rPr lang="en-US" b="1" dirty="0" smtClean="0">
                <a:latin typeface="Californian FB" panose="0207040306080B030204" pitchFamily="18" charset="0"/>
              </a:rPr>
              <a:t>Contribution</a:t>
            </a:r>
          </a:p>
          <a:p>
            <a:pPr marL="406908" lvl="1" indent="0">
              <a:buNone/>
            </a:pPr>
            <a:r>
              <a:rPr lang="en-US" b="1" dirty="0" smtClean="0">
                <a:latin typeface="Californian FB" panose="0207040306080B030204" pitchFamily="18" charset="0"/>
              </a:rPr>
              <a:t> </a:t>
            </a:r>
            <a:endParaRPr lang="en-US" b="1" dirty="0" smtClean="0">
              <a:latin typeface="Californian FB" panose="0207040306080B030204" pitchFamily="18" charset="0"/>
            </a:endParaRPr>
          </a:p>
          <a:p>
            <a:pPr marL="749808" lvl="1" indent="-342900">
              <a:buFont typeface="Courier New" panose="02070309020205020404" pitchFamily="49" charset="0"/>
              <a:buChar char="o"/>
            </a:pPr>
            <a:r>
              <a:rPr lang="en-US" b="1" dirty="0" smtClean="0">
                <a:latin typeface="Californian FB" panose="0207040306080B030204" pitchFamily="18" charset="0"/>
              </a:rPr>
              <a:t>        $</a:t>
            </a:r>
            <a:r>
              <a:rPr lang="en-US" b="1" dirty="0">
                <a:latin typeface="Californian FB" panose="0207040306080B030204" pitchFamily="18" charset="0"/>
              </a:rPr>
              <a:t>15 million Base Student </a:t>
            </a:r>
            <a:r>
              <a:rPr lang="en-US" b="1" dirty="0" smtClean="0">
                <a:latin typeface="Californian FB" panose="0207040306080B030204" pitchFamily="18" charset="0"/>
              </a:rPr>
              <a:t>Cost</a:t>
            </a:r>
          </a:p>
          <a:p>
            <a:pPr marL="749808" lvl="1" indent="-342900">
              <a:buFont typeface="Courier New" panose="02070309020205020404" pitchFamily="49" charset="0"/>
              <a:buChar char="o"/>
            </a:pPr>
            <a:endParaRPr lang="en-US" b="1" dirty="0" smtClean="0">
              <a:latin typeface="Californian FB" panose="0207040306080B030204" pitchFamily="18" charset="0"/>
            </a:endParaRPr>
          </a:p>
          <a:p>
            <a:pPr marL="749808" lvl="1" indent="-342900">
              <a:buFont typeface="Courier New" panose="02070309020205020404" pitchFamily="49" charset="0"/>
              <a:buChar char="o"/>
            </a:pPr>
            <a:r>
              <a:rPr lang="en-US" b="1" dirty="0" smtClean="0">
                <a:latin typeface="Californian FB" panose="0207040306080B030204" pitchFamily="18" charset="0"/>
              </a:rPr>
              <a:t>        $</a:t>
            </a:r>
            <a:r>
              <a:rPr lang="en-US" b="1" dirty="0">
                <a:latin typeface="Californian FB" panose="0207040306080B030204" pitchFamily="18" charset="0"/>
              </a:rPr>
              <a:t>2.2 million to Department of Mental Health </a:t>
            </a:r>
            <a:r>
              <a:rPr lang="en-US" b="1" dirty="0" smtClean="0">
                <a:latin typeface="Californian FB" panose="0207040306080B030204" pitchFamily="18" charset="0"/>
              </a:rPr>
              <a:t> for School </a:t>
            </a:r>
            <a:r>
              <a:rPr lang="en-US" b="1" dirty="0">
                <a:latin typeface="Californian FB" panose="0207040306080B030204" pitchFamily="18" charset="0"/>
              </a:rPr>
              <a:t>Mental </a:t>
            </a:r>
            <a:r>
              <a:rPr lang="en-US" b="1" dirty="0" smtClean="0">
                <a:latin typeface="Californian FB" panose="0207040306080B030204" pitchFamily="18" charset="0"/>
              </a:rPr>
              <a:t>  	        Health </a:t>
            </a:r>
            <a:r>
              <a:rPr lang="en-US" b="1" dirty="0">
                <a:latin typeface="Californian FB" panose="0207040306080B030204" pitchFamily="18" charset="0"/>
              </a:rPr>
              <a:t>Services </a:t>
            </a:r>
            <a:endParaRPr lang="en-US" b="1" dirty="0" smtClean="0">
              <a:latin typeface="Californian FB" panose="0207040306080B030204" pitchFamily="18" charset="0"/>
            </a:endParaRPr>
          </a:p>
        </p:txBody>
      </p:sp>
      <p:sp>
        <p:nvSpPr>
          <p:cNvPr id="6" name="TextBox 5"/>
          <p:cNvSpPr txBox="1"/>
          <p:nvPr/>
        </p:nvSpPr>
        <p:spPr>
          <a:xfrm>
            <a:off x="-76200" y="6400800"/>
            <a:ext cx="9220200" cy="369332"/>
          </a:xfrm>
          <a:prstGeom prst="rect">
            <a:avLst/>
          </a:prstGeom>
          <a:noFill/>
        </p:spPr>
        <p:txBody>
          <a:bodyPr wrap="square" rtlCol="0">
            <a:spAutoFit/>
          </a:bodyPr>
          <a:lstStyle/>
          <a:p>
            <a:pPr algn="ctr"/>
            <a:r>
              <a:rPr lang="en-US" b="1" dirty="0">
                <a:solidFill>
                  <a:srgbClr val="92D050"/>
                </a:solidFill>
              </a:rPr>
              <a:t>AIKEN COUNTY PUBLIC SCHOOL DISTRICT    </a:t>
            </a:r>
            <a:r>
              <a:rPr lang="en-US" b="1" dirty="0" smtClean="0">
                <a:solidFill>
                  <a:srgbClr val="92D050"/>
                </a:solidFill>
              </a:rPr>
              <a:t>                                     </a:t>
            </a:r>
            <a:r>
              <a:rPr lang="en-US" dirty="0" smtClean="0">
                <a:solidFill>
                  <a:schemeClr val="bg1"/>
                </a:solidFill>
              </a:rPr>
              <a:t>Legislative Update</a:t>
            </a:r>
            <a:r>
              <a:rPr lang="en-US" b="1" dirty="0">
                <a:solidFill>
                  <a:srgbClr val="92D050"/>
                </a:solidFill>
                <a:latin typeface="Calibri" panose="020F0502020204030204" pitchFamily="34" charset="0"/>
              </a:rPr>
              <a:t>:</a:t>
            </a:r>
            <a:r>
              <a:rPr lang="en-US" b="1" dirty="0" smtClean="0">
                <a:solidFill>
                  <a:schemeClr val="bg1"/>
                </a:solidFill>
              </a:rPr>
              <a:t> </a:t>
            </a:r>
            <a:r>
              <a:rPr lang="en-US" b="1" dirty="0" smtClean="0">
                <a:solidFill>
                  <a:srgbClr val="92D050"/>
                </a:solidFill>
                <a:latin typeface="Calibri" panose="020F0502020204030204" pitchFamily="34" charset="0"/>
              </a:rPr>
              <a:t>5/28/2019</a:t>
            </a:r>
            <a:endParaRPr lang="en-US" cap="small" dirty="0">
              <a:solidFill>
                <a:schemeClr val="tx1">
                  <a:lumMod val="65000"/>
                  <a:lumOff val="35000"/>
                </a:schemeClr>
              </a:solidFill>
            </a:endParaRPr>
          </a:p>
        </p:txBody>
      </p:sp>
    </p:spTree>
    <p:extLst>
      <p:ext uri="{BB962C8B-B14F-4D97-AF65-F5344CB8AC3E}">
        <p14:creationId xmlns:p14="http://schemas.microsoft.com/office/powerpoint/2010/main" val="360590339"/>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405"/>
            <a:ext cx="7543800" cy="1161195"/>
          </a:xfrm>
        </p:spPr>
        <p:txBody>
          <a:bodyPr>
            <a:normAutofit fontScale="90000"/>
          </a:bodyPr>
          <a:lstStyle/>
          <a:p>
            <a:pPr marL="571500" indent="-457200"/>
            <a:r>
              <a:rPr lang="en-US" sz="4400" cap="all" spc="600" dirty="0" smtClean="0"/>
              <a:t>    H</a:t>
            </a:r>
            <a:r>
              <a:rPr lang="en-US" sz="4400" cap="all" spc="600" dirty="0"/>
              <a:t>. 4000 2019-20 </a:t>
            </a:r>
            <a:br>
              <a:rPr lang="en-US" sz="4400" cap="all" spc="600" dirty="0"/>
            </a:br>
            <a:r>
              <a:rPr lang="en-US" sz="4400" cap="all" spc="600" dirty="0" smtClean="0"/>
              <a:t> Appropriations </a:t>
            </a:r>
            <a:r>
              <a:rPr lang="en-US" sz="4400" cap="all" spc="600" dirty="0"/>
              <a:t>Act </a:t>
            </a:r>
          </a:p>
        </p:txBody>
      </p:sp>
      <p:sp>
        <p:nvSpPr>
          <p:cNvPr id="3" name="Content Placeholder 2"/>
          <p:cNvSpPr>
            <a:spLocks noGrp="1"/>
          </p:cNvSpPr>
          <p:nvPr>
            <p:ph idx="1"/>
          </p:nvPr>
        </p:nvSpPr>
        <p:spPr>
          <a:xfrm>
            <a:off x="838200" y="1752600"/>
            <a:ext cx="7528560" cy="4192694"/>
          </a:xfrm>
        </p:spPr>
        <p:txBody>
          <a:bodyPr>
            <a:normAutofit fontScale="92500" lnSpcReduction="20000"/>
          </a:bodyPr>
          <a:lstStyle/>
          <a:p>
            <a:pPr marL="0" indent="0">
              <a:buNone/>
            </a:pPr>
            <a:r>
              <a:rPr lang="en-US" b="1" dirty="0"/>
              <a:t> </a:t>
            </a:r>
            <a:r>
              <a:rPr lang="en-US" b="1" dirty="0" smtClean="0"/>
              <a:t>     </a:t>
            </a:r>
          </a:p>
          <a:p>
            <a:pPr marL="0" indent="0">
              <a:buNone/>
            </a:pPr>
            <a:r>
              <a:rPr lang="en-US" sz="3500" dirty="0">
                <a:latin typeface="Californian FB" panose="0207040306080B030204" pitchFamily="18" charset="0"/>
              </a:rPr>
              <a:t> </a:t>
            </a:r>
            <a:r>
              <a:rPr lang="en-US" sz="3500" dirty="0" smtClean="0">
                <a:latin typeface="Californian FB" panose="0207040306080B030204" pitchFamily="18" charset="0"/>
              </a:rPr>
              <a:t>2.  EIA </a:t>
            </a:r>
            <a:r>
              <a:rPr lang="en-US" sz="3500" dirty="0">
                <a:latin typeface="Californian FB" panose="0207040306080B030204" pitchFamily="18" charset="0"/>
              </a:rPr>
              <a:t>Funds (Recurring</a:t>
            </a:r>
            <a:r>
              <a:rPr lang="en-US" sz="3500" dirty="0" smtClean="0">
                <a:latin typeface="Californian FB" panose="0207040306080B030204" pitchFamily="18" charset="0"/>
              </a:rPr>
              <a:t>)</a:t>
            </a:r>
          </a:p>
          <a:p>
            <a:pPr marL="0" indent="0">
              <a:buNone/>
            </a:pPr>
            <a:r>
              <a:rPr lang="en-US" dirty="0" smtClean="0">
                <a:latin typeface="Californian FB" panose="0207040306080B030204" pitchFamily="18" charset="0"/>
              </a:rPr>
              <a:t>    </a:t>
            </a:r>
            <a:r>
              <a:rPr lang="en-US" sz="2800" dirty="0" smtClean="0">
                <a:latin typeface="Californian FB" panose="0207040306080B030204" pitchFamily="18" charset="0"/>
              </a:rPr>
              <a:t>• </a:t>
            </a:r>
            <a:r>
              <a:rPr lang="en-US" sz="2800" dirty="0">
                <a:latin typeface="Californian FB" panose="0207040306080B030204" pitchFamily="18" charset="0"/>
              </a:rPr>
              <a:t>$4.2 million 1% Employer Retirement </a:t>
            </a:r>
            <a:r>
              <a:rPr lang="en-US" sz="2800" dirty="0" smtClean="0">
                <a:latin typeface="Californian FB" panose="0207040306080B030204" pitchFamily="18" charset="0"/>
              </a:rPr>
              <a:t>   	Contribution  </a:t>
            </a:r>
          </a:p>
          <a:p>
            <a:pPr marL="0" indent="0">
              <a:buNone/>
            </a:pPr>
            <a:r>
              <a:rPr lang="en-US" sz="2800" dirty="0">
                <a:latin typeface="Californian FB" panose="0207040306080B030204" pitchFamily="18" charset="0"/>
              </a:rPr>
              <a:t> </a:t>
            </a:r>
            <a:r>
              <a:rPr lang="en-US" sz="2800" dirty="0" smtClean="0">
                <a:latin typeface="Californian FB" panose="0207040306080B030204" pitchFamily="18" charset="0"/>
              </a:rPr>
              <a:t>  • </a:t>
            </a:r>
            <a:r>
              <a:rPr lang="en-US" sz="2800" dirty="0">
                <a:latin typeface="Californian FB" panose="0207040306080B030204" pitchFamily="18" charset="0"/>
              </a:rPr>
              <a:t>$10 million School Resource </a:t>
            </a:r>
            <a:r>
              <a:rPr lang="en-US" sz="2800" dirty="0" smtClean="0">
                <a:latin typeface="Californian FB" panose="0207040306080B030204" pitchFamily="18" charset="0"/>
              </a:rPr>
              <a:t>Officers</a:t>
            </a:r>
          </a:p>
          <a:p>
            <a:pPr marL="0" indent="0">
              <a:buNone/>
            </a:pPr>
            <a:r>
              <a:rPr lang="en-US" sz="2800" dirty="0" smtClean="0">
                <a:latin typeface="Californian FB" panose="0207040306080B030204" pitchFamily="18" charset="0"/>
              </a:rPr>
              <a:t>   • </a:t>
            </a:r>
            <a:r>
              <a:rPr lang="en-US" sz="2800" dirty="0">
                <a:latin typeface="Californian FB" panose="0207040306080B030204" pitchFamily="18" charset="0"/>
              </a:rPr>
              <a:t>$12.7 million Public Charter School Growth </a:t>
            </a:r>
            <a:endParaRPr lang="en-US" sz="2800" dirty="0" smtClean="0">
              <a:latin typeface="Californian FB" panose="0207040306080B030204" pitchFamily="18" charset="0"/>
            </a:endParaRPr>
          </a:p>
          <a:p>
            <a:pPr marL="0" indent="0">
              <a:buNone/>
            </a:pPr>
            <a:r>
              <a:rPr lang="en-US" sz="2800" dirty="0">
                <a:latin typeface="Californian FB" panose="0207040306080B030204" pitchFamily="18" charset="0"/>
              </a:rPr>
              <a:t> </a:t>
            </a:r>
            <a:r>
              <a:rPr lang="en-US" sz="2800" dirty="0" smtClean="0">
                <a:latin typeface="Californian FB" panose="0207040306080B030204" pitchFamily="18" charset="0"/>
              </a:rPr>
              <a:t>  • </a:t>
            </a:r>
            <a:r>
              <a:rPr lang="en-US" sz="2800" dirty="0">
                <a:latin typeface="Californian FB" panose="0207040306080B030204" pitchFamily="18" charset="0"/>
              </a:rPr>
              <a:t>$504,313 SDE Grants Committee </a:t>
            </a:r>
            <a:endParaRPr lang="en-US" sz="2800" dirty="0" smtClean="0">
              <a:latin typeface="Californian FB" panose="0207040306080B030204" pitchFamily="18" charset="0"/>
            </a:endParaRPr>
          </a:p>
          <a:p>
            <a:pPr marL="0" indent="0">
              <a:buNone/>
            </a:pPr>
            <a:r>
              <a:rPr lang="en-US" sz="2800" dirty="0">
                <a:latin typeface="Californian FB" panose="0207040306080B030204" pitchFamily="18" charset="0"/>
              </a:rPr>
              <a:t> </a:t>
            </a:r>
            <a:r>
              <a:rPr lang="en-US" sz="2800" dirty="0" smtClean="0">
                <a:latin typeface="Californian FB" panose="0207040306080B030204" pitchFamily="18" charset="0"/>
              </a:rPr>
              <a:t>  • </a:t>
            </a:r>
            <a:r>
              <a:rPr lang="en-US" sz="2800" dirty="0">
                <a:latin typeface="Californian FB" panose="0207040306080B030204" pitchFamily="18" charset="0"/>
              </a:rPr>
              <a:t>$12 million decrease in Technology Funds </a:t>
            </a:r>
            <a:r>
              <a:rPr lang="en-US" sz="2800" dirty="0" smtClean="0">
                <a:latin typeface="Californian FB" panose="0207040306080B030204" pitchFamily="18" charset="0"/>
              </a:rPr>
              <a:t>	(eliminates </a:t>
            </a:r>
            <a:r>
              <a:rPr lang="en-US" sz="2800" dirty="0">
                <a:latin typeface="Californian FB" panose="0207040306080B030204" pitchFamily="18" charset="0"/>
              </a:rPr>
              <a:t>the line </a:t>
            </a:r>
            <a:r>
              <a:rPr lang="en-US" sz="2800" dirty="0" smtClean="0">
                <a:latin typeface="Californian FB" panose="0207040306080B030204" pitchFamily="18" charset="0"/>
              </a:rPr>
              <a:t>completely)</a:t>
            </a:r>
            <a:endParaRPr lang="en-US" sz="2800" dirty="0" smtClean="0">
              <a:latin typeface="Californian FB" panose="0207040306080B030204" pitchFamily="18" charset="0"/>
            </a:endParaRPr>
          </a:p>
          <a:p>
            <a:pPr marL="0" indent="0">
              <a:buNone/>
            </a:pPr>
            <a:r>
              <a:rPr lang="en-US" b="1" dirty="0"/>
              <a:t>	</a:t>
            </a:r>
            <a:r>
              <a:rPr lang="en-US" b="1" dirty="0" smtClean="0"/>
              <a:t>	</a:t>
            </a:r>
          </a:p>
          <a:p>
            <a:endParaRPr lang="en-US" dirty="0"/>
          </a:p>
        </p:txBody>
      </p:sp>
      <p:sp>
        <p:nvSpPr>
          <p:cNvPr id="6" name="TextBox 5"/>
          <p:cNvSpPr txBox="1"/>
          <p:nvPr/>
        </p:nvSpPr>
        <p:spPr>
          <a:xfrm>
            <a:off x="-76200" y="6400800"/>
            <a:ext cx="9220200" cy="369332"/>
          </a:xfrm>
          <a:prstGeom prst="rect">
            <a:avLst/>
          </a:prstGeom>
          <a:noFill/>
        </p:spPr>
        <p:txBody>
          <a:bodyPr wrap="square" rtlCol="0">
            <a:spAutoFit/>
          </a:bodyPr>
          <a:lstStyle/>
          <a:p>
            <a:pPr algn="ctr"/>
            <a:r>
              <a:rPr lang="en-US" b="1" dirty="0">
                <a:solidFill>
                  <a:srgbClr val="92D050"/>
                </a:solidFill>
              </a:rPr>
              <a:t>AIKEN COUNTY PUBLIC SCHOOL DISTRICT    </a:t>
            </a:r>
            <a:r>
              <a:rPr lang="en-US" b="1" dirty="0" smtClean="0">
                <a:solidFill>
                  <a:srgbClr val="92D050"/>
                </a:solidFill>
              </a:rPr>
              <a:t>                                     </a:t>
            </a:r>
            <a:r>
              <a:rPr lang="en-US" dirty="0" smtClean="0">
                <a:solidFill>
                  <a:schemeClr val="bg1"/>
                </a:solidFill>
              </a:rPr>
              <a:t>Legislative Update</a:t>
            </a:r>
            <a:r>
              <a:rPr lang="en-US" b="1" dirty="0">
                <a:solidFill>
                  <a:srgbClr val="92D050"/>
                </a:solidFill>
                <a:latin typeface="Calibri" panose="020F0502020204030204" pitchFamily="34" charset="0"/>
              </a:rPr>
              <a:t>:</a:t>
            </a:r>
            <a:r>
              <a:rPr lang="en-US" b="1" dirty="0" smtClean="0">
                <a:solidFill>
                  <a:schemeClr val="bg1"/>
                </a:solidFill>
              </a:rPr>
              <a:t> </a:t>
            </a:r>
            <a:r>
              <a:rPr lang="en-US" b="1" dirty="0" smtClean="0">
                <a:solidFill>
                  <a:srgbClr val="92D050"/>
                </a:solidFill>
                <a:latin typeface="Calibri" panose="020F0502020204030204" pitchFamily="34" charset="0"/>
              </a:rPr>
              <a:t>5/28/2019</a:t>
            </a:r>
            <a:endParaRPr lang="en-US" cap="small" dirty="0">
              <a:solidFill>
                <a:schemeClr val="tx1">
                  <a:lumMod val="65000"/>
                  <a:lumOff val="35000"/>
                </a:schemeClr>
              </a:solidFill>
            </a:endParaRPr>
          </a:p>
        </p:txBody>
      </p:sp>
    </p:spTree>
    <p:extLst>
      <p:ext uri="{BB962C8B-B14F-4D97-AF65-F5344CB8AC3E}">
        <p14:creationId xmlns:p14="http://schemas.microsoft.com/office/powerpoint/2010/main" val="1156343623"/>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609600"/>
            <a:ext cx="8625839" cy="1008795"/>
          </a:xfrm>
        </p:spPr>
        <p:txBody>
          <a:bodyPr>
            <a:normAutofit fontScale="90000"/>
          </a:bodyPr>
          <a:lstStyle/>
          <a:p>
            <a:r>
              <a:rPr lang="en-US" sz="4000" cap="all" spc="600" dirty="0">
                <a:solidFill>
                  <a:prstClr val="black">
                    <a:lumMod val="75000"/>
                    <a:lumOff val="25000"/>
                  </a:prstClr>
                </a:solidFill>
              </a:rPr>
              <a:t>H. 4000 2019-20 </a:t>
            </a:r>
            <a:r>
              <a:rPr lang="en-US" sz="4000" cap="all" spc="600" dirty="0" smtClean="0">
                <a:solidFill>
                  <a:prstClr val="black">
                    <a:lumMod val="75000"/>
                    <a:lumOff val="25000"/>
                  </a:prstClr>
                </a:solidFill>
              </a:rPr>
              <a:t/>
            </a:r>
            <a:br>
              <a:rPr lang="en-US" sz="4000" cap="all" spc="600" dirty="0" smtClean="0">
                <a:solidFill>
                  <a:prstClr val="black">
                    <a:lumMod val="75000"/>
                    <a:lumOff val="25000"/>
                  </a:prstClr>
                </a:solidFill>
              </a:rPr>
            </a:br>
            <a:r>
              <a:rPr lang="en-US" sz="3100" cap="all" spc="600" dirty="0" smtClean="0">
                <a:solidFill>
                  <a:prstClr val="black">
                    <a:lumMod val="75000"/>
                    <a:lumOff val="25000"/>
                  </a:prstClr>
                </a:solidFill>
              </a:rPr>
              <a:t>Appropriations Act (cont’d</a:t>
            </a:r>
            <a:r>
              <a:rPr lang="en-US" sz="4000" cap="all" spc="600" dirty="0" smtClean="0">
                <a:solidFill>
                  <a:prstClr val="black">
                    <a:lumMod val="75000"/>
                    <a:lumOff val="25000"/>
                  </a:prstClr>
                </a:solidFill>
              </a:rPr>
              <a:t>)</a:t>
            </a:r>
            <a:endParaRPr lang="en-US" u="sng" cap="all" spc="600" dirty="0"/>
          </a:p>
        </p:txBody>
      </p:sp>
      <p:sp>
        <p:nvSpPr>
          <p:cNvPr id="3" name="Content Placeholder 2"/>
          <p:cNvSpPr>
            <a:spLocks noGrp="1"/>
          </p:cNvSpPr>
          <p:nvPr>
            <p:ph idx="1"/>
          </p:nvPr>
        </p:nvSpPr>
        <p:spPr>
          <a:xfrm>
            <a:off x="761999" y="2057400"/>
            <a:ext cx="7543801" cy="4175760"/>
          </a:xfrm>
        </p:spPr>
        <p:txBody>
          <a:bodyPr>
            <a:normAutofit fontScale="70000" lnSpcReduction="20000"/>
          </a:bodyPr>
          <a:lstStyle/>
          <a:p>
            <a:pPr marL="0" lvl="0" indent="0">
              <a:buClr>
                <a:srgbClr val="99CB38"/>
              </a:buClr>
              <a:buNone/>
            </a:pPr>
            <a:endParaRPr lang="en-US" sz="900" dirty="0">
              <a:solidFill>
                <a:prstClr val="black">
                  <a:lumMod val="75000"/>
                  <a:lumOff val="25000"/>
                </a:prstClr>
              </a:solidFill>
              <a:latin typeface="Californian FB" panose="0207040306080B030204" pitchFamily="18" charset="0"/>
              <a:cs typeface="Times New Roman" panose="02020603050405020304" pitchFamily="18" charset="0"/>
            </a:endParaRPr>
          </a:p>
          <a:p>
            <a:pPr marL="0" lvl="0" indent="0">
              <a:buClr>
                <a:srgbClr val="99CB38"/>
              </a:buClr>
              <a:buNone/>
            </a:pPr>
            <a:r>
              <a:rPr lang="en-US" sz="5100" dirty="0" smtClean="0">
                <a:solidFill>
                  <a:prstClr val="black">
                    <a:lumMod val="75000"/>
                    <a:lumOff val="25000"/>
                  </a:prstClr>
                </a:solidFill>
                <a:latin typeface="Californian FB" panose="0207040306080B030204" pitchFamily="18" charset="0"/>
                <a:cs typeface="Times New Roman" panose="02020603050405020304" pitchFamily="18" charset="0"/>
              </a:rPr>
              <a:t>3</a:t>
            </a:r>
            <a:r>
              <a:rPr lang="en-US" sz="5100" dirty="0" smtClean="0">
                <a:solidFill>
                  <a:prstClr val="black">
                    <a:lumMod val="75000"/>
                    <a:lumOff val="25000"/>
                  </a:prstClr>
                </a:solidFill>
                <a:latin typeface="Californian FB" panose="0207040306080B030204" pitchFamily="18" charset="0"/>
                <a:cs typeface="Times New Roman" panose="02020603050405020304" pitchFamily="18" charset="0"/>
              </a:rPr>
              <a:t>. Lottery </a:t>
            </a:r>
            <a:r>
              <a:rPr lang="en-US" sz="5100" dirty="0">
                <a:solidFill>
                  <a:prstClr val="black">
                    <a:lumMod val="75000"/>
                    <a:lumOff val="25000"/>
                  </a:prstClr>
                </a:solidFill>
                <a:latin typeface="Californian FB" panose="0207040306080B030204" pitchFamily="18" charset="0"/>
                <a:cs typeface="Times New Roman" panose="02020603050405020304" pitchFamily="18" charset="0"/>
              </a:rPr>
              <a:t>Funds (Non-recurring) </a:t>
            </a:r>
            <a:endParaRPr lang="en-US" sz="5100" dirty="0" smtClean="0">
              <a:solidFill>
                <a:prstClr val="black">
                  <a:lumMod val="75000"/>
                  <a:lumOff val="25000"/>
                </a:prstClr>
              </a:solidFill>
              <a:latin typeface="Californian FB" panose="0207040306080B030204" pitchFamily="18" charset="0"/>
              <a:cs typeface="Times New Roman" panose="02020603050405020304" pitchFamily="18" charset="0"/>
            </a:endParaRPr>
          </a:p>
          <a:p>
            <a:pPr marL="0" lvl="0" indent="0">
              <a:buClr>
                <a:srgbClr val="99CB38"/>
              </a:buClr>
              <a:buNone/>
            </a:pPr>
            <a:r>
              <a:rPr lang="en-US" sz="2700" dirty="0">
                <a:solidFill>
                  <a:prstClr val="black">
                    <a:lumMod val="75000"/>
                    <a:lumOff val="25000"/>
                  </a:prstClr>
                </a:solidFill>
                <a:latin typeface="Californian FB" panose="0207040306080B030204" pitchFamily="18" charset="0"/>
                <a:cs typeface="Times New Roman" panose="02020603050405020304" pitchFamily="18" charset="0"/>
              </a:rPr>
              <a:t>• </a:t>
            </a:r>
            <a:r>
              <a:rPr lang="en-US" sz="3600" dirty="0" smtClean="0">
                <a:solidFill>
                  <a:prstClr val="black">
                    <a:lumMod val="75000"/>
                    <a:lumOff val="25000"/>
                  </a:prstClr>
                </a:solidFill>
                <a:latin typeface="Californian FB" panose="0207040306080B030204" pitchFamily="18" charset="0"/>
                <a:cs typeface="Times New Roman" panose="02020603050405020304" pitchFamily="18" charset="0"/>
              </a:rPr>
              <a:t>$</a:t>
            </a:r>
            <a:r>
              <a:rPr lang="en-US" sz="3600" dirty="0">
                <a:solidFill>
                  <a:prstClr val="black">
                    <a:lumMod val="75000"/>
                    <a:lumOff val="25000"/>
                  </a:prstClr>
                </a:solidFill>
                <a:latin typeface="Californian FB" panose="0207040306080B030204" pitchFamily="18" charset="0"/>
                <a:cs typeface="Times New Roman" panose="02020603050405020304" pitchFamily="18" charset="0"/>
              </a:rPr>
              <a:t>20 million Instructional Materials </a:t>
            </a:r>
            <a:endParaRPr lang="en-US" sz="3600" dirty="0" smtClean="0">
              <a:solidFill>
                <a:prstClr val="black">
                  <a:lumMod val="75000"/>
                  <a:lumOff val="25000"/>
                </a:prstClr>
              </a:solidFill>
              <a:latin typeface="Californian FB" panose="0207040306080B030204" pitchFamily="18" charset="0"/>
              <a:cs typeface="Times New Roman" panose="02020603050405020304" pitchFamily="18" charset="0"/>
            </a:endParaRPr>
          </a:p>
          <a:p>
            <a:pPr marL="0" lvl="0" indent="0">
              <a:buClr>
                <a:srgbClr val="99CB38"/>
              </a:buClr>
              <a:buNone/>
            </a:pPr>
            <a:r>
              <a:rPr lang="en-US" sz="2700" dirty="0">
                <a:solidFill>
                  <a:prstClr val="black">
                    <a:lumMod val="75000"/>
                    <a:lumOff val="25000"/>
                  </a:prstClr>
                </a:solidFill>
                <a:latin typeface="Californian FB" panose="0207040306080B030204" pitchFamily="18" charset="0"/>
                <a:cs typeface="Times New Roman" panose="02020603050405020304" pitchFamily="18" charset="0"/>
              </a:rPr>
              <a:t>• </a:t>
            </a:r>
            <a:r>
              <a:rPr lang="en-US" sz="3600" dirty="0" smtClean="0">
                <a:solidFill>
                  <a:prstClr val="black">
                    <a:lumMod val="75000"/>
                    <a:lumOff val="25000"/>
                  </a:prstClr>
                </a:solidFill>
                <a:latin typeface="Californian FB" panose="0207040306080B030204" pitchFamily="18" charset="0"/>
                <a:cs typeface="Times New Roman" panose="02020603050405020304" pitchFamily="18" charset="0"/>
              </a:rPr>
              <a:t>$</a:t>
            </a:r>
            <a:r>
              <a:rPr lang="en-US" sz="3600" dirty="0" smtClean="0">
                <a:solidFill>
                  <a:prstClr val="black">
                    <a:lumMod val="75000"/>
                    <a:lumOff val="25000"/>
                  </a:prstClr>
                </a:solidFill>
                <a:latin typeface="Californian FB" panose="0207040306080B030204" pitchFamily="18" charset="0"/>
                <a:cs typeface="Times New Roman" panose="02020603050405020304" pitchFamily="18" charset="0"/>
              </a:rPr>
              <a:t>19.3 million School Buses</a:t>
            </a:r>
          </a:p>
          <a:p>
            <a:pPr marL="0" lvl="0" indent="0">
              <a:buClr>
                <a:srgbClr val="99CB38"/>
              </a:buClr>
              <a:buNone/>
            </a:pPr>
            <a:r>
              <a:rPr lang="en-US" sz="2800" dirty="0" smtClean="0">
                <a:solidFill>
                  <a:prstClr val="black">
                    <a:lumMod val="75000"/>
                    <a:lumOff val="25000"/>
                  </a:prstClr>
                </a:solidFill>
                <a:latin typeface="Californian FB" panose="0207040306080B030204" pitchFamily="18" charset="0"/>
                <a:cs typeface="Times New Roman" panose="02020603050405020304" pitchFamily="18" charset="0"/>
              </a:rPr>
              <a:t>• </a:t>
            </a:r>
            <a:r>
              <a:rPr lang="en-US" sz="4000" dirty="0" smtClean="0">
                <a:solidFill>
                  <a:prstClr val="black">
                    <a:lumMod val="75000"/>
                    <a:lumOff val="25000"/>
                  </a:prstClr>
                </a:solidFill>
                <a:latin typeface="Californian FB" panose="0207040306080B030204" pitchFamily="18" charset="0"/>
                <a:cs typeface="Times New Roman" panose="02020603050405020304" pitchFamily="18" charset="0"/>
              </a:rPr>
              <a:t>Excess Above FY 18-19 Certified Surplus </a:t>
            </a:r>
          </a:p>
          <a:p>
            <a:pPr lvl="1">
              <a:buClr>
                <a:srgbClr val="99CB38"/>
              </a:buClr>
              <a:buFont typeface="Courier New" panose="02070309020205020404" pitchFamily="49" charset="0"/>
              <a:buChar char="o"/>
            </a:pPr>
            <a:r>
              <a:rPr lang="en-US" sz="3500" dirty="0" smtClean="0">
                <a:solidFill>
                  <a:prstClr val="black">
                    <a:lumMod val="75000"/>
                    <a:lumOff val="25000"/>
                  </a:prstClr>
                </a:solidFill>
                <a:latin typeface="Californian FB" panose="0207040306080B030204" pitchFamily="18" charset="0"/>
                <a:cs typeface="Times New Roman" panose="02020603050405020304" pitchFamily="18" charset="0"/>
              </a:rPr>
              <a:t>$2.8 million SCDE Innovation Grants </a:t>
            </a:r>
          </a:p>
          <a:p>
            <a:pPr lvl="1">
              <a:buClr>
                <a:srgbClr val="99CB38"/>
              </a:buClr>
              <a:buFont typeface="Courier New" panose="02070309020205020404" pitchFamily="49" charset="0"/>
              <a:buChar char="o"/>
            </a:pPr>
            <a:r>
              <a:rPr lang="en-US" sz="3500" dirty="0" smtClean="0">
                <a:solidFill>
                  <a:prstClr val="black">
                    <a:lumMod val="75000"/>
                    <a:lumOff val="25000"/>
                  </a:prstClr>
                </a:solidFill>
                <a:latin typeface="Californian FB" panose="0207040306080B030204" pitchFamily="18" charset="0"/>
                <a:cs typeface="Times New Roman" panose="02020603050405020304" pitchFamily="18" charset="0"/>
              </a:rPr>
              <a:t>All remaining unallocated funds to be applied to instructional materials </a:t>
            </a:r>
          </a:p>
          <a:p>
            <a:pPr marL="0" lvl="0" indent="0">
              <a:buClr>
                <a:srgbClr val="99CB38"/>
              </a:buClr>
              <a:buNone/>
            </a:pPr>
            <a:r>
              <a:rPr lang="en-US" sz="2800" dirty="0" smtClean="0">
                <a:solidFill>
                  <a:prstClr val="black">
                    <a:lumMod val="75000"/>
                    <a:lumOff val="25000"/>
                  </a:prstClr>
                </a:solidFill>
                <a:latin typeface="Californian FB" panose="0207040306080B030204" pitchFamily="18" charset="0"/>
                <a:cs typeface="Times New Roman" panose="02020603050405020304" pitchFamily="18" charset="0"/>
              </a:rPr>
              <a:t>• </a:t>
            </a:r>
            <a:r>
              <a:rPr lang="en-US" sz="4000" dirty="0">
                <a:solidFill>
                  <a:prstClr val="black">
                    <a:lumMod val="75000"/>
                    <a:lumOff val="25000"/>
                  </a:prstClr>
                </a:solidFill>
                <a:latin typeface="Californian FB" panose="0207040306080B030204" pitchFamily="18" charset="0"/>
                <a:cs typeface="Times New Roman" panose="02020603050405020304" pitchFamily="18" charset="0"/>
              </a:rPr>
              <a:t>Unclaimed Prizes </a:t>
            </a:r>
          </a:p>
          <a:p>
            <a:pPr lvl="2">
              <a:buClr>
                <a:srgbClr val="99CB38"/>
              </a:buClr>
              <a:buFont typeface="Courier New" panose="02070309020205020404" pitchFamily="49" charset="0"/>
              <a:buChar char="o"/>
            </a:pPr>
            <a:r>
              <a:rPr lang="en-US" sz="3200" dirty="0" smtClean="0">
                <a:solidFill>
                  <a:prstClr val="black">
                    <a:lumMod val="75000"/>
                    <a:lumOff val="25000"/>
                  </a:prstClr>
                </a:solidFill>
                <a:latin typeface="Californian FB" panose="0207040306080B030204" pitchFamily="18" charset="0"/>
                <a:cs typeface="Times New Roman" panose="02020603050405020304" pitchFamily="18" charset="0"/>
              </a:rPr>
              <a:t>Unclaimed </a:t>
            </a:r>
            <a:r>
              <a:rPr lang="en-US" sz="3200" dirty="0">
                <a:solidFill>
                  <a:prstClr val="black">
                    <a:lumMod val="75000"/>
                    <a:lumOff val="25000"/>
                  </a:prstClr>
                </a:solidFill>
                <a:latin typeface="Californian FB" panose="0207040306080B030204" pitchFamily="18" charset="0"/>
                <a:cs typeface="Times New Roman" panose="02020603050405020304" pitchFamily="18" charset="0"/>
              </a:rPr>
              <a:t>prizes in Excess of $19 million to </a:t>
            </a:r>
            <a:r>
              <a:rPr lang="en-US" sz="3200" dirty="0" smtClean="0">
                <a:solidFill>
                  <a:prstClr val="black">
                    <a:lumMod val="75000"/>
                    <a:lumOff val="25000"/>
                  </a:prstClr>
                </a:solidFill>
                <a:latin typeface="Californian FB" panose="0207040306080B030204" pitchFamily="18" charset="0"/>
                <a:cs typeface="Times New Roman" panose="02020603050405020304" pitchFamily="18" charset="0"/>
              </a:rPr>
              <a:t>be applied </a:t>
            </a:r>
            <a:r>
              <a:rPr lang="en-US" sz="3200" dirty="0">
                <a:solidFill>
                  <a:prstClr val="black">
                    <a:lumMod val="75000"/>
                    <a:lumOff val="25000"/>
                  </a:prstClr>
                </a:solidFill>
                <a:latin typeface="Californian FB" panose="0207040306080B030204" pitchFamily="18" charset="0"/>
                <a:cs typeface="Times New Roman" panose="02020603050405020304" pitchFamily="18" charset="0"/>
              </a:rPr>
              <a:t>to school bus lease/purchase </a:t>
            </a:r>
            <a:r>
              <a:rPr lang="en-US" sz="3200" dirty="0" smtClean="0">
                <a:solidFill>
                  <a:prstClr val="black">
                    <a:lumMod val="75000"/>
                    <a:lumOff val="25000"/>
                  </a:prstClr>
                </a:solidFill>
                <a:latin typeface="Californian FB" panose="0207040306080B030204" pitchFamily="18" charset="0"/>
                <a:cs typeface="Times New Roman" panose="02020603050405020304" pitchFamily="18" charset="0"/>
              </a:rPr>
              <a:t>      </a:t>
            </a:r>
            <a:endParaRPr lang="en-US" sz="3200" dirty="0">
              <a:solidFill>
                <a:prstClr val="black">
                  <a:lumMod val="75000"/>
                  <a:lumOff val="25000"/>
                </a:prstClr>
              </a:solidFill>
              <a:latin typeface="Californian FB" panose="0207040306080B030204" pitchFamily="18" charset="0"/>
              <a:cs typeface="Times New Roman" panose="02020603050405020304" pitchFamily="18" charset="0"/>
            </a:endParaRPr>
          </a:p>
        </p:txBody>
      </p:sp>
      <p:sp>
        <p:nvSpPr>
          <p:cNvPr id="5" name="TextBox 4"/>
          <p:cNvSpPr txBox="1"/>
          <p:nvPr/>
        </p:nvSpPr>
        <p:spPr>
          <a:xfrm>
            <a:off x="-76200" y="6400800"/>
            <a:ext cx="9220200" cy="369332"/>
          </a:xfrm>
          <a:prstGeom prst="rect">
            <a:avLst/>
          </a:prstGeom>
          <a:noFill/>
        </p:spPr>
        <p:txBody>
          <a:bodyPr wrap="square" rtlCol="0">
            <a:spAutoFit/>
          </a:bodyPr>
          <a:lstStyle/>
          <a:p>
            <a:pPr algn="ctr"/>
            <a:r>
              <a:rPr lang="en-US" b="1" dirty="0">
                <a:solidFill>
                  <a:srgbClr val="92D050"/>
                </a:solidFill>
              </a:rPr>
              <a:t>AIKEN COUNTY PUBLIC SCHOOL DISTRICT    </a:t>
            </a:r>
            <a:r>
              <a:rPr lang="en-US" b="1" dirty="0" smtClean="0">
                <a:solidFill>
                  <a:srgbClr val="92D050"/>
                </a:solidFill>
              </a:rPr>
              <a:t>                                     </a:t>
            </a:r>
            <a:r>
              <a:rPr lang="en-US" dirty="0" smtClean="0">
                <a:solidFill>
                  <a:schemeClr val="bg1"/>
                </a:solidFill>
              </a:rPr>
              <a:t>Legislative Update</a:t>
            </a:r>
            <a:r>
              <a:rPr lang="en-US" b="1" dirty="0">
                <a:solidFill>
                  <a:srgbClr val="92D050"/>
                </a:solidFill>
                <a:latin typeface="Calibri" panose="020F0502020204030204" pitchFamily="34" charset="0"/>
              </a:rPr>
              <a:t>:</a:t>
            </a:r>
            <a:r>
              <a:rPr lang="en-US" b="1" dirty="0" smtClean="0">
                <a:solidFill>
                  <a:schemeClr val="bg1"/>
                </a:solidFill>
              </a:rPr>
              <a:t> </a:t>
            </a:r>
            <a:r>
              <a:rPr lang="en-US" b="1" dirty="0" smtClean="0">
                <a:solidFill>
                  <a:srgbClr val="92D050"/>
                </a:solidFill>
                <a:latin typeface="Calibri" panose="020F0502020204030204" pitchFamily="34" charset="0"/>
              </a:rPr>
              <a:t>5/28/2019</a:t>
            </a:r>
            <a:endParaRPr lang="en-US" cap="small" dirty="0">
              <a:solidFill>
                <a:schemeClr val="tx1">
                  <a:lumMod val="65000"/>
                  <a:lumOff val="35000"/>
                </a:schemeClr>
              </a:solidFill>
            </a:endParaRPr>
          </a:p>
        </p:txBody>
      </p:sp>
    </p:spTree>
    <p:extLst>
      <p:ext uri="{BB962C8B-B14F-4D97-AF65-F5344CB8AC3E}">
        <p14:creationId xmlns:p14="http://schemas.microsoft.com/office/powerpoint/2010/main" val="3347610633"/>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42788"/>
            <a:ext cx="8625840" cy="1143000"/>
          </a:xfrm>
        </p:spPr>
        <p:txBody>
          <a:bodyPr>
            <a:normAutofit fontScale="90000"/>
          </a:bodyPr>
          <a:lstStyle/>
          <a:p>
            <a:pPr marL="571500" lvl="0" indent="-457200">
              <a:lnSpc>
                <a:spcPct val="90000"/>
              </a:lnSpc>
              <a:spcBef>
                <a:spcPts val="1200"/>
              </a:spcBef>
              <a:spcAft>
                <a:spcPts val="200"/>
              </a:spcAft>
            </a:pPr>
            <a:r>
              <a:rPr lang="en-US" sz="2900" u="sng" spc="0" dirty="0">
                <a:solidFill>
                  <a:srgbClr val="2907D2"/>
                </a:solidFill>
              </a:rPr>
              <a:t/>
            </a:r>
            <a:br>
              <a:rPr lang="en-US" sz="2900" u="sng" spc="0" dirty="0">
                <a:solidFill>
                  <a:srgbClr val="2907D2"/>
                </a:solidFill>
              </a:rPr>
            </a:br>
            <a:r>
              <a:rPr lang="en-US" sz="3600" cap="all" spc="600" dirty="0">
                <a:solidFill>
                  <a:prstClr val="black">
                    <a:lumMod val="75000"/>
                    <a:lumOff val="25000"/>
                  </a:prstClr>
                </a:solidFill>
              </a:rPr>
              <a:t>H. 4000 2019-20 Appropriations Act </a:t>
            </a:r>
            <a:r>
              <a:rPr lang="en-US" sz="3600" cap="all" spc="600" dirty="0" smtClean="0">
                <a:solidFill>
                  <a:prstClr val="black">
                    <a:lumMod val="75000"/>
                    <a:lumOff val="25000"/>
                  </a:prstClr>
                </a:solidFill>
              </a:rPr>
              <a:t>(</a:t>
            </a:r>
            <a:r>
              <a:rPr lang="en-US" sz="3600" cap="all" spc="600" dirty="0">
                <a:solidFill>
                  <a:prstClr val="black">
                    <a:lumMod val="75000"/>
                    <a:lumOff val="25000"/>
                  </a:prstClr>
                </a:solidFill>
              </a:rPr>
              <a:t>cont’d)</a:t>
            </a:r>
            <a:endParaRPr lang="en-US" sz="3600" cap="all" spc="600" dirty="0">
              <a:solidFill>
                <a:schemeClr val="tx1">
                  <a:lumMod val="65000"/>
                  <a:lumOff val="35000"/>
                </a:schemeClr>
              </a:solidFill>
            </a:endParaRPr>
          </a:p>
        </p:txBody>
      </p:sp>
      <p:sp>
        <p:nvSpPr>
          <p:cNvPr id="3" name="Content Placeholder 2"/>
          <p:cNvSpPr>
            <a:spLocks noGrp="1"/>
          </p:cNvSpPr>
          <p:nvPr>
            <p:ph idx="1"/>
          </p:nvPr>
        </p:nvSpPr>
        <p:spPr>
          <a:xfrm>
            <a:off x="838200" y="1762654"/>
            <a:ext cx="8016240" cy="4343400"/>
          </a:xfrm>
        </p:spPr>
        <p:txBody>
          <a:bodyPr>
            <a:normAutofit/>
          </a:bodyPr>
          <a:lstStyle/>
          <a:p>
            <a:pPr marL="114300" indent="0">
              <a:buClr>
                <a:srgbClr val="99CB38"/>
              </a:buClr>
              <a:buNone/>
            </a:pPr>
            <a:r>
              <a:rPr lang="en-US" sz="2800" dirty="0" smtClean="0">
                <a:solidFill>
                  <a:srgbClr val="606060"/>
                </a:solidFill>
                <a:latin typeface="Californian FB" panose="0207040306080B030204" pitchFamily="18" charset="0"/>
              </a:rPr>
              <a:t>4</a:t>
            </a:r>
            <a:r>
              <a:rPr lang="en-US" sz="2800" b="1" dirty="0" smtClean="0">
                <a:solidFill>
                  <a:srgbClr val="606060"/>
                </a:solidFill>
                <a:latin typeface="Californian FB" panose="0207040306080B030204" pitchFamily="18" charset="0"/>
              </a:rPr>
              <a:t>. </a:t>
            </a:r>
            <a:r>
              <a:rPr lang="en-US" sz="3200" b="1" dirty="0" smtClean="0">
                <a:solidFill>
                  <a:srgbClr val="606060"/>
                </a:solidFill>
                <a:latin typeface="Californian FB" panose="0207040306080B030204" pitchFamily="18" charset="0"/>
              </a:rPr>
              <a:t>Excess </a:t>
            </a:r>
            <a:r>
              <a:rPr lang="en-US" sz="3200" b="1" dirty="0">
                <a:solidFill>
                  <a:srgbClr val="606060"/>
                </a:solidFill>
                <a:latin typeface="Californian FB" panose="0207040306080B030204" pitchFamily="18" charset="0"/>
              </a:rPr>
              <a:t>Debt Service Funds (</a:t>
            </a:r>
            <a:r>
              <a:rPr lang="en-US" sz="3200" b="1" dirty="0" smtClean="0">
                <a:solidFill>
                  <a:srgbClr val="606060"/>
                </a:solidFill>
                <a:latin typeface="Californian FB" panose="0207040306080B030204" pitchFamily="18" charset="0"/>
              </a:rPr>
              <a:t>Non-		recurring</a:t>
            </a:r>
            <a:r>
              <a:rPr lang="en-US" sz="2800" b="1" dirty="0">
                <a:solidFill>
                  <a:srgbClr val="606060"/>
                </a:solidFill>
                <a:latin typeface="Californian FB" panose="0207040306080B030204" pitchFamily="18" charset="0"/>
              </a:rPr>
              <a:t>) </a:t>
            </a:r>
          </a:p>
          <a:p>
            <a:pPr marL="114300" indent="0">
              <a:buClr>
                <a:srgbClr val="99CB38"/>
              </a:buClr>
              <a:buNone/>
            </a:pPr>
            <a:r>
              <a:rPr lang="en-US" sz="2800" dirty="0">
                <a:solidFill>
                  <a:srgbClr val="606060"/>
                </a:solidFill>
                <a:latin typeface="Californian FB" panose="0207040306080B030204" pitchFamily="18" charset="0"/>
              </a:rPr>
              <a:t>• $65,000,000 to the Department of Commerce  </a:t>
            </a:r>
            <a:r>
              <a:rPr lang="en-US" sz="2800" dirty="0" smtClean="0">
                <a:solidFill>
                  <a:srgbClr val="606060"/>
                </a:solidFill>
                <a:latin typeface="Californian FB" panose="0207040306080B030204" pitchFamily="18" charset="0"/>
              </a:rPr>
              <a:t>  	for </a:t>
            </a:r>
            <a:r>
              <a:rPr lang="en-US" sz="2800" dirty="0">
                <a:solidFill>
                  <a:srgbClr val="606060"/>
                </a:solidFill>
                <a:latin typeface="Californian FB" panose="0207040306080B030204" pitchFamily="18" charset="0"/>
              </a:rPr>
              <a:t>the Rural School District and Economic </a:t>
            </a:r>
            <a:r>
              <a:rPr lang="en-US" sz="2800" dirty="0" smtClean="0">
                <a:solidFill>
                  <a:srgbClr val="606060"/>
                </a:solidFill>
                <a:latin typeface="Californian FB" panose="0207040306080B030204" pitchFamily="18" charset="0"/>
              </a:rPr>
              <a:t>Development </a:t>
            </a:r>
            <a:r>
              <a:rPr lang="en-US" sz="2800" dirty="0">
                <a:solidFill>
                  <a:srgbClr val="606060"/>
                </a:solidFill>
                <a:latin typeface="Californian FB" panose="0207040306080B030204" pitchFamily="18" charset="0"/>
              </a:rPr>
              <a:t>Closing Fund </a:t>
            </a:r>
            <a:endParaRPr lang="en-US" sz="2800" dirty="0" smtClean="0">
              <a:solidFill>
                <a:srgbClr val="606060"/>
              </a:solidFill>
              <a:latin typeface="Californian FB" panose="0207040306080B030204" pitchFamily="18" charset="0"/>
            </a:endParaRPr>
          </a:p>
          <a:p>
            <a:pPr marL="114300" indent="0">
              <a:buClr>
                <a:srgbClr val="99CB38"/>
              </a:buClr>
              <a:buNone/>
            </a:pPr>
            <a:endParaRPr lang="en-US" sz="2800" dirty="0" smtClean="0">
              <a:solidFill>
                <a:srgbClr val="606060"/>
              </a:solidFill>
              <a:latin typeface="Californian FB" panose="0207040306080B030204" pitchFamily="18" charset="0"/>
            </a:endParaRPr>
          </a:p>
          <a:p>
            <a:pPr marL="114300" indent="0">
              <a:buClr>
                <a:srgbClr val="99CB38"/>
              </a:buClr>
              <a:buNone/>
            </a:pPr>
            <a:r>
              <a:rPr lang="en-US" sz="2800" dirty="0" smtClean="0">
                <a:solidFill>
                  <a:srgbClr val="606060"/>
                </a:solidFill>
                <a:latin typeface="Californian FB" panose="0207040306080B030204" pitchFamily="18" charset="0"/>
              </a:rPr>
              <a:t> </a:t>
            </a:r>
            <a:r>
              <a:rPr lang="en-US" sz="2800" dirty="0">
                <a:solidFill>
                  <a:srgbClr val="606060"/>
                </a:solidFill>
                <a:latin typeface="Californian FB" panose="0207040306080B030204" pitchFamily="18" charset="0"/>
              </a:rPr>
              <a:t>• $50,000,000 to the Department of Education </a:t>
            </a:r>
            <a:r>
              <a:rPr lang="en-US" sz="2800" dirty="0" smtClean="0">
                <a:solidFill>
                  <a:srgbClr val="606060"/>
                </a:solidFill>
                <a:latin typeface="Californian FB" panose="0207040306080B030204" pitchFamily="18" charset="0"/>
              </a:rPr>
              <a:t>for </a:t>
            </a:r>
            <a:r>
              <a:rPr lang="en-US" sz="2800" dirty="0">
                <a:solidFill>
                  <a:srgbClr val="606060"/>
                </a:solidFill>
                <a:latin typeface="Californian FB" panose="0207040306080B030204" pitchFamily="18" charset="0"/>
              </a:rPr>
              <a:t>School District Capital Improvements </a:t>
            </a:r>
          </a:p>
        </p:txBody>
      </p:sp>
    </p:spTree>
    <p:extLst>
      <p:ext uri="{BB962C8B-B14F-4D97-AF65-F5344CB8AC3E}">
        <p14:creationId xmlns:p14="http://schemas.microsoft.com/office/powerpoint/2010/main" val="324535780"/>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609600"/>
            <a:ext cx="8244840" cy="1008796"/>
          </a:xfrm>
        </p:spPr>
        <p:txBody>
          <a:bodyPr>
            <a:noAutofit/>
          </a:bodyPr>
          <a:lstStyle/>
          <a:p>
            <a:r>
              <a:rPr lang="en-US" sz="4000" cap="all" spc="600" dirty="0" smtClean="0"/>
              <a:t>Notable Education </a:t>
            </a:r>
            <a:r>
              <a:rPr lang="en-US" sz="4000" cap="all" spc="600" dirty="0"/>
              <a:t>Related Provisos </a:t>
            </a:r>
          </a:p>
        </p:txBody>
      </p:sp>
      <p:sp>
        <p:nvSpPr>
          <p:cNvPr id="3" name="Content Placeholder 2"/>
          <p:cNvSpPr>
            <a:spLocks noGrp="1"/>
          </p:cNvSpPr>
          <p:nvPr>
            <p:ph idx="1"/>
          </p:nvPr>
        </p:nvSpPr>
        <p:spPr>
          <a:xfrm>
            <a:off x="822959" y="1524000"/>
            <a:ext cx="7543801" cy="4345094"/>
          </a:xfrm>
        </p:spPr>
        <p:txBody>
          <a:bodyPr>
            <a:noAutofit/>
          </a:bodyPr>
          <a:lstStyle/>
          <a:p>
            <a:pPr marL="0" indent="0">
              <a:buNone/>
            </a:pPr>
            <a:endParaRPr lang="en-US" sz="2800" b="1" dirty="0" smtClean="0">
              <a:latin typeface="Trebuchet MS" panose="020B0603020202020204" pitchFamily="34" charset="0"/>
            </a:endParaRPr>
          </a:p>
          <a:p>
            <a:pPr>
              <a:buFont typeface="Wingdings" panose="05000000000000000000" pitchFamily="2" charset="2"/>
              <a:buChar char="§"/>
            </a:pPr>
            <a:r>
              <a:rPr lang="en-US" sz="2800" b="1" dirty="0" smtClean="0">
                <a:latin typeface="Californian FB" panose="0207040306080B030204" pitchFamily="18" charset="0"/>
              </a:rPr>
              <a:t>1.3 </a:t>
            </a:r>
            <a:r>
              <a:rPr lang="en-US" sz="2800" b="1" dirty="0">
                <a:latin typeface="Californian FB" panose="0207040306080B030204" pitchFamily="18" charset="0"/>
              </a:rPr>
              <a:t>State Aid to Classrooms – Adds $15 </a:t>
            </a:r>
            <a:r>
              <a:rPr lang="en-US" sz="2800" b="1" dirty="0" smtClean="0">
                <a:latin typeface="Californian FB" panose="0207040306080B030204" pitchFamily="18" charset="0"/>
              </a:rPr>
              <a:t>			million </a:t>
            </a:r>
            <a:r>
              <a:rPr lang="en-US" sz="2800" b="1" dirty="0">
                <a:latin typeface="Californian FB" panose="0207040306080B030204" pitchFamily="18" charset="0"/>
              </a:rPr>
              <a:t>to the Base Student </a:t>
            </a:r>
            <a:r>
              <a:rPr lang="en-US" sz="2800" b="1" dirty="0" smtClean="0">
                <a:latin typeface="Californian FB" panose="0207040306080B030204" pitchFamily="18" charset="0"/>
              </a:rPr>
              <a:t>Cost</a:t>
            </a:r>
          </a:p>
          <a:p>
            <a:pPr>
              <a:buFont typeface="Wingdings" panose="05000000000000000000" pitchFamily="2" charset="2"/>
              <a:buChar char="§"/>
            </a:pPr>
            <a:r>
              <a:rPr lang="en-US" sz="2800" b="1" dirty="0">
                <a:solidFill>
                  <a:schemeClr val="tx1"/>
                </a:solidFill>
                <a:latin typeface="Californian FB" panose="0207040306080B030204" pitchFamily="18" charset="0"/>
              </a:rPr>
              <a:t>1.25 School </a:t>
            </a:r>
            <a:r>
              <a:rPr lang="en-US" sz="2800" b="1" dirty="0">
                <a:latin typeface="Californian FB" panose="0207040306080B030204" pitchFamily="18" charset="0"/>
              </a:rPr>
              <a:t>Districts and Special Schools </a:t>
            </a:r>
            <a:r>
              <a:rPr lang="en-US" sz="2800" b="1" dirty="0" smtClean="0">
                <a:latin typeface="Californian FB" panose="0207040306080B030204" pitchFamily="18" charset="0"/>
              </a:rPr>
              <a:t> 			Flexibility </a:t>
            </a:r>
            <a:r>
              <a:rPr lang="en-US" sz="2800" b="1" dirty="0">
                <a:latin typeface="Californian FB" panose="0207040306080B030204" pitchFamily="18" charset="0"/>
              </a:rPr>
              <a:t>– Deletes the </a:t>
            </a:r>
            <a:r>
              <a:rPr lang="en-US" sz="2800" b="1" dirty="0" smtClean="0">
                <a:latin typeface="Californian FB" panose="0207040306080B030204" pitchFamily="18" charset="0"/>
              </a:rPr>
              <a:t>	</a:t>
            </a:r>
            <a:r>
              <a:rPr lang="en-US" sz="2800" b="1" dirty="0" smtClean="0">
                <a:latin typeface="Californian FB" panose="0207040306080B030204" pitchFamily="18" charset="0"/>
              </a:rPr>
              <a:t>		suspension </a:t>
            </a:r>
            <a:r>
              <a:rPr lang="en-US" sz="2800" b="1" dirty="0" smtClean="0">
                <a:latin typeface="Californian FB" panose="0207040306080B030204" pitchFamily="18" charset="0"/>
              </a:rPr>
              <a:t>of </a:t>
            </a:r>
            <a:r>
              <a:rPr lang="en-US" sz="2800" b="1" dirty="0">
                <a:latin typeface="Californian FB" panose="0207040306080B030204" pitchFamily="18" charset="0"/>
              </a:rPr>
              <a:t>the professional staffing </a:t>
            </a:r>
            <a:r>
              <a:rPr lang="en-US" sz="2800" b="1" dirty="0" smtClean="0">
                <a:latin typeface="Californian FB" panose="0207040306080B030204" pitchFamily="18" charset="0"/>
              </a:rPr>
              <a:t>	ratios  </a:t>
            </a:r>
          </a:p>
          <a:p>
            <a:pPr>
              <a:buFont typeface="Wingdings" panose="05000000000000000000" pitchFamily="2" charset="2"/>
              <a:buChar char="§"/>
            </a:pPr>
            <a:r>
              <a:rPr lang="en-US" sz="2800" b="1" dirty="0">
                <a:latin typeface="Californian FB" panose="0207040306080B030204" pitchFamily="18" charset="0"/>
              </a:rPr>
              <a:t>1.57 Full-Day 4K – Increases the per student </a:t>
            </a:r>
            <a:r>
              <a:rPr lang="en-US" sz="2800" b="1" dirty="0" smtClean="0">
                <a:latin typeface="Californian FB" panose="0207040306080B030204" pitchFamily="18" charset="0"/>
              </a:rPr>
              <a:t>		rate </a:t>
            </a:r>
            <a:r>
              <a:rPr lang="en-US" sz="2800" b="1" dirty="0">
                <a:latin typeface="Californian FB" panose="0207040306080B030204" pitchFamily="18" charset="0"/>
              </a:rPr>
              <a:t>from $4,510 to $</a:t>
            </a:r>
            <a:r>
              <a:rPr lang="en-US" sz="2800" b="1" dirty="0" smtClean="0">
                <a:latin typeface="Californian FB" panose="0207040306080B030204" pitchFamily="18" charset="0"/>
              </a:rPr>
              <a:t>4,600</a:t>
            </a:r>
          </a:p>
          <a:p>
            <a:pPr>
              <a:buFont typeface="Wingdings" panose="05000000000000000000" pitchFamily="2" charset="2"/>
              <a:buChar char="§"/>
            </a:pPr>
            <a:endParaRPr lang="en-US" sz="2800" b="1" dirty="0">
              <a:latin typeface="Trebuchet MS" panose="020B0603020202020204" pitchFamily="34" charset="0"/>
            </a:endParaRPr>
          </a:p>
        </p:txBody>
      </p:sp>
      <p:sp>
        <p:nvSpPr>
          <p:cNvPr id="6" name="TextBox 5"/>
          <p:cNvSpPr txBox="1"/>
          <p:nvPr/>
        </p:nvSpPr>
        <p:spPr>
          <a:xfrm>
            <a:off x="-76200" y="6400800"/>
            <a:ext cx="9220200" cy="369332"/>
          </a:xfrm>
          <a:prstGeom prst="rect">
            <a:avLst/>
          </a:prstGeom>
          <a:noFill/>
        </p:spPr>
        <p:txBody>
          <a:bodyPr wrap="square" rtlCol="0">
            <a:spAutoFit/>
          </a:bodyPr>
          <a:lstStyle/>
          <a:p>
            <a:pPr algn="ctr"/>
            <a:r>
              <a:rPr lang="en-US" b="1" dirty="0">
                <a:solidFill>
                  <a:srgbClr val="92D050"/>
                </a:solidFill>
              </a:rPr>
              <a:t>AIKEN COUNTY PUBLIC SCHOOL DISTRICT    </a:t>
            </a:r>
            <a:r>
              <a:rPr lang="en-US" b="1" dirty="0" smtClean="0">
                <a:solidFill>
                  <a:srgbClr val="92D050"/>
                </a:solidFill>
              </a:rPr>
              <a:t>                                     </a:t>
            </a:r>
            <a:r>
              <a:rPr lang="en-US" dirty="0" smtClean="0">
                <a:solidFill>
                  <a:schemeClr val="bg1"/>
                </a:solidFill>
              </a:rPr>
              <a:t>Legislative Update</a:t>
            </a:r>
            <a:r>
              <a:rPr lang="en-US" b="1" dirty="0">
                <a:solidFill>
                  <a:srgbClr val="92D050"/>
                </a:solidFill>
                <a:latin typeface="Calibri" panose="020F0502020204030204" pitchFamily="34" charset="0"/>
              </a:rPr>
              <a:t>:</a:t>
            </a:r>
            <a:r>
              <a:rPr lang="en-US" b="1" dirty="0" smtClean="0">
                <a:solidFill>
                  <a:schemeClr val="bg1"/>
                </a:solidFill>
              </a:rPr>
              <a:t> </a:t>
            </a:r>
            <a:r>
              <a:rPr lang="en-US" b="1" dirty="0" smtClean="0">
                <a:solidFill>
                  <a:srgbClr val="92D050"/>
                </a:solidFill>
                <a:latin typeface="Calibri" panose="020F0502020204030204" pitchFamily="34" charset="0"/>
              </a:rPr>
              <a:t>5/28/2019</a:t>
            </a:r>
            <a:endParaRPr lang="en-US" cap="small" dirty="0">
              <a:solidFill>
                <a:schemeClr val="tx1">
                  <a:lumMod val="65000"/>
                  <a:lumOff val="35000"/>
                </a:schemeClr>
              </a:solidFill>
            </a:endParaRPr>
          </a:p>
        </p:txBody>
      </p:sp>
    </p:spTree>
    <p:extLst>
      <p:ext uri="{BB962C8B-B14F-4D97-AF65-F5344CB8AC3E}">
        <p14:creationId xmlns:p14="http://schemas.microsoft.com/office/powerpoint/2010/main" val="3739179530"/>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543800" cy="990600"/>
          </a:xfrm>
        </p:spPr>
        <p:txBody>
          <a:bodyPr>
            <a:noAutofit/>
          </a:bodyPr>
          <a:lstStyle/>
          <a:p>
            <a:r>
              <a:rPr lang="en-US" sz="3200" cap="all" spc="600" dirty="0">
                <a:solidFill>
                  <a:prstClr val="black">
                    <a:lumMod val="75000"/>
                    <a:lumOff val="25000"/>
                  </a:prstClr>
                </a:solidFill>
              </a:rPr>
              <a:t>Notable Education Related Provisos </a:t>
            </a:r>
            <a:r>
              <a:rPr lang="en-US" sz="3200" cap="all" spc="600" dirty="0">
                <a:solidFill>
                  <a:prstClr val="black">
                    <a:lumMod val="75000"/>
                    <a:lumOff val="25000"/>
                  </a:prstClr>
                </a:solidFill>
              </a:rPr>
              <a:t>(</a:t>
            </a:r>
            <a:r>
              <a:rPr lang="en-US" sz="3200" cap="all" spc="600" dirty="0" smtClean="0">
                <a:solidFill>
                  <a:prstClr val="black">
                    <a:lumMod val="75000"/>
                    <a:lumOff val="25000"/>
                  </a:prstClr>
                </a:solidFill>
              </a:rPr>
              <a:t>cont’d)</a:t>
            </a:r>
            <a:endParaRPr lang="en-US" sz="3600" cap="all" spc="600" dirty="0">
              <a:solidFill>
                <a:schemeClr val="tx1"/>
              </a:solidFill>
            </a:endParaRPr>
          </a:p>
        </p:txBody>
      </p:sp>
      <p:sp>
        <p:nvSpPr>
          <p:cNvPr id="3" name="Content Placeholder 2"/>
          <p:cNvSpPr>
            <a:spLocks noGrp="1"/>
          </p:cNvSpPr>
          <p:nvPr>
            <p:ph idx="1"/>
          </p:nvPr>
        </p:nvSpPr>
        <p:spPr>
          <a:xfrm>
            <a:off x="990600" y="1981200"/>
            <a:ext cx="7543801" cy="4267200"/>
          </a:xfrm>
        </p:spPr>
        <p:txBody>
          <a:bodyPr>
            <a:normAutofit fontScale="92500" lnSpcReduction="10000"/>
          </a:bodyPr>
          <a:lstStyle/>
          <a:p>
            <a:pPr>
              <a:buFont typeface="Wingdings" panose="05000000000000000000" pitchFamily="2" charset="2"/>
              <a:buChar char="§"/>
            </a:pPr>
            <a:r>
              <a:rPr lang="en-US" sz="2800" b="1" dirty="0">
                <a:solidFill>
                  <a:prstClr val="black">
                    <a:lumMod val="75000"/>
                    <a:lumOff val="25000"/>
                  </a:prstClr>
                </a:solidFill>
                <a:latin typeface="Californian FB" panose="0207040306080B030204" pitchFamily="18" charset="0"/>
              </a:rPr>
              <a:t>1.70 Technology Technical Assistance </a:t>
            </a:r>
            <a:r>
              <a:rPr lang="en-US" sz="2800" dirty="0" smtClean="0">
                <a:solidFill>
                  <a:prstClr val="black">
                    <a:lumMod val="75000"/>
                    <a:lumOff val="25000"/>
                  </a:prstClr>
                </a:solidFill>
                <a:latin typeface="Californian FB" panose="0207040306080B030204" pitchFamily="18" charset="0"/>
              </a:rPr>
              <a:t>–SDE to withhold </a:t>
            </a:r>
            <a:r>
              <a:rPr lang="en-US" sz="2800" dirty="0">
                <a:solidFill>
                  <a:prstClr val="black">
                    <a:lumMod val="75000"/>
                    <a:lumOff val="25000"/>
                  </a:prstClr>
                </a:solidFill>
                <a:latin typeface="Californian FB" panose="0207040306080B030204" pitchFamily="18" charset="0"/>
              </a:rPr>
              <a:t>$350,000 </a:t>
            </a:r>
            <a:r>
              <a:rPr lang="en-US" sz="2800" dirty="0" smtClean="0">
                <a:solidFill>
                  <a:prstClr val="black">
                    <a:lumMod val="75000"/>
                    <a:lumOff val="25000"/>
                  </a:prstClr>
                </a:solidFill>
                <a:latin typeface="Californian FB" panose="0207040306080B030204" pitchFamily="18" charset="0"/>
              </a:rPr>
              <a:t>for statewide technology </a:t>
            </a:r>
            <a:r>
              <a:rPr lang="en-US" sz="2800" dirty="0">
                <a:solidFill>
                  <a:prstClr val="black">
                    <a:lumMod val="75000"/>
                    <a:lumOff val="25000"/>
                  </a:prstClr>
                </a:solidFill>
                <a:latin typeface="Californian FB" panose="0207040306080B030204" pitchFamily="18" charset="0"/>
              </a:rPr>
              <a:t>plan for schools and </a:t>
            </a:r>
            <a:r>
              <a:rPr lang="en-US" sz="2800" dirty="0" smtClean="0">
                <a:solidFill>
                  <a:prstClr val="black">
                    <a:lumMod val="75000"/>
                    <a:lumOff val="25000"/>
                  </a:prstClr>
                </a:solidFill>
                <a:latin typeface="Californian FB" panose="0207040306080B030204" pitchFamily="18" charset="0"/>
              </a:rPr>
              <a:t>districts</a:t>
            </a:r>
          </a:p>
          <a:p>
            <a:pPr>
              <a:buFont typeface="Wingdings" panose="05000000000000000000" pitchFamily="2" charset="2"/>
              <a:buChar char="§"/>
            </a:pPr>
            <a:r>
              <a:rPr lang="en-US" sz="2800" b="1" dirty="0">
                <a:solidFill>
                  <a:srgbClr val="000000"/>
                </a:solidFill>
                <a:latin typeface="Californian FB" panose="0207040306080B030204" pitchFamily="18" charset="0"/>
              </a:rPr>
              <a:t>1.80 Retired </a:t>
            </a:r>
            <a:r>
              <a:rPr lang="en-US" sz="2800" b="1" dirty="0">
                <a:solidFill>
                  <a:prstClr val="black">
                    <a:lumMod val="75000"/>
                    <a:lumOff val="25000"/>
                  </a:prstClr>
                </a:solidFill>
                <a:latin typeface="Californian FB" panose="0207040306080B030204" pitchFamily="18" charset="0"/>
              </a:rPr>
              <a:t>Educators Employment </a:t>
            </a:r>
            <a:r>
              <a:rPr lang="en-US" sz="2800" dirty="0">
                <a:solidFill>
                  <a:prstClr val="black">
                    <a:lumMod val="75000"/>
                    <a:lumOff val="25000"/>
                  </a:prstClr>
                </a:solidFill>
                <a:latin typeface="Californian FB" panose="0207040306080B030204" pitchFamily="18" charset="0"/>
              </a:rPr>
              <a:t>- For the current fiscal year school districts may notify retired educators of employment in writing on or before May 1. </a:t>
            </a:r>
            <a:endParaRPr lang="en-US" sz="2800" dirty="0" smtClean="0">
              <a:solidFill>
                <a:prstClr val="black">
                  <a:lumMod val="75000"/>
                  <a:lumOff val="25000"/>
                </a:prstClr>
              </a:solidFill>
              <a:latin typeface="Californian FB" panose="0207040306080B030204" pitchFamily="18" charset="0"/>
            </a:endParaRPr>
          </a:p>
          <a:p>
            <a:pPr>
              <a:buFont typeface="Wingdings" panose="05000000000000000000" pitchFamily="2" charset="2"/>
              <a:buChar char="§"/>
            </a:pPr>
            <a:r>
              <a:rPr lang="en-US" sz="2800" b="1" dirty="0">
                <a:solidFill>
                  <a:schemeClr val="tx1"/>
                </a:solidFill>
                <a:latin typeface="Californian FB" panose="0207040306080B030204" pitchFamily="18" charset="0"/>
              </a:rPr>
              <a:t>1.89 Teacher</a:t>
            </a:r>
            <a:r>
              <a:rPr lang="en-US" sz="2800" b="1" dirty="0">
                <a:solidFill>
                  <a:srgbClr val="FF0000"/>
                </a:solidFill>
                <a:latin typeface="Californian FB" panose="0207040306080B030204" pitchFamily="18" charset="0"/>
              </a:rPr>
              <a:t> </a:t>
            </a:r>
            <a:r>
              <a:rPr lang="en-US" sz="2800" b="1" dirty="0">
                <a:solidFill>
                  <a:prstClr val="black">
                    <a:lumMod val="75000"/>
                    <a:lumOff val="25000"/>
                  </a:prstClr>
                </a:solidFill>
                <a:latin typeface="Californian FB" panose="0207040306080B030204" pitchFamily="18" charset="0"/>
              </a:rPr>
              <a:t>Salaries/SE Average </a:t>
            </a:r>
            <a:r>
              <a:rPr lang="en-US" sz="2800" dirty="0">
                <a:solidFill>
                  <a:prstClr val="black">
                    <a:lumMod val="75000"/>
                    <a:lumOff val="25000"/>
                  </a:prstClr>
                </a:solidFill>
                <a:latin typeface="Californian FB" panose="0207040306080B030204" pitchFamily="18" charset="0"/>
              </a:rPr>
              <a:t>– Specifies </a:t>
            </a:r>
            <a:r>
              <a:rPr lang="en-US" sz="2800" dirty="0" smtClean="0">
                <a:solidFill>
                  <a:prstClr val="black">
                    <a:lumMod val="75000"/>
                    <a:lumOff val="25000"/>
                  </a:prstClr>
                </a:solidFill>
                <a:latin typeface="Californian FB" panose="0207040306080B030204" pitchFamily="18" charset="0"/>
              </a:rPr>
              <a:t>that </a:t>
            </a:r>
            <a:r>
              <a:rPr lang="en-US" sz="2800" dirty="0">
                <a:solidFill>
                  <a:prstClr val="black">
                    <a:lumMod val="75000"/>
                    <a:lumOff val="25000"/>
                  </a:prstClr>
                </a:solidFill>
                <a:latin typeface="Californian FB" panose="0207040306080B030204" pitchFamily="18" charset="0"/>
              </a:rPr>
              <a:t>the projected Southeastern average </a:t>
            </a:r>
            <a:r>
              <a:rPr lang="en-US" sz="2800" dirty="0" smtClean="0">
                <a:solidFill>
                  <a:prstClr val="black">
                    <a:lumMod val="75000"/>
                    <a:lumOff val="25000"/>
                  </a:prstClr>
                </a:solidFill>
                <a:latin typeface="Californian FB" panose="0207040306080B030204" pitchFamily="18" charset="0"/>
              </a:rPr>
              <a:t>teacher </a:t>
            </a:r>
            <a:r>
              <a:rPr lang="en-US" sz="2800" dirty="0">
                <a:solidFill>
                  <a:prstClr val="black">
                    <a:lumMod val="75000"/>
                    <a:lumOff val="25000"/>
                  </a:prstClr>
                </a:solidFill>
                <a:latin typeface="Californian FB" panose="0207040306080B030204" pitchFamily="18" charset="0"/>
              </a:rPr>
              <a:t>salary </a:t>
            </a:r>
            <a:r>
              <a:rPr lang="en-US" sz="2800" dirty="0">
                <a:solidFill>
                  <a:prstClr val="black">
                    <a:lumMod val="75000"/>
                    <a:lumOff val="25000"/>
                  </a:prstClr>
                </a:solidFill>
                <a:latin typeface="Californian FB" panose="0207040306080B030204" pitchFamily="18" charset="0"/>
              </a:rPr>
              <a:t>shall be the average of the average teachers' salaries of the southeastern states </a:t>
            </a:r>
            <a:endParaRPr lang="en-US" sz="2800" dirty="0" smtClean="0">
              <a:solidFill>
                <a:prstClr val="black">
                  <a:lumMod val="75000"/>
                  <a:lumOff val="25000"/>
                </a:prstClr>
              </a:solidFill>
              <a:latin typeface="Californian FB" panose="0207040306080B030204" pitchFamily="18" charset="0"/>
            </a:endParaRPr>
          </a:p>
          <a:p>
            <a:pPr marL="0" indent="0">
              <a:buNone/>
            </a:pPr>
            <a:r>
              <a:rPr lang="en-US" sz="2800" dirty="0" smtClean="0">
                <a:solidFill>
                  <a:prstClr val="black">
                    <a:lumMod val="75000"/>
                    <a:lumOff val="25000"/>
                  </a:prstClr>
                </a:solidFill>
                <a:latin typeface="Trebuchet MS" panose="020B0603020202020204" pitchFamily="34" charset="0"/>
              </a:rPr>
              <a:t>  </a:t>
            </a:r>
            <a:endParaRPr lang="en-US" sz="2800" dirty="0">
              <a:solidFill>
                <a:prstClr val="black">
                  <a:lumMod val="75000"/>
                  <a:lumOff val="25000"/>
                </a:prstClr>
              </a:solidFill>
              <a:latin typeface="Trebuchet MS" panose="020B0603020202020204" pitchFamily="34" charset="0"/>
            </a:endParaRPr>
          </a:p>
        </p:txBody>
      </p:sp>
      <p:sp>
        <p:nvSpPr>
          <p:cNvPr id="6" name="TextBox 5"/>
          <p:cNvSpPr txBox="1"/>
          <p:nvPr/>
        </p:nvSpPr>
        <p:spPr>
          <a:xfrm>
            <a:off x="-76200" y="6400800"/>
            <a:ext cx="9220200" cy="369332"/>
          </a:xfrm>
          <a:prstGeom prst="rect">
            <a:avLst/>
          </a:prstGeom>
          <a:noFill/>
        </p:spPr>
        <p:txBody>
          <a:bodyPr wrap="square" rtlCol="0">
            <a:spAutoFit/>
          </a:bodyPr>
          <a:lstStyle/>
          <a:p>
            <a:pPr algn="ctr"/>
            <a:r>
              <a:rPr lang="en-US" b="1" dirty="0">
                <a:solidFill>
                  <a:srgbClr val="92D050"/>
                </a:solidFill>
              </a:rPr>
              <a:t>AIKEN COUNTY PUBLIC SCHOOL DISTRICT    </a:t>
            </a:r>
            <a:r>
              <a:rPr lang="en-US" b="1" dirty="0" smtClean="0">
                <a:solidFill>
                  <a:srgbClr val="92D050"/>
                </a:solidFill>
              </a:rPr>
              <a:t>                                     </a:t>
            </a:r>
            <a:r>
              <a:rPr lang="en-US" dirty="0" smtClean="0">
                <a:solidFill>
                  <a:schemeClr val="bg1"/>
                </a:solidFill>
              </a:rPr>
              <a:t>Legislative Update</a:t>
            </a:r>
            <a:r>
              <a:rPr lang="en-US" b="1" dirty="0">
                <a:solidFill>
                  <a:srgbClr val="92D050"/>
                </a:solidFill>
                <a:latin typeface="Calibri" panose="020F0502020204030204" pitchFamily="34" charset="0"/>
              </a:rPr>
              <a:t>:</a:t>
            </a:r>
            <a:r>
              <a:rPr lang="en-US" b="1" dirty="0" smtClean="0">
                <a:solidFill>
                  <a:schemeClr val="bg1"/>
                </a:solidFill>
              </a:rPr>
              <a:t> </a:t>
            </a:r>
            <a:r>
              <a:rPr lang="en-US" b="1" dirty="0" smtClean="0">
                <a:solidFill>
                  <a:srgbClr val="92D050"/>
                </a:solidFill>
                <a:latin typeface="Calibri" panose="020F0502020204030204" pitchFamily="34" charset="0"/>
              </a:rPr>
              <a:t>5/28/2019</a:t>
            </a:r>
            <a:endParaRPr lang="en-US" cap="small" dirty="0">
              <a:solidFill>
                <a:schemeClr val="tx1">
                  <a:lumMod val="65000"/>
                  <a:lumOff val="35000"/>
                </a:schemeClr>
              </a:solidFill>
            </a:endParaRPr>
          </a:p>
        </p:txBody>
      </p:sp>
    </p:spTree>
    <p:extLst>
      <p:ext uri="{BB962C8B-B14F-4D97-AF65-F5344CB8AC3E}">
        <p14:creationId xmlns:p14="http://schemas.microsoft.com/office/powerpoint/2010/main" val="3231720414"/>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752600"/>
            <a:ext cx="7543800" cy="1066800"/>
          </a:xfrm>
        </p:spPr>
        <p:txBody>
          <a:bodyPr>
            <a:normAutofit fontScale="90000"/>
          </a:bodyPr>
          <a:lstStyle/>
          <a:p>
            <a:pPr algn="ctr"/>
            <a:r>
              <a:rPr lang="en-US" cap="all" spc="600" dirty="0"/>
              <a:t>Notable Education Related </a:t>
            </a:r>
            <a:r>
              <a:rPr lang="en-US" cap="all" spc="600" dirty="0" smtClean="0"/>
              <a:t>Provisos</a:t>
            </a:r>
            <a:r>
              <a:rPr lang="en-US" sz="3600" cap="all" spc="600" dirty="0">
                <a:solidFill>
                  <a:prstClr val="black">
                    <a:lumMod val="75000"/>
                    <a:lumOff val="25000"/>
                  </a:prstClr>
                </a:solidFill>
              </a:rPr>
              <a:t> (</a:t>
            </a:r>
            <a:r>
              <a:rPr lang="en-US" sz="3600" cap="all" spc="600" dirty="0" smtClean="0">
                <a:solidFill>
                  <a:prstClr val="black">
                    <a:lumMod val="75000"/>
                    <a:lumOff val="25000"/>
                  </a:prstClr>
                </a:solidFill>
              </a:rPr>
              <a:t>cont’d)</a:t>
            </a:r>
            <a:r>
              <a:rPr lang="en-US" dirty="0"/>
              <a:t/>
            </a:r>
            <a:br>
              <a:rPr lang="en-US" dirty="0"/>
            </a:br>
            <a:r>
              <a:rPr lang="en-US" dirty="0" smtClean="0"/>
              <a:t/>
            </a:r>
            <a:br>
              <a:rPr lang="en-US" dirty="0" smtClean="0"/>
            </a:br>
            <a:endParaRPr lang="en-US" b="1" dirty="0"/>
          </a:p>
        </p:txBody>
      </p:sp>
      <p:sp>
        <p:nvSpPr>
          <p:cNvPr id="3" name="Content Placeholder 2"/>
          <p:cNvSpPr>
            <a:spLocks noGrp="1"/>
          </p:cNvSpPr>
          <p:nvPr>
            <p:ph idx="1"/>
          </p:nvPr>
        </p:nvSpPr>
        <p:spPr>
          <a:xfrm>
            <a:off x="908179" y="1905000"/>
            <a:ext cx="7543801" cy="4876800"/>
          </a:xfrm>
        </p:spPr>
        <p:txBody>
          <a:bodyPr>
            <a:normAutofit/>
          </a:bodyPr>
          <a:lstStyle/>
          <a:p>
            <a:pPr marL="0" indent="0">
              <a:buClr>
                <a:srgbClr val="99CB38"/>
              </a:buClr>
              <a:buNone/>
            </a:pPr>
            <a:r>
              <a:rPr lang="en-US" sz="3200" b="1" spc="-50" dirty="0" smtClean="0">
                <a:solidFill>
                  <a:prstClr val="black">
                    <a:lumMod val="75000"/>
                    <a:lumOff val="25000"/>
                  </a:prstClr>
                </a:solidFill>
                <a:latin typeface="Californian FB" panose="0207040306080B030204" pitchFamily="18" charset="0"/>
                <a:ea typeface="+mj-ea"/>
                <a:cs typeface="+mj-cs"/>
              </a:rPr>
              <a:t>3.5 </a:t>
            </a:r>
            <a:r>
              <a:rPr lang="en-US" sz="3200" b="1" spc="-50" dirty="0">
                <a:solidFill>
                  <a:prstClr val="black">
                    <a:lumMod val="75000"/>
                    <a:lumOff val="25000"/>
                  </a:prstClr>
                </a:solidFill>
                <a:latin typeface="Californian FB" panose="0207040306080B030204" pitchFamily="18" charset="0"/>
                <a:ea typeface="+mj-ea"/>
                <a:cs typeface="+mj-cs"/>
              </a:rPr>
              <a:t>FY 2019-2020 Lottery Funding </a:t>
            </a:r>
            <a:r>
              <a:rPr lang="en-US" sz="3200" spc="-50" dirty="0">
                <a:solidFill>
                  <a:prstClr val="black">
                    <a:lumMod val="75000"/>
                    <a:lumOff val="25000"/>
                  </a:prstClr>
                </a:solidFill>
                <a:latin typeface="Californian FB" panose="0207040306080B030204" pitchFamily="18" charset="0"/>
                <a:ea typeface="+mj-ea"/>
                <a:cs typeface="+mj-cs"/>
              </a:rPr>
              <a:t>– </a:t>
            </a:r>
            <a:r>
              <a:rPr lang="en-US" sz="3200" spc="-50" dirty="0" smtClean="0">
                <a:solidFill>
                  <a:prstClr val="black">
                    <a:lumMod val="75000"/>
                    <a:lumOff val="25000"/>
                  </a:prstClr>
                </a:solidFill>
                <a:latin typeface="Californian FB" panose="0207040306080B030204" pitchFamily="18" charset="0"/>
                <a:ea typeface="+mj-ea"/>
                <a:cs typeface="+mj-cs"/>
              </a:rPr>
              <a:t>	Specifies </a:t>
            </a:r>
            <a:r>
              <a:rPr lang="en-US" sz="3200" spc="-50" dirty="0">
                <a:solidFill>
                  <a:prstClr val="black">
                    <a:lumMod val="75000"/>
                    <a:lumOff val="25000"/>
                  </a:prstClr>
                </a:solidFill>
                <a:latin typeface="Californian FB" panose="0207040306080B030204" pitchFamily="18" charset="0"/>
                <a:ea typeface="+mj-ea"/>
                <a:cs typeface="+mj-cs"/>
              </a:rPr>
              <a:t>the </a:t>
            </a:r>
            <a:r>
              <a:rPr lang="en-US" sz="3200" spc="-50" dirty="0" smtClean="0">
                <a:solidFill>
                  <a:prstClr val="black">
                    <a:lumMod val="75000"/>
                    <a:lumOff val="25000"/>
                  </a:prstClr>
                </a:solidFill>
                <a:latin typeface="Californian FB" panose="0207040306080B030204" pitchFamily="18" charset="0"/>
                <a:ea typeface="+mj-ea"/>
                <a:cs typeface="+mj-cs"/>
              </a:rPr>
              <a:t>following:  </a:t>
            </a:r>
            <a:endParaRPr lang="en-US" sz="1000" spc="-50" dirty="0" smtClean="0">
              <a:solidFill>
                <a:prstClr val="black">
                  <a:lumMod val="75000"/>
                  <a:lumOff val="25000"/>
                </a:prstClr>
              </a:solidFill>
              <a:latin typeface="Californian FB" panose="0207040306080B030204" pitchFamily="18" charset="0"/>
              <a:ea typeface="+mj-ea"/>
              <a:cs typeface="+mj-cs"/>
            </a:endParaRPr>
          </a:p>
          <a:p>
            <a:pPr>
              <a:buClr>
                <a:srgbClr val="99CB38"/>
              </a:buClr>
              <a:buFont typeface="Wingdings" panose="05000000000000000000" pitchFamily="2" charset="2"/>
              <a:buChar char="§"/>
            </a:pPr>
            <a:endParaRPr lang="en-US" sz="800" spc="-50" dirty="0" smtClean="0">
              <a:solidFill>
                <a:prstClr val="black">
                  <a:lumMod val="75000"/>
                  <a:lumOff val="25000"/>
                </a:prstClr>
              </a:solidFill>
              <a:latin typeface="Californian FB" panose="0207040306080B030204" pitchFamily="18" charset="0"/>
              <a:ea typeface="+mj-ea"/>
              <a:cs typeface="+mj-cs"/>
            </a:endParaRPr>
          </a:p>
          <a:p>
            <a:pPr lvl="2">
              <a:buClr>
                <a:srgbClr val="99CB38"/>
              </a:buClr>
              <a:buFont typeface="Wingdings" panose="05000000000000000000" pitchFamily="2" charset="2"/>
              <a:buChar char="Ø"/>
            </a:pPr>
            <a:r>
              <a:rPr lang="en-US" sz="3000" spc="-50" dirty="0">
                <a:solidFill>
                  <a:prstClr val="black">
                    <a:lumMod val="75000"/>
                    <a:lumOff val="25000"/>
                  </a:prstClr>
                </a:solidFill>
                <a:latin typeface="Californian FB" panose="0207040306080B030204" pitchFamily="18" charset="0"/>
              </a:rPr>
              <a:t>$20,000,000 </a:t>
            </a:r>
            <a:r>
              <a:rPr lang="en-US" sz="3000" spc="-50" dirty="0" smtClean="0">
                <a:solidFill>
                  <a:prstClr val="black">
                    <a:lumMod val="75000"/>
                    <a:lumOff val="25000"/>
                  </a:prstClr>
                </a:solidFill>
                <a:latin typeface="Californian FB" panose="0207040306080B030204" pitchFamily="18" charset="0"/>
              </a:rPr>
              <a:t>-Department </a:t>
            </a:r>
            <a:r>
              <a:rPr lang="en-US" sz="3000" spc="-50" dirty="0">
                <a:solidFill>
                  <a:prstClr val="black">
                    <a:lumMod val="75000"/>
                    <a:lumOff val="25000"/>
                  </a:prstClr>
                </a:solidFill>
                <a:latin typeface="Californian FB" panose="0207040306080B030204" pitchFamily="18" charset="0"/>
              </a:rPr>
              <a:t>of </a:t>
            </a:r>
            <a:r>
              <a:rPr lang="en-US" sz="3000" spc="-50" dirty="0" smtClean="0">
                <a:solidFill>
                  <a:prstClr val="black">
                    <a:lumMod val="75000"/>
                    <a:lumOff val="25000"/>
                  </a:prstClr>
                </a:solidFill>
                <a:latin typeface="Californian FB" panose="0207040306080B030204" pitchFamily="18" charset="0"/>
              </a:rPr>
              <a:t>Education-				  Instructional </a:t>
            </a:r>
            <a:r>
              <a:rPr lang="en-US" sz="3000" spc="-50" dirty="0">
                <a:solidFill>
                  <a:prstClr val="black">
                    <a:lumMod val="75000"/>
                    <a:lumOff val="25000"/>
                  </a:prstClr>
                </a:solidFill>
                <a:latin typeface="Californian FB" panose="0207040306080B030204" pitchFamily="18" charset="0"/>
              </a:rPr>
              <a:t>Materials </a:t>
            </a:r>
            <a:endParaRPr lang="en-US" sz="800" spc="-50" dirty="0" smtClean="0">
              <a:solidFill>
                <a:prstClr val="black">
                  <a:lumMod val="75000"/>
                  <a:lumOff val="25000"/>
                </a:prstClr>
              </a:solidFill>
              <a:latin typeface="Californian FB" panose="0207040306080B030204" pitchFamily="18" charset="0"/>
            </a:endParaRPr>
          </a:p>
          <a:p>
            <a:pPr lvl="2">
              <a:buClr>
                <a:srgbClr val="99CB38"/>
              </a:buClr>
              <a:buFont typeface="Wingdings" panose="05000000000000000000" pitchFamily="2" charset="2"/>
              <a:buChar char="Ø"/>
            </a:pPr>
            <a:endParaRPr lang="en-US" sz="800" spc="-50" dirty="0" smtClean="0">
              <a:solidFill>
                <a:prstClr val="black">
                  <a:lumMod val="75000"/>
                  <a:lumOff val="25000"/>
                </a:prstClr>
              </a:solidFill>
              <a:latin typeface="Californian FB" panose="0207040306080B030204" pitchFamily="18" charset="0"/>
            </a:endParaRPr>
          </a:p>
          <a:p>
            <a:pPr lvl="2">
              <a:buClr>
                <a:srgbClr val="99CB38"/>
              </a:buClr>
              <a:buFont typeface="Wingdings" panose="05000000000000000000" pitchFamily="2" charset="2"/>
              <a:buChar char="Ø"/>
            </a:pPr>
            <a:r>
              <a:rPr lang="en-US" sz="3000" spc="-50" dirty="0">
                <a:solidFill>
                  <a:prstClr val="black">
                    <a:lumMod val="75000"/>
                    <a:lumOff val="25000"/>
                  </a:prstClr>
                </a:solidFill>
                <a:latin typeface="Californian FB" panose="0207040306080B030204" pitchFamily="18" charset="0"/>
              </a:rPr>
              <a:t> $19,363,280 </a:t>
            </a:r>
            <a:r>
              <a:rPr lang="en-US" sz="3000" spc="-50" dirty="0" smtClean="0">
                <a:solidFill>
                  <a:prstClr val="black">
                    <a:lumMod val="75000"/>
                    <a:lumOff val="25000"/>
                  </a:prstClr>
                </a:solidFill>
                <a:latin typeface="Californian FB" panose="0207040306080B030204" pitchFamily="18" charset="0"/>
              </a:rPr>
              <a:t>-Department </a:t>
            </a:r>
            <a:r>
              <a:rPr lang="en-US" sz="3000" spc="-50" dirty="0">
                <a:solidFill>
                  <a:prstClr val="black">
                    <a:lumMod val="75000"/>
                    <a:lumOff val="25000"/>
                  </a:prstClr>
                </a:solidFill>
                <a:latin typeface="Californian FB" panose="0207040306080B030204" pitchFamily="18" charset="0"/>
              </a:rPr>
              <a:t>of Education-			</a:t>
            </a:r>
            <a:r>
              <a:rPr lang="en-US" sz="3000" spc="-50" dirty="0" smtClean="0">
                <a:solidFill>
                  <a:prstClr val="black">
                    <a:lumMod val="75000"/>
                    <a:lumOff val="25000"/>
                  </a:prstClr>
                </a:solidFill>
                <a:latin typeface="Californian FB" panose="0207040306080B030204" pitchFamily="18" charset="0"/>
              </a:rPr>
              <a:t>	School  </a:t>
            </a:r>
            <a:r>
              <a:rPr lang="en-US" sz="3000" spc="-50" dirty="0">
                <a:solidFill>
                  <a:prstClr val="black">
                    <a:lumMod val="75000"/>
                    <a:lumOff val="25000"/>
                  </a:prstClr>
                </a:solidFill>
                <a:latin typeface="Californian FB" panose="0207040306080B030204" pitchFamily="18" charset="0"/>
              </a:rPr>
              <a:t>Bus Lease/Purchase </a:t>
            </a:r>
            <a:endParaRPr lang="en-US" sz="800" spc="-50" dirty="0" smtClean="0">
              <a:solidFill>
                <a:prstClr val="black">
                  <a:lumMod val="75000"/>
                  <a:lumOff val="25000"/>
                </a:prstClr>
              </a:solidFill>
              <a:latin typeface="Californian FB" panose="0207040306080B030204" pitchFamily="18" charset="0"/>
            </a:endParaRPr>
          </a:p>
          <a:p>
            <a:pPr lvl="2">
              <a:buClr>
                <a:srgbClr val="99CB38"/>
              </a:buClr>
              <a:buFont typeface="Wingdings" panose="05000000000000000000" pitchFamily="2" charset="2"/>
              <a:buChar char="Ø"/>
            </a:pPr>
            <a:endParaRPr lang="en-US" sz="800" spc="-50" dirty="0" smtClean="0">
              <a:solidFill>
                <a:prstClr val="black">
                  <a:lumMod val="75000"/>
                  <a:lumOff val="25000"/>
                </a:prstClr>
              </a:solidFill>
              <a:latin typeface="Californian FB" panose="0207040306080B030204" pitchFamily="18" charset="0"/>
            </a:endParaRPr>
          </a:p>
          <a:p>
            <a:pPr lvl="2">
              <a:buClr>
                <a:srgbClr val="99CB38"/>
              </a:buClr>
              <a:buFont typeface="Wingdings" panose="05000000000000000000" pitchFamily="2" charset="2"/>
              <a:buChar char="Ø"/>
            </a:pPr>
            <a:r>
              <a:rPr lang="en-US" sz="3000" spc="-50" dirty="0">
                <a:solidFill>
                  <a:prstClr val="black">
                    <a:lumMod val="75000"/>
                    <a:lumOff val="25000"/>
                  </a:prstClr>
                </a:solidFill>
                <a:latin typeface="Californian FB" panose="0207040306080B030204" pitchFamily="18" charset="0"/>
              </a:rPr>
              <a:t>$</a:t>
            </a:r>
            <a:r>
              <a:rPr lang="en-US" sz="3000" spc="-50" dirty="0" smtClean="0">
                <a:solidFill>
                  <a:prstClr val="black">
                    <a:lumMod val="75000"/>
                    <a:lumOff val="25000"/>
                  </a:prstClr>
                </a:solidFill>
                <a:latin typeface="Californian FB" panose="0207040306080B030204" pitchFamily="18" charset="0"/>
              </a:rPr>
              <a:t>250,000-Department </a:t>
            </a:r>
            <a:r>
              <a:rPr lang="en-US" sz="3000" spc="-50" dirty="0">
                <a:solidFill>
                  <a:prstClr val="black">
                    <a:lumMod val="75000"/>
                    <a:lumOff val="25000"/>
                  </a:prstClr>
                </a:solidFill>
                <a:latin typeface="Californian FB" panose="0207040306080B030204" pitchFamily="18" charset="0"/>
              </a:rPr>
              <a:t>of </a:t>
            </a:r>
            <a:r>
              <a:rPr lang="en-US" sz="3000" spc="-50" dirty="0" smtClean="0">
                <a:solidFill>
                  <a:prstClr val="black">
                    <a:lumMod val="75000"/>
                    <a:lumOff val="25000"/>
                  </a:prstClr>
                </a:solidFill>
                <a:latin typeface="Californian FB" panose="0207040306080B030204" pitchFamily="18" charset="0"/>
              </a:rPr>
              <a:t>Education-Reading Partners </a:t>
            </a:r>
          </a:p>
        </p:txBody>
      </p:sp>
      <p:sp>
        <p:nvSpPr>
          <p:cNvPr id="6" name="TextBox 5"/>
          <p:cNvSpPr txBox="1"/>
          <p:nvPr/>
        </p:nvSpPr>
        <p:spPr>
          <a:xfrm>
            <a:off x="-76200" y="6400800"/>
            <a:ext cx="9220200" cy="369332"/>
          </a:xfrm>
          <a:prstGeom prst="rect">
            <a:avLst/>
          </a:prstGeom>
          <a:noFill/>
        </p:spPr>
        <p:txBody>
          <a:bodyPr wrap="square" rtlCol="0">
            <a:spAutoFit/>
          </a:bodyPr>
          <a:lstStyle/>
          <a:p>
            <a:pPr algn="ctr"/>
            <a:r>
              <a:rPr lang="en-US" b="1" dirty="0">
                <a:solidFill>
                  <a:srgbClr val="92D050"/>
                </a:solidFill>
              </a:rPr>
              <a:t>AIKEN COUNTY PUBLIC SCHOOL DISTRICT    </a:t>
            </a:r>
            <a:r>
              <a:rPr lang="en-US" b="1" dirty="0" smtClean="0">
                <a:solidFill>
                  <a:srgbClr val="92D050"/>
                </a:solidFill>
              </a:rPr>
              <a:t>                                     </a:t>
            </a:r>
            <a:r>
              <a:rPr lang="en-US" dirty="0" smtClean="0">
                <a:solidFill>
                  <a:schemeClr val="bg1"/>
                </a:solidFill>
              </a:rPr>
              <a:t>Legislative Update</a:t>
            </a:r>
            <a:r>
              <a:rPr lang="en-US" b="1" dirty="0">
                <a:solidFill>
                  <a:srgbClr val="92D050"/>
                </a:solidFill>
                <a:latin typeface="Calibri" panose="020F0502020204030204" pitchFamily="34" charset="0"/>
              </a:rPr>
              <a:t>:</a:t>
            </a:r>
            <a:r>
              <a:rPr lang="en-US" b="1" dirty="0" smtClean="0">
                <a:solidFill>
                  <a:schemeClr val="bg1"/>
                </a:solidFill>
              </a:rPr>
              <a:t> </a:t>
            </a:r>
            <a:r>
              <a:rPr lang="en-US" b="1" dirty="0" smtClean="0">
                <a:solidFill>
                  <a:srgbClr val="92D050"/>
                </a:solidFill>
                <a:latin typeface="Calibri" panose="020F0502020204030204" pitchFamily="34" charset="0"/>
              </a:rPr>
              <a:t>5/28/2019</a:t>
            </a:r>
            <a:endParaRPr lang="en-US" cap="small" dirty="0">
              <a:solidFill>
                <a:schemeClr val="tx1">
                  <a:lumMod val="65000"/>
                  <a:lumOff val="35000"/>
                </a:schemeClr>
              </a:solidFill>
            </a:endParaRPr>
          </a:p>
        </p:txBody>
      </p:sp>
    </p:spTree>
    <p:extLst>
      <p:ext uri="{BB962C8B-B14F-4D97-AF65-F5344CB8AC3E}">
        <p14:creationId xmlns:p14="http://schemas.microsoft.com/office/powerpoint/2010/main" val="1039593704"/>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spc="600" dirty="0"/>
              <a:t>Dates to Remember </a:t>
            </a:r>
          </a:p>
        </p:txBody>
      </p:sp>
      <p:sp>
        <p:nvSpPr>
          <p:cNvPr id="3" name="Content Placeholder 2"/>
          <p:cNvSpPr>
            <a:spLocks noGrp="1"/>
          </p:cNvSpPr>
          <p:nvPr>
            <p:ph idx="1"/>
          </p:nvPr>
        </p:nvSpPr>
        <p:spPr/>
        <p:txBody>
          <a:bodyPr>
            <a:normAutofit/>
          </a:bodyPr>
          <a:lstStyle/>
          <a:p>
            <a:pPr marL="0" indent="0">
              <a:buNone/>
            </a:pPr>
            <a:endParaRPr lang="en-US" sz="3200" dirty="0" smtClean="0">
              <a:latin typeface="Trebuchet MS" panose="020B0603020202020204" pitchFamily="34" charset="0"/>
            </a:endParaRPr>
          </a:p>
          <a:p>
            <a:pPr marL="0" indent="0">
              <a:buNone/>
            </a:pPr>
            <a:r>
              <a:rPr lang="en-US" sz="3200" dirty="0" smtClean="0">
                <a:latin typeface="Californian FB" panose="0207040306080B030204" pitchFamily="18" charset="0"/>
              </a:rPr>
              <a:t>November </a:t>
            </a:r>
            <a:r>
              <a:rPr lang="en-US" sz="3200" dirty="0">
                <a:latin typeface="Californian FB" panose="0207040306080B030204" pitchFamily="18" charset="0"/>
              </a:rPr>
              <a:t>6-8   </a:t>
            </a:r>
            <a:r>
              <a:rPr lang="en-US" sz="3200" b="1" dirty="0">
                <a:latin typeface="Californian FB" panose="0207040306080B030204" pitchFamily="18" charset="0"/>
              </a:rPr>
              <a:t>SCASBO</a:t>
            </a:r>
            <a:r>
              <a:rPr lang="en-US" sz="3200" dirty="0">
                <a:latin typeface="Californian FB" panose="0207040306080B030204" pitchFamily="18" charset="0"/>
              </a:rPr>
              <a:t> Fall </a:t>
            </a:r>
            <a:r>
              <a:rPr lang="en-US" sz="3200" dirty="0" smtClean="0">
                <a:latin typeface="Californian FB" panose="0207040306080B030204" pitchFamily="18" charset="0"/>
              </a:rPr>
              <a:t>Conference</a:t>
            </a:r>
          </a:p>
          <a:p>
            <a:pPr marL="0" indent="0">
              <a:buNone/>
            </a:pPr>
            <a:endParaRPr lang="en-US" sz="3200" dirty="0" smtClean="0">
              <a:latin typeface="Californian FB" panose="0207040306080B030204" pitchFamily="18" charset="0"/>
            </a:endParaRPr>
          </a:p>
          <a:p>
            <a:pPr marL="0" indent="0">
              <a:buNone/>
            </a:pPr>
            <a:r>
              <a:rPr lang="en-US" sz="3200" dirty="0">
                <a:latin typeface="Californian FB" panose="0207040306080B030204" pitchFamily="18" charset="0"/>
              </a:rPr>
              <a:t>January </a:t>
            </a:r>
            <a:r>
              <a:rPr lang="en-US" sz="3200" dirty="0" smtClean="0">
                <a:latin typeface="Californian FB" panose="0207040306080B030204" pitchFamily="18" charset="0"/>
              </a:rPr>
              <a:t>14, 2020  </a:t>
            </a:r>
            <a:r>
              <a:rPr lang="en-US" sz="3200" dirty="0">
                <a:latin typeface="Californian FB" panose="0207040306080B030204" pitchFamily="18" charset="0"/>
              </a:rPr>
              <a:t>Legislative Session </a:t>
            </a:r>
            <a:r>
              <a:rPr lang="en-US" sz="3200" dirty="0" smtClean="0">
                <a:latin typeface="Californian FB" panose="0207040306080B030204" pitchFamily="18" charset="0"/>
              </a:rPr>
              <a:t>Begins </a:t>
            </a:r>
            <a:endParaRPr lang="en-US" sz="3200" dirty="0">
              <a:latin typeface="Californian FB" panose="0207040306080B030204" pitchFamily="18" charset="0"/>
            </a:endParaRPr>
          </a:p>
        </p:txBody>
      </p:sp>
      <p:sp>
        <p:nvSpPr>
          <p:cNvPr id="6" name="TextBox 5"/>
          <p:cNvSpPr txBox="1"/>
          <p:nvPr/>
        </p:nvSpPr>
        <p:spPr>
          <a:xfrm>
            <a:off x="-76200" y="6400800"/>
            <a:ext cx="9220200" cy="369332"/>
          </a:xfrm>
          <a:prstGeom prst="rect">
            <a:avLst/>
          </a:prstGeom>
          <a:noFill/>
        </p:spPr>
        <p:txBody>
          <a:bodyPr wrap="square" rtlCol="0">
            <a:spAutoFit/>
          </a:bodyPr>
          <a:lstStyle/>
          <a:p>
            <a:pPr algn="ctr"/>
            <a:r>
              <a:rPr lang="en-US" b="1" dirty="0">
                <a:solidFill>
                  <a:srgbClr val="92D050"/>
                </a:solidFill>
              </a:rPr>
              <a:t>AIKEN COUNTY PUBLIC SCHOOL DISTRICT    </a:t>
            </a:r>
            <a:r>
              <a:rPr lang="en-US" b="1" dirty="0" smtClean="0">
                <a:solidFill>
                  <a:srgbClr val="92D050"/>
                </a:solidFill>
              </a:rPr>
              <a:t>                                     </a:t>
            </a:r>
            <a:r>
              <a:rPr lang="en-US" dirty="0" smtClean="0">
                <a:solidFill>
                  <a:schemeClr val="bg1"/>
                </a:solidFill>
              </a:rPr>
              <a:t>Legislative Update</a:t>
            </a:r>
            <a:r>
              <a:rPr lang="en-US" b="1" dirty="0">
                <a:solidFill>
                  <a:srgbClr val="92D050"/>
                </a:solidFill>
                <a:latin typeface="Calibri" panose="020F0502020204030204" pitchFamily="34" charset="0"/>
              </a:rPr>
              <a:t>:</a:t>
            </a:r>
            <a:r>
              <a:rPr lang="en-US" b="1" dirty="0" smtClean="0">
                <a:solidFill>
                  <a:schemeClr val="bg1"/>
                </a:solidFill>
              </a:rPr>
              <a:t> </a:t>
            </a:r>
            <a:r>
              <a:rPr lang="en-US" b="1" dirty="0" smtClean="0">
                <a:solidFill>
                  <a:srgbClr val="92D050"/>
                </a:solidFill>
                <a:latin typeface="Calibri" panose="020F0502020204030204" pitchFamily="34" charset="0"/>
              </a:rPr>
              <a:t>5/28/2019</a:t>
            </a:r>
            <a:endParaRPr lang="en-US" cap="small" dirty="0">
              <a:solidFill>
                <a:schemeClr val="tx1">
                  <a:lumMod val="65000"/>
                  <a:lumOff val="35000"/>
                </a:schemeClr>
              </a:solidFill>
            </a:endParaRPr>
          </a:p>
        </p:txBody>
      </p:sp>
    </p:spTree>
    <p:extLst>
      <p:ext uri="{BB962C8B-B14F-4D97-AF65-F5344CB8AC3E}">
        <p14:creationId xmlns:p14="http://schemas.microsoft.com/office/powerpoint/2010/main" val="1755445021"/>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12352</TotalTime>
  <Words>613</Words>
  <Application>Microsoft Office PowerPoint</Application>
  <PresentationFormat>On-screen Show (4:3)</PresentationFormat>
  <Paragraphs>118</Paragraphs>
  <Slides>10</Slides>
  <Notes>5</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Retrospect</vt:lpstr>
      <vt:lpstr>Legislative Update 2018-2019 Weeks In Review </vt:lpstr>
      <vt:lpstr>It’s a Wrap! </vt:lpstr>
      <vt:lpstr>    H. 4000 2019-20   Appropriations Act </vt:lpstr>
      <vt:lpstr>H. 4000 2019-20  Appropriations Act (cont’d)</vt:lpstr>
      <vt:lpstr> H. 4000 2019-20 Appropriations Act (cont’d)</vt:lpstr>
      <vt:lpstr>Notable Education Related Provisos </vt:lpstr>
      <vt:lpstr>Notable Education Related Provisos (cont’d)</vt:lpstr>
      <vt:lpstr>Notable Education Related Provisos (cont’d)  </vt:lpstr>
      <vt:lpstr>Dates to Remember </vt:lpstr>
      <vt:lpstr>Aiken County Public School District  Highlights! </vt:lpstr>
    </vt:vector>
  </TitlesOfParts>
  <Company>ACS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STUDY –  2015-16 BUDGET</dc:title>
  <dc:creator>Tray Traxler</dc:creator>
  <cp:lastModifiedBy>Rosemary English</cp:lastModifiedBy>
  <cp:revision>766</cp:revision>
  <cp:lastPrinted>2019-02-26T16:34:01Z</cp:lastPrinted>
  <dcterms:created xsi:type="dcterms:W3CDTF">2015-01-14T14:07:42Z</dcterms:created>
  <dcterms:modified xsi:type="dcterms:W3CDTF">2019-05-28T18:34:22Z</dcterms:modified>
</cp:coreProperties>
</file>