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12"/>
  </p:notesMasterIdLst>
  <p:handoutMasterIdLst>
    <p:handoutMasterId r:id="rId13"/>
  </p:handoutMasterIdLst>
  <p:sldIdLst>
    <p:sldId id="256" r:id="rId2"/>
    <p:sldId id="325" r:id="rId3"/>
    <p:sldId id="338" r:id="rId4"/>
    <p:sldId id="339" r:id="rId5"/>
    <p:sldId id="327" r:id="rId6"/>
    <p:sldId id="340" r:id="rId7"/>
    <p:sldId id="335" r:id="rId8"/>
    <p:sldId id="337" r:id="rId9"/>
    <p:sldId id="341" r:id="rId10"/>
    <p:sldId id="332" r:id="rId11"/>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DC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89565" autoAdjust="0"/>
  </p:normalViewPr>
  <p:slideViewPr>
    <p:cSldViewPr>
      <p:cViewPr varScale="1">
        <p:scale>
          <a:sx n="103" d="100"/>
          <a:sy n="103" d="100"/>
        </p:scale>
        <p:origin x="174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08" tIns="47055" rIns="94108" bIns="47055"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68471"/>
          </a:xfrm>
          <a:prstGeom prst="rect">
            <a:avLst/>
          </a:prstGeom>
        </p:spPr>
        <p:txBody>
          <a:bodyPr vert="horz" lIns="94108" tIns="47055" rIns="94108" bIns="47055" rtlCol="0"/>
          <a:lstStyle>
            <a:lvl1pPr algn="r">
              <a:defRPr sz="1200"/>
            </a:lvl1pPr>
          </a:lstStyle>
          <a:p>
            <a:fld id="{3D7E318C-45AB-4135-ABCB-46D59D8CC806}" type="datetimeFigureOut">
              <a:rPr lang="en-US" smtClean="0"/>
              <a:t>5/14/2019</a:t>
            </a:fld>
            <a:endParaRPr lang="en-US" dirty="0"/>
          </a:p>
        </p:txBody>
      </p:sp>
      <p:sp>
        <p:nvSpPr>
          <p:cNvPr id="4" name="Footer Placeholder 3"/>
          <p:cNvSpPr>
            <a:spLocks noGrp="1"/>
          </p:cNvSpPr>
          <p:nvPr>
            <p:ph type="ftr" sz="quarter" idx="2"/>
          </p:nvPr>
        </p:nvSpPr>
        <p:spPr>
          <a:xfrm>
            <a:off x="0" y="8899328"/>
            <a:ext cx="3077739" cy="468471"/>
          </a:xfrm>
          <a:prstGeom prst="rect">
            <a:avLst/>
          </a:prstGeom>
        </p:spPr>
        <p:txBody>
          <a:bodyPr vert="horz" lIns="94108" tIns="47055" rIns="94108" bIns="4705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899328"/>
            <a:ext cx="3077739" cy="468471"/>
          </a:xfrm>
          <a:prstGeom prst="rect">
            <a:avLst/>
          </a:prstGeom>
        </p:spPr>
        <p:txBody>
          <a:bodyPr vert="horz" lIns="94108" tIns="47055" rIns="94108" bIns="47055" rtlCol="0" anchor="b"/>
          <a:lstStyle>
            <a:lvl1pPr algn="r">
              <a:defRPr sz="1200"/>
            </a:lvl1pPr>
          </a:lstStyle>
          <a:p>
            <a:fld id="{323F59F7-D568-44BB-AAF0-08289A88C5A6}" type="slidenum">
              <a:rPr lang="en-US" smtClean="0"/>
              <a:t>‹#›</a:t>
            </a:fld>
            <a:endParaRPr lang="en-US" dirty="0"/>
          </a:p>
        </p:txBody>
      </p:sp>
    </p:spTree>
    <p:extLst>
      <p:ext uri="{BB962C8B-B14F-4D97-AF65-F5344CB8AC3E}">
        <p14:creationId xmlns:p14="http://schemas.microsoft.com/office/powerpoint/2010/main" val="3827555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08" tIns="47055" rIns="94108" bIns="47055" rtlCol="0"/>
          <a:lstStyle>
            <a:lvl1pPr algn="l">
              <a:defRPr sz="1200"/>
            </a:lvl1pPr>
          </a:lstStyle>
          <a:p>
            <a:endParaRPr lang="en-US" dirty="0"/>
          </a:p>
        </p:txBody>
      </p:sp>
      <p:sp>
        <p:nvSpPr>
          <p:cNvPr id="3" name="Date Placeholder 2"/>
          <p:cNvSpPr>
            <a:spLocks noGrp="1"/>
          </p:cNvSpPr>
          <p:nvPr>
            <p:ph type="dt" idx="1"/>
          </p:nvPr>
        </p:nvSpPr>
        <p:spPr>
          <a:xfrm>
            <a:off x="4023093" y="0"/>
            <a:ext cx="3077739" cy="468471"/>
          </a:xfrm>
          <a:prstGeom prst="rect">
            <a:avLst/>
          </a:prstGeom>
        </p:spPr>
        <p:txBody>
          <a:bodyPr vert="horz" lIns="94108" tIns="47055" rIns="94108" bIns="47055" rtlCol="0"/>
          <a:lstStyle>
            <a:lvl1pPr algn="r">
              <a:defRPr sz="1200"/>
            </a:lvl1pPr>
          </a:lstStyle>
          <a:p>
            <a:fld id="{298867A4-DEAC-4D46-A6D8-E634381C73E3}" type="datetimeFigureOut">
              <a:rPr lang="en-US" smtClean="0"/>
              <a:t>5/14/2019</a:t>
            </a:fld>
            <a:endParaRPr lang="en-US" dirty="0"/>
          </a:p>
        </p:txBody>
      </p:sp>
      <p:sp>
        <p:nvSpPr>
          <p:cNvPr id="4" name="Slide Image Placeholder 3"/>
          <p:cNvSpPr>
            <a:spLocks noGrp="1" noRot="1" noChangeAspect="1"/>
          </p:cNvSpPr>
          <p:nvPr>
            <p:ph type="sldImg" idx="2"/>
          </p:nvPr>
        </p:nvSpPr>
        <p:spPr>
          <a:xfrm>
            <a:off x="1208088" y="701675"/>
            <a:ext cx="4686300" cy="3514725"/>
          </a:xfrm>
          <a:prstGeom prst="rect">
            <a:avLst/>
          </a:prstGeom>
          <a:noFill/>
          <a:ln w="12700">
            <a:solidFill>
              <a:prstClr val="black"/>
            </a:solidFill>
          </a:ln>
        </p:spPr>
        <p:txBody>
          <a:bodyPr vert="horz" lIns="94108" tIns="47055" rIns="94108" bIns="47055" rtlCol="0" anchor="ctr"/>
          <a:lstStyle/>
          <a:p>
            <a:endParaRPr lang="en-US" dirty="0"/>
          </a:p>
        </p:txBody>
      </p:sp>
      <p:sp>
        <p:nvSpPr>
          <p:cNvPr id="5" name="Notes Placeholder 4"/>
          <p:cNvSpPr>
            <a:spLocks noGrp="1"/>
          </p:cNvSpPr>
          <p:nvPr>
            <p:ph type="body" sz="quarter" idx="3"/>
          </p:nvPr>
        </p:nvSpPr>
        <p:spPr>
          <a:xfrm>
            <a:off x="710248" y="4450478"/>
            <a:ext cx="5681980" cy="4216241"/>
          </a:xfrm>
          <a:prstGeom prst="rect">
            <a:avLst/>
          </a:prstGeom>
        </p:spPr>
        <p:txBody>
          <a:bodyPr vert="horz" lIns="94108" tIns="47055" rIns="94108" bIns="4705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08" tIns="47055" rIns="94108" bIns="47055"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899328"/>
            <a:ext cx="3077739" cy="468471"/>
          </a:xfrm>
          <a:prstGeom prst="rect">
            <a:avLst/>
          </a:prstGeom>
        </p:spPr>
        <p:txBody>
          <a:bodyPr vert="horz" lIns="94108" tIns="47055" rIns="94108" bIns="47055" rtlCol="0" anchor="b"/>
          <a:lstStyle>
            <a:lvl1pPr algn="r">
              <a:defRPr sz="1200"/>
            </a:lvl1pPr>
          </a:lstStyle>
          <a:p>
            <a:fld id="{39D04B07-70A5-4E49-9DB6-306BA61BC46E}" type="slidenum">
              <a:rPr lang="en-US" smtClean="0"/>
              <a:t>‹#›</a:t>
            </a:fld>
            <a:endParaRPr lang="en-US" dirty="0"/>
          </a:p>
        </p:txBody>
      </p:sp>
    </p:spTree>
    <p:extLst>
      <p:ext uri="{BB962C8B-B14F-4D97-AF65-F5344CB8AC3E}">
        <p14:creationId xmlns:p14="http://schemas.microsoft.com/office/powerpoint/2010/main" val="3065415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**It’s not really this complicated, just erase all but one letter and enter your own info (then erase that first letter). But if you’re curious and want to play around with the presentation, the below is the guide: </a:t>
            </a:r>
          </a:p>
          <a:p>
            <a:endParaRPr lang="en-US" b="1" baseline="0" dirty="0" smtClean="0"/>
          </a:p>
          <a:p>
            <a:r>
              <a:rPr lang="en-US" b="1" baseline="0" dirty="0" smtClean="0"/>
              <a:t>TITLE: </a:t>
            </a:r>
          </a:p>
          <a:p>
            <a:r>
              <a:rPr lang="en-US" baseline="0" dirty="0" smtClean="0"/>
              <a:t>font: Calibri Light Headings (all caps); Bold</a:t>
            </a:r>
          </a:p>
          <a:p>
            <a:r>
              <a:rPr lang="en-US" baseline="0" dirty="0" smtClean="0"/>
              <a:t>font size: lg. depending on length 50/60 pt. </a:t>
            </a:r>
          </a:p>
          <a:p>
            <a:r>
              <a:rPr lang="en-US" baseline="0" dirty="0" smtClean="0"/>
              <a:t>color: Black &amp; Gray (Black, Text 1 Lighter 35%)</a:t>
            </a:r>
          </a:p>
          <a:p>
            <a:endParaRPr lang="en-US" baseline="0" dirty="0" smtClean="0"/>
          </a:p>
          <a:p>
            <a:r>
              <a:rPr lang="en-US" baseline="0" dirty="0" smtClean="0"/>
              <a:t>Subheading: </a:t>
            </a:r>
          </a:p>
          <a:p>
            <a:r>
              <a:rPr lang="en-US" baseline="0" dirty="0" smtClean="0"/>
              <a:t>Part 1 (ACPSD): Font: Calibri Light (Headings) All Caps, Light Green, 24 pt. </a:t>
            </a:r>
          </a:p>
          <a:p>
            <a:pPr defTabSz="923536">
              <a:defRPr/>
            </a:pPr>
            <a:r>
              <a:rPr lang="en-US" baseline="0" dirty="0" smtClean="0"/>
              <a:t>Part 2 (DATE): Font: Calibri Light (Headings) Small Caps, Gray (Black, Text 1 Lighter 35%)</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9D04B07-70A5-4E49-9DB6-306BA61BC46E}" type="slidenum">
              <a:rPr lang="en-US" smtClean="0"/>
              <a:t>1</a:t>
            </a:fld>
            <a:endParaRPr lang="en-US" dirty="0"/>
          </a:p>
        </p:txBody>
      </p:sp>
    </p:spTree>
    <p:extLst>
      <p:ext uri="{BB962C8B-B14F-4D97-AF65-F5344CB8AC3E}">
        <p14:creationId xmlns:p14="http://schemas.microsoft.com/office/powerpoint/2010/main" val="302491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lumMod val="65000"/>
                    <a:lumOff val="35000"/>
                  </a:schemeClr>
                </a:solidFill>
              </a:rPr>
              <a:t>Title: </a:t>
            </a:r>
          </a:p>
          <a:p>
            <a:r>
              <a:rPr lang="en-US" dirty="0">
                <a:solidFill>
                  <a:schemeClr val="tx1">
                    <a:lumMod val="65000"/>
                    <a:lumOff val="35000"/>
                  </a:schemeClr>
                </a:solidFill>
              </a:rPr>
              <a:t>Font: Calibri Light (Headings)</a:t>
            </a:r>
          </a:p>
          <a:p>
            <a:r>
              <a:rPr lang="en-US" dirty="0">
                <a:solidFill>
                  <a:schemeClr val="tx1">
                    <a:lumMod val="65000"/>
                    <a:lumOff val="35000"/>
                  </a:schemeClr>
                </a:solidFill>
              </a:rPr>
              <a:t>Size: about 54+ pt., depending on length</a:t>
            </a:r>
          </a:p>
          <a:p>
            <a:r>
              <a:rPr lang="en-US" dirty="0">
                <a:solidFill>
                  <a:schemeClr val="tx1">
                    <a:lumMod val="65000"/>
                    <a:lumOff val="35000"/>
                  </a:schemeClr>
                </a:solidFill>
              </a:rPr>
              <a:t>	I use “AV” to increase the space between letters to as loose as possible.</a:t>
            </a:r>
          </a:p>
          <a:p>
            <a:endParaRPr lang="en-US" b="1" dirty="0">
              <a:solidFill>
                <a:schemeClr val="tx1">
                  <a:lumMod val="65000"/>
                  <a:lumOff val="35000"/>
                </a:schemeClr>
              </a:solidFill>
            </a:endParaRPr>
          </a:p>
          <a:p>
            <a:r>
              <a:rPr lang="en-US" b="1" dirty="0">
                <a:solidFill>
                  <a:schemeClr val="tx1">
                    <a:lumMod val="65000"/>
                    <a:lumOff val="35000"/>
                  </a:schemeClr>
                </a:solidFill>
              </a:rPr>
              <a:t>Section Content: </a:t>
            </a:r>
          </a:p>
          <a:p>
            <a:r>
              <a:rPr lang="en-US" dirty="0" smtClean="0"/>
              <a:t>Font: Californian 20+ size, black </a:t>
            </a:r>
          </a:p>
          <a:p>
            <a:r>
              <a:rPr lang="en-US" dirty="0" smtClean="0"/>
              <a:t>Color: Light</a:t>
            </a:r>
            <a:r>
              <a:rPr lang="en-US" baseline="0" dirty="0" smtClean="0"/>
              <a:t> green/black/gray bullets (your preference) </a:t>
            </a:r>
          </a:p>
          <a:p>
            <a:endParaRPr lang="en-US" baseline="0" dirty="0" smtClean="0"/>
          </a:p>
          <a:p>
            <a:r>
              <a:rPr lang="en-US" b="1" baseline="0" dirty="0" smtClean="0"/>
              <a:t>Info Bar at Bottom: </a:t>
            </a:r>
          </a:p>
          <a:p>
            <a:r>
              <a:rPr lang="en-US" baseline="0" dirty="0" smtClean="0"/>
              <a:t>Enter the title of your presentation (Font: Calibri; Size: 18 pt, all lower case; Color: white) and Date (Font: Calibri; Size: 18 pt., small caps; Color: gray) </a:t>
            </a:r>
            <a:endParaRPr lang="en-US" dirty="0" smtClean="0"/>
          </a:p>
          <a:p>
            <a:pPr defTabSz="923536">
              <a:defRPr/>
            </a:pPr>
            <a:r>
              <a:rPr lang="en-US" dirty="0" smtClean="0"/>
              <a:t>Copy and paste on each slide, with the exception</a:t>
            </a:r>
            <a:r>
              <a:rPr lang="en-US" baseline="0" dirty="0" smtClean="0"/>
              <a:t> of slide 1.</a:t>
            </a:r>
          </a:p>
          <a:p>
            <a:endParaRPr lang="en-US" dirty="0">
              <a:solidFill>
                <a:srgbClr val="92D050"/>
              </a:solidFill>
            </a:endParaRPr>
          </a:p>
        </p:txBody>
      </p:sp>
      <p:sp>
        <p:nvSpPr>
          <p:cNvPr id="4" name="Slide Number Placeholder 3"/>
          <p:cNvSpPr>
            <a:spLocks noGrp="1"/>
          </p:cNvSpPr>
          <p:nvPr>
            <p:ph type="sldNum" sz="quarter" idx="10"/>
          </p:nvPr>
        </p:nvSpPr>
        <p:spPr/>
        <p:txBody>
          <a:bodyPr/>
          <a:lstStyle/>
          <a:p>
            <a:fld id="{39D04B07-70A5-4E49-9DB6-306BA61BC46E}" type="slidenum">
              <a:rPr lang="en-US" smtClean="0"/>
              <a:t>2</a:t>
            </a:fld>
            <a:endParaRPr lang="en-US" dirty="0"/>
          </a:p>
        </p:txBody>
      </p:sp>
    </p:spTree>
    <p:extLst>
      <p:ext uri="{BB962C8B-B14F-4D97-AF65-F5344CB8AC3E}">
        <p14:creationId xmlns:p14="http://schemas.microsoft.com/office/powerpoint/2010/main" val="1124338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lumMod val="65000"/>
                    <a:lumOff val="35000"/>
                  </a:schemeClr>
                </a:solidFill>
              </a:rPr>
              <a:t>Title: </a:t>
            </a:r>
          </a:p>
          <a:p>
            <a:r>
              <a:rPr lang="en-US" dirty="0">
                <a:solidFill>
                  <a:schemeClr val="tx1">
                    <a:lumMod val="65000"/>
                    <a:lumOff val="35000"/>
                  </a:schemeClr>
                </a:solidFill>
              </a:rPr>
              <a:t>Font: Calibri Light (Headings)</a:t>
            </a:r>
          </a:p>
          <a:p>
            <a:r>
              <a:rPr lang="en-US" dirty="0">
                <a:solidFill>
                  <a:schemeClr val="tx1">
                    <a:lumMod val="65000"/>
                    <a:lumOff val="35000"/>
                  </a:schemeClr>
                </a:solidFill>
              </a:rPr>
              <a:t>Size: about 54+ pt., depending on length</a:t>
            </a:r>
          </a:p>
          <a:p>
            <a:r>
              <a:rPr lang="en-US" dirty="0">
                <a:solidFill>
                  <a:schemeClr val="tx1">
                    <a:lumMod val="65000"/>
                    <a:lumOff val="35000"/>
                  </a:schemeClr>
                </a:solidFill>
              </a:rPr>
              <a:t>	I use “AV” to increase the space between letters to as loose as possible.</a:t>
            </a:r>
          </a:p>
          <a:p>
            <a:endParaRPr lang="en-US" b="1" dirty="0">
              <a:solidFill>
                <a:schemeClr val="tx1">
                  <a:lumMod val="65000"/>
                  <a:lumOff val="35000"/>
                </a:schemeClr>
              </a:solidFill>
            </a:endParaRPr>
          </a:p>
          <a:p>
            <a:r>
              <a:rPr lang="en-US" b="1" dirty="0">
                <a:solidFill>
                  <a:schemeClr val="tx1">
                    <a:lumMod val="65000"/>
                    <a:lumOff val="35000"/>
                  </a:schemeClr>
                </a:solidFill>
              </a:rPr>
              <a:t>Section Content: </a:t>
            </a:r>
          </a:p>
          <a:p>
            <a:r>
              <a:rPr lang="en-US" dirty="0" smtClean="0"/>
              <a:t>Font: Californian 20+ size, black </a:t>
            </a:r>
          </a:p>
          <a:p>
            <a:r>
              <a:rPr lang="en-US" dirty="0" smtClean="0"/>
              <a:t>Color: Light</a:t>
            </a:r>
            <a:r>
              <a:rPr lang="en-US" baseline="0" dirty="0" smtClean="0"/>
              <a:t> green/black/gray bullets (your preference) </a:t>
            </a:r>
          </a:p>
          <a:p>
            <a:endParaRPr lang="en-US" baseline="0" dirty="0" smtClean="0"/>
          </a:p>
          <a:p>
            <a:r>
              <a:rPr lang="en-US" b="1" baseline="0" dirty="0" smtClean="0"/>
              <a:t>Info Bar at Bottom: </a:t>
            </a:r>
          </a:p>
          <a:p>
            <a:r>
              <a:rPr lang="en-US" baseline="0" dirty="0" smtClean="0"/>
              <a:t>Enter the title of your presentation (Font: Calibri; Size: 18 pt, all lower case; Color: white) and Date (Font: Calibri; Size: 18 pt., small caps; Color: gray) </a:t>
            </a:r>
            <a:endParaRPr lang="en-US" dirty="0" smtClean="0"/>
          </a:p>
          <a:p>
            <a:pPr defTabSz="923536">
              <a:defRPr/>
            </a:pPr>
            <a:r>
              <a:rPr lang="en-US" dirty="0" smtClean="0"/>
              <a:t>Copy and paste on each slide, with the exception</a:t>
            </a:r>
            <a:r>
              <a:rPr lang="en-US" baseline="0" dirty="0" smtClean="0"/>
              <a:t> of slide 1.</a:t>
            </a:r>
          </a:p>
          <a:p>
            <a:endParaRPr lang="en-US" dirty="0">
              <a:solidFill>
                <a:srgbClr val="92D050"/>
              </a:solidFill>
            </a:endParaRPr>
          </a:p>
        </p:txBody>
      </p:sp>
      <p:sp>
        <p:nvSpPr>
          <p:cNvPr id="4" name="Slide Number Placeholder 3"/>
          <p:cNvSpPr>
            <a:spLocks noGrp="1"/>
          </p:cNvSpPr>
          <p:nvPr>
            <p:ph type="sldNum" sz="quarter" idx="10"/>
          </p:nvPr>
        </p:nvSpPr>
        <p:spPr/>
        <p:txBody>
          <a:bodyPr/>
          <a:lstStyle/>
          <a:p>
            <a:fld id="{39D04B07-70A5-4E49-9DB6-306BA61BC46E}" type="slidenum">
              <a:rPr lang="en-US" smtClean="0"/>
              <a:t>5</a:t>
            </a:fld>
            <a:endParaRPr lang="en-US" dirty="0"/>
          </a:p>
        </p:txBody>
      </p:sp>
    </p:spTree>
    <p:extLst>
      <p:ext uri="{BB962C8B-B14F-4D97-AF65-F5344CB8AC3E}">
        <p14:creationId xmlns:p14="http://schemas.microsoft.com/office/powerpoint/2010/main" val="112433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04B07-70A5-4E49-9DB6-306BA61BC46E}" type="slidenum">
              <a:rPr lang="en-US" smtClean="0"/>
              <a:t>10</a:t>
            </a:fld>
            <a:endParaRPr lang="en-US" dirty="0"/>
          </a:p>
        </p:txBody>
      </p:sp>
    </p:spTree>
    <p:extLst>
      <p:ext uri="{BB962C8B-B14F-4D97-AF65-F5344CB8AC3E}">
        <p14:creationId xmlns:p14="http://schemas.microsoft.com/office/powerpoint/2010/main" val="304847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AIKEN COUNTY PUBLIC SCHOOL DISTRICT  LEGISLATIVE UPDATE: 4/23/2019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5620171"/>
      </p:ext>
    </p:extLst>
  </p:cSld>
  <p:clrMapOvr>
    <a:masterClrMapping/>
  </p:clrMapOvr>
  <p:transition spd="slow">
    <p:randomBar dir="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AIKEN COUNTY PUBLIC SCHOOL DISTRICT  LEGISLATIVE UPDATE: 4/23/2019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4252653386"/>
      </p:ext>
    </p:extLst>
  </p:cSld>
  <p:clrMapOvr>
    <a:masterClrMapping/>
  </p:clrMapOvr>
  <p:transition spd="slow">
    <p:randomBar dir="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AIKEN COUNTY PUBLIC SCHOOL DISTRICT  LEGISLATIVE UPDATE: 4/23/2019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2275747951"/>
      </p:ext>
    </p:extLst>
  </p:cSld>
  <p:clrMapOvr>
    <a:masterClrMapping/>
  </p:clrMapOvr>
  <p:transition spd="slow">
    <p:randomBar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AIKEN COUNTY PUBLIC SCHOOL DISTRICT  LEGISLATIVE UPDATE: 4/23/2019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877961466"/>
      </p:ext>
    </p:extLst>
  </p:cSld>
  <p:clrMapOvr>
    <a:masterClrMapping/>
  </p:clrMapOvr>
  <p:transition spd="slow">
    <p:randomBar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AIKEN COUNTY PUBLIC SCHOOL DISTRICT  LEGISLATIVE UPDATE: 4/23/2019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8B96DB-C5BB-48C9-8AB1-92DA957701DD}"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3563565"/>
      </p:ext>
    </p:extLst>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AIKEN COUNTY PUBLIC SCHOOL DISTRICT  LEGISLATIVE UPDATE: 4/23/2019</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886587030"/>
      </p:ext>
    </p:extLst>
  </p:cSld>
  <p:clrMapOvr>
    <a:masterClrMapping/>
  </p:clrMapOvr>
  <p:transition spd="slow">
    <p:randomBar dir="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AIKEN COUNTY PUBLIC SCHOOL DISTRICT  LEGISLATIVE UPDATE: 4/23/2019</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4117995150"/>
      </p:ext>
    </p:extLst>
  </p:cSld>
  <p:clrMapOvr>
    <a:masterClrMapping/>
  </p:clrMapOvr>
  <p:transition spd="slow">
    <p:randomBar dir="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AIKEN COUNTY PUBLIC SCHOOL DISTRICT  LEGISLATIVE UPDATE: 4/23/2019</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3454859459"/>
      </p:ext>
    </p:extLst>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AIKEN COUNTY PUBLIC SCHOOL DISTRICT  LEGISLATIVE UPDATE: 4/23/2019</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4109258924"/>
      </p:ext>
    </p:extLst>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smtClean="0"/>
              <a:t>AIKEN COUNTY PUBLIC SCHOOL DISTRICT  LEGISLATIVE UPDATE: 4/23/2019</a:t>
            </a:r>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38B96DB-C5BB-48C9-8AB1-92DA957701DD}" type="slidenum">
              <a:rPr lang="en-US" smtClean="0"/>
              <a:t>‹#›</a:t>
            </a:fld>
            <a:endParaRPr lang="en-US" dirty="0"/>
          </a:p>
        </p:txBody>
      </p:sp>
    </p:spTree>
    <p:extLst>
      <p:ext uri="{BB962C8B-B14F-4D97-AF65-F5344CB8AC3E}">
        <p14:creationId xmlns:p14="http://schemas.microsoft.com/office/powerpoint/2010/main" val="3284258166"/>
      </p:ext>
    </p:extLst>
  </p:cSld>
  <p:clrMapOvr>
    <a:masterClrMapping/>
  </p:clrMapOvr>
  <p:transition spd="slow">
    <p:randomBar dir="ver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AIKEN COUNTY PUBLIC SCHOOL DISTRICT  LEGISLATIVE UPDATE: 4/23/2019</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8B96DB-C5BB-48C9-8AB1-92DA957701DD}" type="slidenum">
              <a:rPr lang="en-US" smtClean="0"/>
              <a:t>‹#›</a:t>
            </a:fld>
            <a:endParaRPr lang="en-US" dirty="0"/>
          </a:p>
        </p:txBody>
      </p:sp>
    </p:spTree>
    <p:extLst>
      <p:ext uri="{BB962C8B-B14F-4D97-AF65-F5344CB8AC3E}">
        <p14:creationId xmlns:p14="http://schemas.microsoft.com/office/powerpoint/2010/main" val="2816472557"/>
      </p:ext>
    </p:extLst>
  </p:cSld>
  <p:clrMapOvr>
    <a:masterClrMapping/>
  </p:clrMapOvr>
  <p:transition spd="slow">
    <p:randomBar dir="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AIKEN COUNTY PUBLIC SCHOOL DISTRICT  LEGISLATIVE UPDATE: 4/23/2019</a:t>
            </a:r>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38B96DB-C5BB-48C9-8AB1-92DA957701DD}"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91876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spd="slow">
    <p:randomBar dir="vert"/>
  </p:transition>
  <p:timing>
    <p:tnLst>
      <p:par>
        <p:cTn id="1" dur="indefinite" restart="never" nodeType="tmRoot"/>
      </p:par>
    </p:tnLst>
  </p:timing>
  <p:hf sldNum="0"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038" y="1752600"/>
            <a:ext cx="8318962" cy="3200400"/>
          </a:xfrm>
        </p:spPr>
        <p:txBody>
          <a:bodyPr>
            <a:normAutofit/>
          </a:bodyPr>
          <a:lstStyle/>
          <a:p>
            <a:r>
              <a:rPr lang="en-US" b="1" cap="all" spc="600" dirty="0" smtClean="0">
                <a:solidFill>
                  <a:schemeClr val="tx1"/>
                </a:solidFill>
              </a:rPr>
              <a:t>Legislative</a:t>
            </a:r>
            <a:br>
              <a:rPr lang="en-US" b="1" cap="all" spc="600" dirty="0" smtClean="0">
                <a:solidFill>
                  <a:schemeClr val="tx1"/>
                </a:solidFill>
              </a:rPr>
            </a:br>
            <a:r>
              <a:rPr lang="en-US" b="1" cap="all" spc="600" dirty="0" smtClean="0">
                <a:solidFill>
                  <a:schemeClr val="tx1">
                    <a:lumMod val="65000"/>
                    <a:lumOff val="35000"/>
                  </a:schemeClr>
                </a:solidFill>
              </a:rPr>
              <a:t>Update </a:t>
            </a:r>
            <a:br>
              <a:rPr lang="en-US" b="1" cap="all" spc="600" dirty="0" smtClean="0">
                <a:solidFill>
                  <a:schemeClr val="tx1">
                    <a:lumMod val="65000"/>
                    <a:lumOff val="35000"/>
                  </a:schemeClr>
                </a:solidFill>
              </a:rPr>
            </a:br>
            <a:endParaRPr lang="en-US" sz="6000" b="1" spc="300" dirty="0">
              <a:solidFill>
                <a:srgbClr val="FF0000"/>
              </a:solidFill>
            </a:endParaRPr>
          </a:p>
        </p:txBody>
      </p:sp>
      <p:sp>
        <p:nvSpPr>
          <p:cNvPr id="4" name="TextBox 3"/>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5/14//2019</a:t>
            </a:r>
            <a:endParaRPr lang="en-US" cap="small" dirty="0">
              <a:solidFill>
                <a:schemeClr val="tx1">
                  <a:lumMod val="65000"/>
                  <a:lumOff val="35000"/>
                </a:schemeClr>
              </a:solidFill>
            </a:endParaRPr>
          </a:p>
        </p:txBody>
      </p:sp>
      <p:sp>
        <p:nvSpPr>
          <p:cNvPr id="3" name="Subtitle 2"/>
          <p:cNvSpPr>
            <a:spLocks noGrp="1"/>
          </p:cNvSpPr>
          <p:nvPr>
            <p:ph type="subTitle" idx="1"/>
          </p:nvPr>
        </p:nvSpPr>
        <p:spPr/>
        <p:txBody>
          <a:bodyPr/>
          <a:lstStyle/>
          <a:p>
            <a:r>
              <a:rPr lang="en-US" dirty="0"/>
              <a:t>2018-2019</a:t>
            </a:r>
            <a:br>
              <a:rPr lang="en-US" dirty="0"/>
            </a:br>
            <a:r>
              <a:rPr lang="en-US" dirty="0"/>
              <a:t>Weeks In Review </a:t>
            </a:r>
          </a:p>
        </p:txBody>
      </p:sp>
    </p:spTree>
    <p:extLst>
      <p:ext uri="{BB962C8B-B14F-4D97-AF65-F5344CB8AC3E}">
        <p14:creationId xmlns:p14="http://schemas.microsoft.com/office/powerpoint/2010/main" val="2283671699"/>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599"/>
            <a:ext cx="8153892" cy="1450757"/>
          </a:xfrm>
        </p:spPr>
        <p:txBody>
          <a:bodyPr>
            <a:normAutofit fontScale="90000"/>
          </a:bodyPr>
          <a:lstStyle/>
          <a:p>
            <a:r>
              <a:rPr lang="en-US" sz="4000" cap="all" spc="600" dirty="0" smtClean="0">
                <a:solidFill>
                  <a:prstClr val="black">
                    <a:lumMod val="75000"/>
                    <a:lumOff val="25000"/>
                  </a:prstClr>
                </a:solidFill>
              </a:rPr>
              <a:t>Aiken </a:t>
            </a:r>
            <a:r>
              <a:rPr lang="en-US" sz="4000" cap="all" spc="600" dirty="0">
                <a:solidFill>
                  <a:prstClr val="black">
                    <a:lumMod val="75000"/>
                    <a:lumOff val="25000"/>
                  </a:prstClr>
                </a:solidFill>
              </a:rPr>
              <a:t>County </a:t>
            </a:r>
            <a:r>
              <a:rPr lang="en-US" sz="4000" cap="all" spc="600" dirty="0" smtClean="0">
                <a:solidFill>
                  <a:prstClr val="black">
                    <a:lumMod val="75000"/>
                    <a:lumOff val="25000"/>
                  </a:prstClr>
                </a:solidFill>
              </a:rPr>
              <a:t>Public School </a:t>
            </a:r>
            <a:r>
              <a:rPr lang="en-US" sz="4000" cap="all" spc="600" dirty="0" smtClean="0">
                <a:solidFill>
                  <a:prstClr val="black">
                    <a:lumMod val="75000"/>
                    <a:lumOff val="25000"/>
                  </a:prstClr>
                </a:solidFill>
              </a:rPr>
              <a:t>District  </a:t>
            </a:r>
            <a:r>
              <a:rPr lang="en-US" sz="4000" b="1" cap="all" spc="600" dirty="0" smtClean="0">
                <a:solidFill>
                  <a:prstClr val="black">
                    <a:lumMod val="75000"/>
                    <a:lumOff val="25000"/>
                  </a:prstClr>
                </a:solidFill>
              </a:rPr>
              <a:t>Highlights</a:t>
            </a:r>
            <a:r>
              <a:rPr lang="en-US" dirty="0">
                <a:solidFill>
                  <a:prstClr val="black">
                    <a:lumMod val="65000"/>
                    <a:lumOff val="35000"/>
                  </a:prstClr>
                </a:solidFill>
              </a:rPr>
              <a:t/>
            </a:r>
            <a:br>
              <a:rPr lang="en-US" dirty="0">
                <a:solidFill>
                  <a:prstClr val="black">
                    <a:lumMod val="65000"/>
                    <a:lumOff val="35000"/>
                  </a:prstClr>
                </a:solidFill>
              </a:rPr>
            </a:br>
            <a:endParaRPr lang="en-US" sz="1050" dirty="0"/>
          </a:p>
        </p:txBody>
      </p:sp>
      <p:sp>
        <p:nvSpPr>
          <p:cNvPr id="5" name="Title 1"/>
          <p:cNvSpPr txBox="1">
            <a:spLocks/>
          </p:cNvSpPr>
          <p:nvPr/>
        </p:nvSpPr>
        <p:spPr>
          <a:xfrm>
            <a:off x="762000" y="228600"/>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endParaRPr lang="en-US" sz="105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40" y="1876722"/>
            <a:ext cx="5410200" cy="434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 Midland Valley, Wagener-Salley fare well at Sta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8179" y="1895383"/>
            <a:ext cx="2377439" cy="20089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6400" b="24188"/>
          <a:stretch/>
        </p:blipFill>
        <p:spPr bwMode="auto">
          <a:xfrm>
            <a:off x="5257800" y="4082201"/>
            <a:ext cx="3658092" cy="222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5/14//2019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2830751739"/>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001000" cy="1295400"/>
          </a:xfrm>
        </p:spPr>
        <p:txBody>
          <a:bodyPr>
            <a:normAutofit/>
          </a:bodyPr>
          <a:lstStyle/>
          <a:p>
            <a:r>
              <a:rPr lang="en-US" sz="3600" cap="all" spc="600" dirty="0" smtClean="0">
                <a:solidFill>
                  <a:srgbClr val="282828"/>
                </a:solidFill>
              </a:rPr>
              <a:t>The </a:t>
            </a:r>
            <a:r>
              <a:rPr lang="en-US" sz="3600" cap="all" spc="600" dirty="0">
                <a:solidFill>
                  <a:srgbClr val="282828"/>
                </a:solidFill>
              </a:rPr>
              <a:t>2019-20 </a:t>
            </a:r>
            <a:r>
              <a:rPr lang="en-US" sz="3600" b="1" cap="all" spc="600" dirty="0" smtClean="0">
                <a:solidFill>
                  <a:srgbClr val="282828"/>
                </a:solidFill>
              </a:rPr>
              <a:t>Appropriations Act H.4000</a:t>
            </a:r>
            <a:endParaRPr lang="en-US" sz="2100" b="1" cap="all" spc="600" dirty="0">
              <a:solidFill>
                <a:schemeClr val="tx1">
                  <a:lumMod val="65000"/>
                  <a:lumOff val="35000"/>
                </a:schemeClr>
              </a:solidFill>
            </a:endParaRPr>
          </a:p>
        </p:txBody>
      </p:sp>
      <p:sp>
        <p:nvSpPr>
          <p:cNvPr id="3" name="Content Placeholder 2"/>
          <p:cNvSpPr>
            <a:spLocks noGrp="1"/>
          </p:cNvSpPr>
          <p:nvPr>
            <p:ph idx="1"/>
          </p:nvPr>
        </p:nvSpPr>
        <p:spPr>
          <a:xfrm>
            <a:off x="685800" y="1828800"/>
            <a:ext cx="8016240" cy="4343400"/>
          </a:xfrm>
        </p:spPr>
        <p:txBody>
          <a:bodyPr>
            <a:normAutofit/>
          </a:bodyPr>
          <a:lstStyle/>
          <a:p>
            <a:pPr marL="571500" indent="-457200">
              <a:buFont typeface="Wingdings" panose="05000000000000000000" pitchFamily="2" charset="2"/>
              <a:buChar char="§"/>
            </a:pPr>
            <a:r>
              <a:rPr lang="en-US" sz="2800" dirty="0" smtClean="0">
                <a:latin typeface="Californian FB" panose="0207040306080B030204" pitchFamily="18" charset="0"/>
              </a:rPr>
              <a:t>Discussed/Amended/Sent to Senate…5/7/19</a:t>
            </a:r>
          </a:p>
          <a:p>
            <a:pPr marL="571500" indent="-457200">
              <a:buFont typeface="Wingdings" panose="05000000000000000000" pitchFamily="2" charset="2"/>
              <a:buChar char="§"/>
            </a:pPr>
            <a:r>
              <a:rPr lang="en-US" sz="2800" dirty="0">
                <a:latin typeface="Californian FB" panose="0207040306080B030204" pitchFamily="18" charset="0"/>
              </a:rPr>
              <a:t> </a:t>
            </a:r>
            <a:r>
              <a:rPr lang="en-US" sz="2800" dirty="0" smtClean="0">
                <a:latin typeface="Californian FB" panose="0207040306080B030204" pitchFamily="18" charset="0"/>
              </a:rPr>
              <a:t>Senate… </a:t>
            </a:r>
            <a:r>
              <a:rPr lang="en-US" sz="2800" dirty="0">
                <a:latin typeface="Californian FB" panose="0207040306080B030204" pitchFamily="18" charset="0"/>
              </a:rPr>
              <a:t>non-concurred </a:t>
            </a:r>
            <a:r>
              <a:rPr lang="en-US" sz="2800" dirty="0" smtClean="0">
                <a:latin typeface="Californian FB" panose="0207040306080B030204" pitchFamily="18" charset="0"/>
              </a:rPr>
              <a:t>with amendments</a:t>
            </a:r>
          </a:p>
          <a:p>
            <a:pPr marL="571500" indent="-457200">
              <a:buFont typeface="Wingdings" panose="05000000000000000000" pitchFamily="2" charset="2"/>
              <a:buChar char="§"/>
            </a:pPr>
            <a:r>
              <a:rPr lang="en-US" sz="2800" dirty="0" smtClean="0">
                <a:latin typeface="Californian FB" panose="0207040306080B030204" pitchFamily="18" charset="0"/>
              </a:rPr>
              <a:t>Both </a:t>
            </a:r>
            <a:r>
              <a:rPr lang="en-US" sz="2800" dirty="0">
                <a:latin typeface="Californian FB" panose="0207040306080B030204" pitchFamily="18" charset="0"/>
              </a:rPr>
              <a:t>bodies appointed conference committee members. </a:t>
            </a:r>
            <a:endParaRPr lang="en-US" sz="2800" dirty="0" smtClean="0">
              <a:latin typeface="Californian FB" panose="0207040306080B030204" pitchFamily="18" charset="0"/>
            </a:endParaRPr>
          </a:p>
          <a:p>
            <a:pPr marL="571500" indent="-457200">
              <a:buFont typeface="Wingdings" panose="05000000000000000000" pitchFamily="2" charset="2"/>
              <a:buChar char="§"/>
            </a:pPr>
            <a:r>
              <a:rPr lang="en-US" sz="2800" dirty="0">
                <a:latin typeface="Californian FB" panose="0207040306080B030204" pitchFamily="18" charset="0"/>
              </a:rPr>
              <a:t> </a:t>
            </a:r>
            <a:r>
              <a:rPr lang="en-US" sz="2800" dirty="0" smtClean="0">
                <a:latin typeface="Californian FB" panose="0207040306080B030204" pitchFamily="18" charset="0"/>
              </a:rPr>
              <a:t>Conference committee meets Tuesday-5/14</a:t>
            </a:r>
          </a:p>
          <a:p>
            <a:pPr marL="571500" indent="-457200">
              <a:buFont typeface="Wingdings" panose="05000000000000000000" pitchFamily="2" charset="2"/>
              <a:buChar char="§"/>
            </a:pPr>
            <a:r>
              <a:rPr lang="en-US" sz="2800" dirty="0">
                <a:latin typeface="Californian FB" panose="0207040306080B030204" pitchFamily="18" charset="0"/>
              </a:rPr>
              <a:t> General Assembly </a:t>
            </a:r>
            <a:r>
              <a:rPr lang="en-US" sz="2800" dirty="0" smtClean="0">
                <a:latin typeface="Californian FB" panose="0207040306080B030204" pitchFamily="18" charset="0"/>
              </a:rPr>
              <a:t>returns May </a:t>
            </a:r>
            <a:r>
              <a:rPr lang="en-US" sz="2800" dirty="0">
                <a:latin typeface="Californian FB" panose="0207040306080B030204" pitchFamily="18" charset="0"/>
              </a:rPr>
              <a:t>20th to hear the conference committee </a:t>
            </a:r>
            <a:r>
              <a:rPr lang="en-US" sz="2800" dirty="0" smtClean="0">
                <a:latin typeface="Californian FB" panose="0207040306080B030204" pitchFamily="18" charset="0"/>
              </a:rPr>
              <a:t>report</a:t>
            </a:r>
          </a:p>
        </p:txBody>
      </p:sp>
      <p:sp>
        <p:nvSpPr>
          <p:cNvPr id="7" name="TextBox 6"/>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5/14//2019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36059033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295" y="415678"/>
            <a:ext cx="7543800" cy="1161195"/>
          </a:xfrm>
        </p:spPr>
        <p:txBody>
          <a:bodyPr>
            <a:noAutofit/>
          </a:bodyPr>
          <a:lstStyle/>
          <a:p>
            <a:r>
              <a:rPr lang="en-US" sz="3200" b="1" cap="all" spc="600" dirty="0" smtClean="0"/>
              <a:t>Education-related Amendments </a:t>
            </a:r>
            <a:r>
              <a:rPr lang="en-US" sz="3200" cap="all" spc="600" dirty="0"/>
              <a:t/>
            </a:r>
            <a:br>
              <a:rPr lang="en-US" sz="3200" cap="all" spc="600" dirty="0"/>
            </a:br>
            <a:r>
              <a:rPr lang="en-US" sz="3200" cap="all" spc="600" dirty="0" smtClean="0"/>
              <a:t>House </a:t>
            </a:r>
            <a:r>
              <a:rPr lang="en-US" sz="3200" cap="all" spc="600" dirty="0"/>
              <a:t>adopted on </a:t>
            </a:r>
            <a:r>
              <a:rPr lang="en-US" sz="3200" cap="all" spc="600" dirty="0" smtClean="0"/>
              <a:t>May 7th </a:t>
            </a:r>
            <a:endParaRPr lang="en-US" sz="3200" cap="all" spc="600" dirty="0"/>
          </a:p>
        </p:txBody>
      </p:sp>
      <p:sp>
        <p:nvSpPr>
          <p:cNvPr id="3" name="Content Placeholder 2"/>
          <p:cNvSpPr>
            <a:spLocks noGrp="1"/>
          </p:cNvSpPr>
          <p:nvPr>
            <p:ph idx="1"/>
          </p:nvPr>
        </p:nvSpPr>
        <p:spPr>
          <a:xfrm>
            <a:off x="818295" y="1600200"/>
            <a:ext cx="7528560" cy="4800600"/>
          </a:xfrm>
        </p:spPr>
        <p:txBody>
          <a:bodyPr>
            <a:normAutofit fontScale="92500" lnSpcReduction="10000"/>
          </a:bodyPr>
          <a:lstStyle/>
          <a:p>
            <a:pPr>
              <a:buFont typeface="Wingdings" panose="05000000000000000000" pitchFamily="2" charset="2"/>
              <a:buChar char="§"/>
            </a:pPr>
            <a:endParaRPr lang="en-US" b="1" dirty="0" smtClean="0"/>
          </a:p>
          <a:p>
            <a:pPr>
              <a:buFont typeface="Wingdings" panose="05000000000000000000" pitchFamily="2" charset="2"/>
              <a:buChar char="§"/>
            </a:pPr>
            <a:r>
              <a:rPr lang="en-US" sz="2400" b="1" dirty="0" smtClean="0">
                <a:latin typeface="Californian FB" panose="0207040306080B030204" pitchFamily="18" charset="0"/>
              </a:rPr>
              <a:t>SDE: Online Accounting or Ledger </a:t>
            </a:r>
          </a:p>
          <a:p>
            <a:pPr marL="0" indent="0">
              <a:buNone/>
            </a:pPr>
            <a:endParaRPr lang="en-US" sz="2400" b="1" dirty="0">
              <a:latin typeface="Californian FB" panose="0207040306080B030204" pitchFamily="18" charset="0"/>
            </a:endParaRPr>
          </a:p>
          <a:p>
            <a:pPr>
              <a:buFont typeface="Wingdings" panose="05000000000000000000" pitchFamily="2" charset="2"/>
              <a:buChar char="§"/>
            </a:pPr>
            <a:r>
              <a:rPr lang="en-US" sz="2400" b="1" dirty="0" smtClean="0">
                <a:latin typeface="Californian FB" panose="0207040306080B030204" pitchFamily="18" charset="0"/>
              </a:rPr>
              <a:t>50.21  CMRC</a:t>
            </a:r>
            <a:r>
              <a:rPr lang="en-US" sz="2400" b="1" dirty="0">
                <a:latin typeface="Californian FB" panose="0207040306080B030204" pitchFamily="18" charset="0"/>
              </a:rPr>
              <a:t>: Development - Funding for Rural </a:t>
            </a:r>
            <a:r>
              <a:rPr lang="en-US" sz="2400" b="1" dirty="0" smtClean="0">
                <a:latin typeface="Californian FB" panose="0207040306080B030204" pitchFamily="18" charset="0"/>
              </a:rPr>
              <a:t>Infrastructure</a:t>
            </a:r>
          </a:p>
          <a:p>
            <a:pPr>
              <a:buFont typeface="Wingdings" panose="05000000000000000000" pitchFamily="2" charset="2"/>
              <a:buChar char="§"/>
            </a:pPr>
            <a:endParaRPr lang="en-US" sz="2400" b="1" dirty="0" smtClean="0">
              <a:latin typeface="Californian FB" panose="0207040306080B030204" pitchFamily="18" charset="0"/>
            </a:endParaRPr>
          </a:p>
          <a:p>
            <a:pPr>
              <a:buFont typeface="Wingdings" panose="05000000000000000000" pitchFamily="2" charset="2"/>
              <a:buChar char="§"/>
            </a:pPr>
            <a:r>
              <a:rPr lang="en-US" sz="2400" b="1" dirty="0" smtClean="0">
                <a:latin typeface="Californian FB" panose="0207040306080B030204" pitchFamily="18" charset="0"/>
              </a:rPr>
              <a:t>South </a:t>
            </a:r>
            <a:r>
              <a:rPr lang="en-US" sz="2400" b="1" dirty="0">
                <a:latin typeface="Californian FB" panose="0207040306080B030204" pitchFamily="18" charset="0"/>
              </a:rPr>
              <a:t>Carolina Public Charter School </a:t>
            </a:r>
            <a:r>
              <a:rPr lang="en-US" sz="2400" b="1" dirty="0" smtClean="0">
                <a:latin typeface="Californian FB" panose="0207040306080B030204" pitchFamily="18" charset="0"/>
              </a:rPr>
              <a:t>Funding</a:t>
            </a:r>
          </a:p>
          <a:p>
            <a:pPr>
              <a:buFont typeface="Wingdings" panose="05000000000000000000" pitchFamily="2" charset="2"/>
              <a:buChar char="§"/>
            </a:pPr>
            <a:endParaRPr lang="en-US" sz="2400" b="1" dirty="0" smtClean="0">
              <a:latin typeface="Californian FB" panose="0207040306080B030204" pitchFamily="18" charset="0"/>
            </a:endParaRPr>
          </a:p>
          <a:p>
            <a:pPr>
              <a:buFont typeface="Wingdings" panose="05000000000000000000" pitchFamily="2" charset="2"/>
              <a:buChar char="§"/>
            </a:pPr>
            <a:r>
              <a:rPr lang="en-US" sz="2400" b="1" dirty="0" smtClean="0">
                <a:latin typeface="Californian FB" panose="0207040306080B030204" pitchFamily="18" charset="0"/>
              </a:rPr>
              <a:t>SDE</a:t>
            </a:r>
            <a:r>
              <a:rPr lang="en-US" sz="2400" b="1" dirty="0">
                <a:latin typeface="Californian FB" panose="0207040306080B030204" pitchFamily="18" charset="0"/>
              </a:rPr>
              <a:t>: Standards-Based Assessments </a:t>
            </a:r>
            <a:r>
              <a:rPr lang="en-US" sz="2400" b="1" dirty="0" smtClean="0">
                <a:latin typeface="Californian FB" panose="0207040306080B030204" pitchFamily="18" charset="0"/>
              </a:rPr>
              <a:t>Suspended</a:t>
            </a:r>
          </a:p>
          <a:p>
            <a:pPr>
              <a:buFont typeface="Wingdings" panose="05000000000000000000" pitchFamily="2" charset="2"/>
              <a:buChar char="§"/>
            </a:pPr>
            <a:endParaRPr lang="en-US" sz="2400" b="1" dirty="0" smtClean="0">
              <a:latin typeface="Californian FB" panose="0207040306080B030204" pitchFamily="18" charset="0"/>
            </a:endParaRPr>
          </a:p>
          <a:p>
            <a:pPr>
              <a:buFont typeface="Wingdings" panose="05000000000000000000" pitchFamily="2" charset="2"/>
              <a:buChar char="§"/>
            </a:pPr>
            <a:r>
              <a:rPr lang="en-US" sz="2400" b="1" dirty="0" smtClean="0">
                <a:latin typeface="Californian FB" panose="0207040306080B030204" pitchFamily="18" charset="0"/>
              </a:rPr>
              <a:t>SDE-EIA</a:t>
            </a:r>
            <a:r>
              <a:rPr lang="en-US" sz="2400" b="1" dirty="0">
                <a:latin typeface="Californian FB" panose="0207040306080B030204" pitchFamily="18" charset="0"/>
              </a:rPr>
              <a:t>: Formative </a:t>
            </a:r>
            <a:r>
              <a:rPr lang="en-US" sz="2400" b="1" dirty="0" smtClean="0">
                <a:latin typeface="Californian FB" panose="0207040306080B030204" pitchFamily="18" charset="0"/>
              </a:rPr>
              <a:t>Assessments</a:t>
            </a:r>
          </a:p>
          <a:p>
            <a:pPr>
              <a:buFont typeface="Wingdings" panose="05000000000000000000" pitchFamily="2" charset="2"/>
              <a:buChar char="§"/>
            </a:pPr>
            <a:endParaRPr lang="en-US" b="1" dirty="0" smtClean="0"/>
          </a:p>
          <a:p>
            <a:pPr>
              <a:buFont typeface="Wingdings" panose="05000000000000000000" pitchFamily="2" charset="2"/>
              <a:buChar char="§"/>
            </a:pPr>
            <a:endParaRPr lang="en-US" b="1" dirty="0" smtClean="0"/>
          </a:p>
          <a:p>
            <a:pPr>
              <a:buFont typeface="Wingdings" panose="05000000000000000000" pitchFamily="2" charset="2"/>
              <a:buChar char="§"/>
            </a:pPr>
            <a:endParaRPr lang="en-US" b="1" dirty="0" smtClean="0"/>
          </a:p>
          <a:p>
            <a:endParaRPr lang="en-US" dirty="0"/>
          </a:p>
        </p:txBody>
      </p:sp>
      <p:sp>
        <p:nvSpPr>
          <p:cNvPr id="6" name="TextBox 5"/>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5/14//2019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1156343623"/>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5" y="666010"/>
            <a:ext cx="7543800" cy="1008795"/>
          </a:xfrm>
        </p:spPr>
        <p:txBody>
          <a:bodyPr>
            <a:normAutofit fontScale="90000"/>
          </a:bodyPr>
          <a:lstStyle/>
          <a:p>
            <a:r>
              <a:rPr lang="en-US" sz="4400" cap="all" spc="600" dirty="0" smtClean="0">
                <a:solidFill>
                  <a:prstClr val="black">
                    <a:lumMod val="75000"/>
                    <a:lumOff val="25000"/>
                  </a:prstClr>
                </a:solidFill>
              </a:rPr>
              <a:t>Bills </a:t>
            </a:r>
            <a:r>
              <a:rPr lang="en-US" sz="4400" cap="all" spc="600" dirty="0">
                <a:solidFill>
                  <a:prstClr val="black">
                    <a:lumMod val="75000"/>
                    <a:lumOff val="25000"/>
                  </a:prstClr>
                </a:solidFill>
              </a:rPr>
              <a:t>for </a:t>
            </a:r>
            <a:r>
              <a:rPr lang="en-US" sz="4400" b="1" cap="all" spc="600" dirty="0" smtClean="0">
                <a:solidFill>
                  <a:prstClr val="black">
                    <a:lumMod val="75000"/>
                    <a:lumOff val="25000"/>
                  </a:prstClr>
                </a:solidFill>
              </a:rPr>
              <a:t>Governor’s Consideration </a:t>
            </a:r>
            <a:endParaRPr lang="en-US" b="1" cap="all" spc="600" dirty="0"/>
          </a:p>
        </p:txBody>
      </p:sp>
      <p:sp>
        <p:nvSpPr>
          <p:cNvPr id="3" name="Content Placeholder 2"/>
          <p:cNvSpPr>
            <a:spLocks noGrp="1"/>
          </p:cNvSpPr>
          <p:nvPr>
            <p:ph idx="1"/>
          </p:nvPr>
        </p:nvSpPr>
        <p:spPr>
          <a:xfrm>
            <a:off x="838199" y="1883617"/>
            <a:ext cx="7543801" cy="4099560"/>
          </a:xfrm>
        </p:spPr>
        <p:txBody>
          <a:bodyPr>
            <a:normAutofit/>
          </a:bodyPr>
          <a:lstStyle/>
          <a:p>
            <a:pPr marL="0" lvl="0" indent="0">
              <a:buClr>
                <a:srgbClr val="99CB38"/>
              </a:buClr>
              <a:buNone/>
            </a:pPr>
            <a:r>
              <a:rPr lang="en-US" sz="2800" b="1" dirty="0" smtClean="0">
                <a:solidFill>
                  <a:prstClr val="black">
                    <a:lumMod val="75000"/>
                    <a:lumOff val="25000"/>
                  </a:prstClr>
                </a:solidFill>
                <a:latin typeface="Californian FB" panose="0207040306080B030204" pitchFamily="18" charset="0"/>
                <a:cs typeface="Times New Roman" panose="02020603050405020304" pitchFamily="18" charset="0"/>
              </a:rPr>
              <a:t>S.735</a:t>
            </a:r>
          </a:p>
          <a:p>
            <a:pPr marL="0" lvl="0" indent="0">
              <a:buClr>
                <a:srgbClr val="99CB38"/>
              </a:buClr>
              <a:buNone/>
            </a:pPr>
            <a:r>
              <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rPr>
              <a:t>Abolishes </a:t>
            </a:r>
            <a:r>
              <a:rPr lang="en-US" sz="2800" dirty="0">
                <a:solidFill>
                  <a:prstClr val="black">
                    <a:lumMod val="75000"/>
                    <a:lumOff val="25000"/>
                  </a:prstClr>
                </a:solidFill>
                <a:latin typeface="Californian FB" panose="0207040306080B030204" pitchFamily="18" charset="0"/>
                <a:cs typeface="Times New Roman" panose="02020603050405020304" pitchFamily="18" charset="0"/>
              </a:rPr>
              <a:t>the Clarendon County Board of </a:t>
            </a:r>
            <a:r>
              <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rPr>
              <a:t>  </a:t>
            </a:r>
            <a:r>
              <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rPr>
              <a:t>Education/provides </a:t>
            </a:r>
            <a:r>
              <a:rPr lang="en-US" sz="2800" dirty="0">
                <a:solidFill>
                  <a:prstClr val="black">
                    <a:lumMod val="75000"/>
                    <a:lumOff val="25000"/>
                  </a:prstClr>
                </a:solidFill>
                <a:latin typeface="Californian FB" panose="0207040306080B030204" pitchFamily="18" charset="0"/>
                <a:cs typeface="Times New Roman" panose="02020603050405020304" pitchFamily="18" charset="0"/>
              </a:rPr>
              <a:t>for the </a:t>
            </a:r>
            <a:r>
              <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rPr>
              <a:t>election/appointment </a:t>
            </a:r>
            <a:r>
              <a:rPr lang="en-US" sz="2800" dirty="0">
                <a:solidFill>
                  <a:prstClr val="black">
                    <a:lumMod val="75000"/>
                    <a:lumOff val="25000"/>
                  </a:prstClr>
                </a:solidFill>
                <a:latin typeface="Californian FB" panose="0207040306080B030204" pitchFamily="18" charset="0"/>
                <a:cs typeface="Times New Roman" panose="02020603050405020304" pitchFamily="18" charset="0"/>
              </a:rPr>
              <a:t>of members of the </a:t>
            </a:r>
            <a:r>
              <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rPr>
              <a:t>Clarendon </a:t>
            </a:r>
            <a:r>
              <a:rPr lang="en-US" sz="2800" dirty="0">
                <a:solidFill>
                  <a:prstClr val="black">
                    <a:lumMod val="75000"/>
                    <a:lumOff val="25000"/>
                  </a:prstClr>
                </a:solidFill>
                <a:latin typeface="Californian FB" panose="0207040306080B030204" pitchFamily="18" charset="0"/>
                <a:cs typeface="Times New Roman" panose="02020603050405020304" pitchFamily="18" charset="0"/>
              </a:rPr>
              <a:t>1 </a:t>
            </a:r>
            <a:r>
              <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rPr>
              <a:t>and </a:t>
            </a:r>
            <a:r>
              <a:rPr lang="en-US" sz="2800" dirty="0">
                <a:solidFill>
                  <a:prstClr val="black">
                    <a:lumMod val="75000"/>
                    <a:lumOff val="25000"/>
                  </a:prstClr>
                </a:solidFill>
                <a:latin typeface="Californian FB" panose="0207040306080B030204" pitchFamily="18" charset="0"/>
                <a:cs typeface="Times New Roman" panose="02020603050405020304" pitchFamily="18" charset="0"/>
              </a:rPr>
              <a:t>Clarendon 2 Boards of </a:t>
            </a:r>
            <a:r>
              <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rPr>
              <a:t>Trustees</a:t>
            </a:r>
            <a:endPar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endParaRPr>
          </a:p>
          <a:p>
            <a:pPr lvl="0">
              <a:buClr>
                <a:srgbClr val="99CB38"/>
              </a:buClr>
              <a:buFont typeface="Wingdings" panose="05000000000000000000" pitchFamily="2" charset="2"/>
              <a:buChar char="§"/>
            </a:pPr>
            <a:r>
              <a:rPr lang="en-US" sz="2800" dirty="0">
                <a:solidFill>
                  <a:prstClr val="black">
                    <a:lumMod val="75000"/>
                    <a:lumOff val="25000"/>
                  </a:prstClr>
                </a:solidFill>
                <a:latin typeface="Californian FB" panose="0207040306080B030204" pitchFamily="18" charset="0"/>
                <a:cs typeface="Times New Roman" panose="02020603050405020304" pitchFamily="18" charset="0"/>
              </a:rPr>
              <a:t> </a:t>
            </a:r>
            <a:r>
              <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rPr>
              <a:t>	Vetoed </a:t>
            </a:r>
            <a:r>
              <a:rPr lang="en-US" sz="2800" dirty="0">
                <a:solidFill>
                  <a:prstClr val="black">
                    <a:lumMod val="75000"/>
                    <a:lumOff val="25000"/>
                  </a:prstClr>
                </a:solidFill>
                <a:latin typeface="Californian FB" panose="0207040306080B030204" pitchFamily="18" charset="0"/>
                <a:cs typeface="Times New Roman" panose="02020603050405020304" pitchFamily="18" charset="0"/>
              </a:rPr>
              <a:t>by the Governor on May </a:t>
            </a:r>
            <a:r>
              <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rPr>
              <a:t>1</a:t>
            </a:r>
            <a:r>
              <a:rPr lang="en-US" sz="2800" baseline="30000" dirty="0" smtClean="0">
                <a:solidFill>
                  <a:prstClr val="black">
                    <a:lumMod val="75000"/>
                    <a:lumOff val="25000"/>
                  </a:prstClr>
                </a:solidFill>
                <a:latin typeface="Californian FB" panose="0207040306080B030204" pitchFamily="18" charset="0"/>
                <a:cs typeface="Times New Roman" panose="02020603050405020304" pitchFamily="18" charset="0"/>
              </a:rPr>
              <a:t>st</a:t>
            </a:r>
            <a:endPar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endParaRPr>
          </a:p>
          <a:p>
            <a:pPr lvl="0">
              <a:buClr>
                <a:srgbClr val="99CB38"/>
              </a:buClr>
              <a:buFont typeface="Wingdings" panose="05000000000000000000" pitchFamily="2" charset="2"/>
              <a:buChar char="§"/>
            </a:pPr>
            <a:r>
              <a:rPr lang="en-US" sz="2800" dirty="0">
                <a:solidFill>
                  <a:prstClr val="black">
                    <a:lumMod val="75000"/>
                    <a:lumOff val="25000"/>
                  </a:prstClr>
                </a:solidFill>
                <a:latin typeface="Californian FB" panose="0207040306080B030204" pitchFamily="18" charset="0"/>
                <a:cs typeface="Times New Roman" panose="02020603050405020304" pitchFamily="18" charset="0"/>
              </a:rPr>
              <a:t> </a:t>
            </a:r>
            <a:r>
              <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rPr>
              <a:t>       The </a:t>
            </a:r>
            <a:r>
              <a:rPr lang="en-US" sz="2800" dirty="0">
                <a:solidFill>
                  <a:prstClr val="black">
                    <a:lumMod val="75000"/>
                    <a:lumOff val="25000"/>
                  </a:prstClr>
                </a:solidFill>
                <a:latin typeface="Californian FB" panose="0207040306080B030204" pitchFamily="18" charset="0"/>
                <a:cs typeface="Times New Roman" panose="02020603050405020304" pitchFamily="18" charset="0"/>
              </a:rPr>
              <a:t>House and the Senate voted to override </a:t>
            </a:r>
            <a:r>
              <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rPr>
              <a:t>         </a:t>
            </a:r>
            <a:r>
              <a:rPr lang="en-US" sz="2800" dirty="0" smtClean="0">
                <a:solidFill>
                  <a:prstClr val="black">
                    <a:lumMod val="75000"/>
                    <a:lumOff val="25000"/>
                  </a:prstClr>
                </a:solidFill>
                <a:latin typeface="Californian FB" panose="0207040306080B030204" pitchFamily="18" charset="0"/>
                <a:cs typeface="Times New Roman" panose="02020603050405020304" pitchFamily="18" charset="0"/>
              </a:rPr>
              <a:t>  	Governor’s </a:t>
            </a:r>
            <a:r>
              <a:rPr lang="en-US" sz="2800" dirty="0">
                <a:solidFill>
                  <a:prstClr val="black">
                    <a:lumMod val="75000"/>
                    <a:lumOff val="25000"/>
                  </a:prstClr>
                </a:solidFill>
                <a:latin typeface="Californian FB" panose="0207040306080B030204" pitchFamily="18" charset="0"/>
                <a:cs typeface="Times New Roman" panose="02020603050405020304" pitchFamily="18" charset="0"/>
              </a:rPr>
              <a:t>veto. </a:t>
            </a:r>
          </a:p>
          <a:p>
            <a:pPr lvl="0">
              <a:buClr>
                <a:srgbClr val="99CB38"/>
              </a:buClr>
              <a:buFont typeface="Wingdings" panose="05000000000000000000" pitchFamily="2" charset="2"/>
              <a:buChar char="§"/>
            </a:pPr>
            <a:endParaRPr lang="en-US" sz="2800" dirty="0">
              <a:solidFill>
                <a:prstClr val="black">
                  <a:lumMod val="75000"/>
                  <a:lumOff val="25000"/>
                </a:prstClr>
              </a:solidFill>
              <a:latin typeface="Trebuchet MS" panose="020B0603020202020204" pitchFamily="34" charset="0"/>
              <a:cs typeface="Times New Roman" panose="02020603050405020304" pitchFamily="18" charset="0"/>
            </a:endParaRPr>
          </a:p>
        </p:txBody>
      </p:sp>
      <p:sp>
        <p:nvSpPr>
          <p:cNvPr id="6" name="TextBox 5"/>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5/14//2019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3347610633"/>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61865"/>
            <a:ext cx="8001000" cy="1143000"/>
          </a:xfrm>
        </p:spPr>
        <p:txBody>
          <a:bodyPr>
            <a:normAutofit fontScale="90000"/>
          </a:bodyPr>
          <a:lstStyle/>
          <a:p>
            <a:pPr marL="571500" lvl="0" indent="-457200">
              <a:lnSpc>
                <a:spcPct val="90000"/>
              </a:lnSpc>
              <a:spcBef>
                <a:spcPts val="1200"/>
              </a:spcBef>
              <a:spcAft>
                <a:spcPts val="200"/>
              </a:spcAft>
            </a:pPr>
            <a:r>
              <a:rPr lang="en-US" sz="2900" u="sng" spc="0" dirty="0">
                <a:solidFill>
                  <a:srgbClr val="2907D2"/>
                </a:solidFill>
                <a:latin typeface="trebuchet ms"/>
              </a:rPr>
              <a:t/>
            </a:r>
            <a:br>
              <a:rPr lang="en-US" sz="2900" u="sng" spc="0" dirty="0">
                <a:solidFill>
                  <a:srgbClr val="2907D2"/>
                </a:solidFill>
                <a:latin typeface="trebuchet ms"/>
              </a:rPr>
            </a:br>
            <a:r>
              <a:rPr lang="en-US" sz="3700" cap="all" spc="600" dirty="0">
                <a:solidFill>
                  <a:prstClr val="black">
                    <a:lumMod val="75000"/>
                    <a:lumOff val="25000"/>
                  </a:prstClr>
                </a:solidFill>
              </a:rPr>
              <a:t>Bills </a:t>
            </a:r>
            <a:r>
              <a:rPr lang="en-US" sz="3700" b="1" cap="all" spc="600" dirty="0">
                <a:solidFill>
                  <a:prstClr val="black">
                    <a:lumMod val="75000"/>
                    <a:lumOff val="25000"/>
                  </a:prstClr>
                </a:solidFill>
              </a:rPr>
              <a:t>Gone For This Session </a:t>
            </a:r>
            <a:r>
              <a:rPr lang="en-US" sz="3700" cap="all" spc="600" dirty="0">
                <a:solidFill>
                  <a:prstClr val="black">
                    <a:lumMod val="75000"/>
                    <a:lumOff val="25000"/>
                  </a:prstClr>
                </a:solidFill>
              </a:rPr>
              <a:t>But Not Forgotten </a:t>
            </a:r>
            <a:endParaRPr lang="en-US" sz="3700" cap="all" spc="600" dirty="0">
              <a:solidFill>
                <a:schemeClr val="tx1">
                  <a:lumMod val="65000"/>
                  <a:lumOff val="35000"/>
                </a:schemeClr>
              </a:solidFill>
            </a:endParaRPr>
          </a:p>
        </p:txBody>
      </p:sp>
      <p:sp>
        <p:nvSpPr>
          <p:cNvPr id="3" name="Content Placeholder 2"/>
          <p:cNvSpPr>
            <a:spLocks noGrp="1"/>
          </p:cNvSpPr>
          <p:nvPr>
            <p:ph idx="1"/>
          </p:nvPr>
        </p:nvSpPr>
        <p:spPr>
          <a:xfrm>
            <a:off x="685800" y="1604865"/>
            <a:ext cx="8016240" cy="4343400"/>
          </a:xfrm>
        </p:spPr>
        <p:txBody>
          <a:bodyPr>
            <a:normAutofit/>
          </a:bodyPr>
          <a:lstStyle/>
          <a:p>
            <a:pPr marL="571500" indent="-457200">
              <a:buClr>
                <a:srgbClr val="99CB38"/>
              </a:buClr>
              <a:buFont typeface="Wingdings" panose="05000000000000000000" pitchFamily="2" charset="2"/>
              <a:buChar char="§"/>
            </a:pPr>
            <a:endParaRPr lang="en-US" sz="2800" dirty="0">
              <a:solidFill>
                <a:srgbClr val="606060"/>
              </a:solidFill>
              <a:latin typeface="Trebuchet MS" panose="020B0603020202020204" pitchFamily="34" charset="0"/>
            </a:endParaRPr>
          </a:p>
          <a:p>
            <a:pPr marL="114300" lvl="0" indent="0">
              <a:buClr>
                <a:srgbClr val="99CB38"/>
              </a:buClr>
              <a:buNone/>
            </a:pPr>
            <a:r>
              <a:rPr lang="en-US" sz="2800" b="1" dirty="0" smtClean="0">
                <a:solidFill>
                  <a:srgbClr val="606060"/>
                </a:solidFill>
                <a:latin typeface="Californian FB" panose="0207040306080B030204" pitchFamily="18" charset="0"/>
              </a:rPr>
              <a:t>H.3620 </a:t>
            </a:r>
            <a:r>
              <a:rPr lang="en-US" sz="2800" dirty="0" smtClean="0">
                <a:solidFill>
                  <a:srgbClr val="606060"/>
                </a:solidFill>
                <a:latin typeface="Californian FB" panose="0207040306080B030204" pitchFamily="18" charset="0"/>
              </a:rPr>
              <a:t>Retirees </a:t>
            </a:r>
            <a:r>
              <a:rPr lang="en-US" sz="2800" dirty="0">
                <a:solidFill>
                  <a:srgbClr val="606060"/>
                </a:solidFill>
                <a:latin typeface="Californian FB" panose="0207040306080B030204" pitchFamily="18" charset="0"/>
              </a:rPr>
              <a:t>returning to work </a:t>
            </a:r>
            <a:endParaRPr lang="en-US" sz="2800" dirty="0" smtClean="0">
              <a:solidFill>
                <a:srgbClr val="606060"/>
              </a:solidFill>
              <a:latin typeface="Californian FB" panose="0207040306080B030204" pitchFamily="18" charset="0"/>
            </a:endParaRPr>
          </a:p>
          <a:p>
            <a:pPr marL="114300" lvl="0" indent="0">
              <a:buClr>
                <a:srgbClr val="99CB38"/>
              </a:buClr>
              <a:buNone/>
            </a:pPr>
            <a:r>
              <a:rPr lang="en-US" sz="2800" b="1" dirty="0" smtClean="0">
                <a:solidFill>
                  <a:srgbClr val="606060"/>
                </a:solidFill>
                <a:latin typeface="Californian FB" panose="0207040306080B030204" pitchFamily="18" charset="0"/>
              </a:rPr>
              <a:t>H. 3681 </a:t>
            </a:r>
            <a:r>
              <a:rPr lang="en-US" sz="2800" dirty="0" smtClean="0">
                <a:solidFill>
                  <a:srgbClr val="606060"/>
                </a:solidFill>
                <a:latin typeface="Californian FB" panose="0207040306080B030204" pitchFamily="18" charset="0"/>
              </a:rPr>
              <a:t>Equal Opportunity Education </a:t>
            </a:r>
            <a:r>
              <a:rPr lang="en-US" sz="2600" dirty="0" smtClean="0">
                <a:solidFill>
                  <a:srgbClr val="606060"/>
                </a:solidFill>
                <a:latin typeface="Californian FB" panose="0207040306080B030204" pitchFamily="18" charset="0"/>
              </a:rPr>
              <a:t>Scholarship </a:t>
            </a:r>
            <a:r>
              <a:rPr lang="en-US" sz="2600" dirty="0">
                <a:solidFill>
                  <a:srgbClr val="606060"/>
                </a:solidFill>
                <a:latin typeface="Californian FB" panose="0207040306080B030204" pitchFamily="18" charset="0"/>
              </a:rPr>
              <a:t>Account Act </a:t>
            </a:r>
            <a:r>
              <a:rPr lang="en-US" sz="2600" dirty="0" smtClean="0">
                <a:solidFill>
                  <a:srgbClr val="606060"/>
                </a:solidFill>
                <a:latin typeface="Californian FB" panose="0207040306080B030204" pitchFamily="18" charset="0"/>
              </a:rPr>
              <a:t>(Private </a:t>
            </a:r>
            <a:r>
              <a:rPr lang="en-US" sz="2600" dirty="0" smtClean="0">
                <a:solidFill>
                  <a:srgbClr val="606060"/>
                </a:solidFill>
                <a:latin typeface="Californian FB" panose="0207040306080B030204" pitchFamily="18" charset="0"/>
              </a:rPr>
              <a:t>Schools)</a:t>
            </a:r>
          </a:p>
          <a:p>
            <a:pPr marL="114300" indent="0">
              <a:buClr>
                <a:srgbClr val="99CB38"/>
              </a:buClr>
              <a:buNone/>
            </a:pPr>
            <a:r>
              <a:rPr lang="en-US" sz="2800" b="1" dirty="0" smtClean="0">
                <a:solidFill>
                  <a:srgbClr val="606060"/>
                </a:solidFill>
                <a:latin typeface="Californian FB" panose="0207040306080B030204" pitchFamily="18" charset="0"/>
              </a:rPr>
              <a:t>H</a:t>
            </a:r>
            <a:r>
              <a:rPr lang="en-US" sz="2800" b="1" dirty="0">
                <a:solidFill>
                  <a:srgbClr val="606060"/>
                </a:solidFill>
                <a:latin typeface="Californian FB" panose="0207040306080B030204" pitchFamily="18" charset="0"/>
              </a:rPr>
              <a:t>. 4403 </a:t>
            </a:r>
            <a:r>
              <a:rPr lang="en-US" sz="2800" b="1" dirty="0" smtClean="0">
                <a:solidFill>
                  <a:srgbClr val="606060"/>
                </a:solidFill>
                <a:latin typeface="Californian FB" panose="0207040306080B030204" pitchFamily="18" charset="0"/>
              </a:rPr>
              <a:t> </a:t>
            </a:r>
            <a:r>
              <a:rPr lang="en-US" sz="2800" dirty="0" smtClean="0">
                <a:solidFill>
                  <a:srgbClr val="606060"/>
                </a:solidFill>
                <a:latin typeface="Californian FB" panose="0207040306080B030204" pitchFamily="18" charset="0"/>
              </a:rPr>
              <a:t>Adds </a:t>
            </a:r>
            <a:r>
              <a:rPr lang="en-US" sz="2800" dirty="0">
                <a:solidFill>
                  <a:srgbClr val="606060"/>
                </a:solidFill>
                <a:latin typeface="Californian FB" panose="0207040306080B030204" pitchFamily="18" charset="0"/>
              </a:rPr>
              <a:t>to the list of components that </a:t>
            </a:r>
            <a:r>
              <a:rPr lang="en-US" sz="2800" dirty="0" smtClean="0">
                <a:solidFill>
                  <a:srgbClr val="606060"/>
                </a:solidFill>
                <a:latin typeface="Californian FB" panose="0207040306080B030204" pitchFamily="18" charset="0"/>
              </a:rPr>
              <a:t>local </a:t>
            </a:r>
            <a:r>
              <a:rPr lang="en-US" sz="2800" dirty="0">
                <a:solidFill>
                  <a:srgbClr val="606060"/>
                </a:solidFill>
                <a:latin typeface="Californian FB" panose="0207040306080B030204" pitchFamily="18" charset="0"/>
              </a:rPr>
              <a:t>school districts </a:t>
            </a:r>
            <a:endParaRPr lang="en-US" sz="2800" dirty="0">
              <a:solidFill>
                <a:srgbClr val="606060"/>
              </a:solidFill>
              <a:latin typeface="Californian FB" panose="0207040306080B030204" pitchFamily="18" charset="0"/>
            </a:endParaRPr>
          </a:p>
          <a:p>
            <a:pPr marL="114300" indent="0">
              <a:buClr>
                <a:srgbClr val="99CB38"/>
              </a:buClr>
              <a:buNone/>
            </a:pPr>
            <a:r>
              <a:rPr lang="en-US" sz="2800" b="1" dirty="0" smtClean="0">
                <a:solidFill>
                  <a:srgbClr val="606060"/>
                </a:solidFill>
                <a:latin typeface="Californian FB" panose="0207040306080B030204" pitchFamily="18" charset="0"/>
              </a:rPr>
              <a:t>H</a:t>
            </a:r>
            <a:r>
              <a:rPr lang="en-US" sz="2800" b="1" dirty="0">
                <a:solidFill>
                  <a:srgbClr val="606060"/>
                </a:solidFill>
                <a:latin typeface="Californian FB" panose="0207040306080B030204" pitchFamily="18" charset="0"/>
              </a:rPr>
              <a:t>. 3199 </a:t>
            </a:r>
            <a:r>
              <a:rPr lang="en-US" sz="2800" b="1" dirty="0" smtClean="0">
                <a:solidFill>
                  <a:srgbClr val="606060"/>
                </a:solidFill>
                <a:latin typeface="Californian FB" panose="0207040306080B030204" pitchFamily="18" charset="0"/>
              </a:rPr>
              <a:t>  </a:t>
            </a:r>
            <a:r>
              <a:rPr lang="en-US" sz="2800" dirty="0" smtClean="0">
                <a:solidFill>
                  <a:srgbClr val="606060"/>
                </a:solidFill>
                <a:latin typeface="Californian FB" panose="0207040306080B030204" pitchFamily="18" charset="0"/>
              </a:rPr>
              <a:t>Instructional </a:t>
            </a:r>
            <a:r>
              <a:rPr lang="en-US" sz="2800" dirty="0" smtClean="0">
                <a:solidFill>
                  <a:srgbClr val="606060"/>
                </a:solidFill>
                <a:latin typeface="Californian FB" panose="0207040306080B030204" pitchFamily="18" charset="0"/>
              </a:rPr>
              <a:t>topics… high </a:t>
            </a:r>
            <a:r>
              <a:rPr lang="en-US" sz="2800" dirty="0">
                <a:solidFill>
                  <a:srgbClr val="606060"/>
                </a:solidFill>
                <a:latin typeface="Californian FB" panose="0207040306080B030204" pitchFamily="18" charset="0"/>
              </a:rPr>
              <a:t>school </a:t>
            </a:r>
            <a:r>
              <a:rPr lang="en-US" sz="2800" dirty="0" smtClean="0">
                <a:solidFill>
                  <a:srgbClr val="606060"/>
                </a:solidFill>
                <a:latin typeface="Californian FB" panose="0207040306080B030204" pitchFamily="18" charset="0"/>
              </a:rPr>
              <a:t>financial </a:t>
            </a:r>
            <a:r>
              <a:rPr lang="en-US" sz="2800" dirty="0">
                <a:solidFill>
                  <a:srgbClr val="606060"/>
                </a:solidFill>
                <a:latin typeface="Californian FB" panose="0207040306080B030204" pitchFamily="18" charset="0"/>
              </a:rPr>
              <a:t>literacy… college and </a:t>
            </a:r>
            <a:r>
              <a:rPr lang="en-US" sz="2800" dirty="0" smtClean="0">
                <a:solidFill>
                  <a:srgbClr val="606060"/>
                </a:solidFill>
                <a:latin typeface="Californian FB" panose="0207040306080B030204" pitchFamily="18" charset="0"/>
              </a:rPr>
              <a:t>education </a:t>
            </a:r>
            <a:r>
              <a:rPr lang="en-US" sz="2800" dirty="0">
                <a:solidFill>
                  <a:srgbClr val="606060"/>
                </a:solidFill>
                <a:latin typeface="Californian FB" panose="0207040306080B030204" pitchFamily="18" charset="0"/>
              </a:rPr>
              <a:t>loans</a:t>
            </a:r>
            <a:endParaRPr lang="en-US" sz="2800" dirty="0" smtClean="0">
              <a:solidFill>
                <a:srgbClr val="606060"/>
              </a:solidFill>
              <a:latin typeface="Californian FB" panose="0207040306080B030204" pitchFamily="18" charset="0"/>
            </a:endParaRPr>
          </a:p>
        </p:txBody>
      </p:sp>
      <p:sp>
        <p:nvSpPr>
          <p:cNvPr id="5" name="TextBox 4"/>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5/14//2019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324535780"/>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cap="all" spc="600" dirty="0" smtClean="0"/>
              <a:t>Bills </a:t>
            </a:r>
            <a:r>
              <a:rPr lang="en-US" sz="3300" b="1" cap="all" spc="600" dirty="0" smtClean="0"/>
              <a:t>Gone For This Session </a:t>
            </a:r>
            <a:r>
              <a:rPr lang="en-US" sz="3300" cap="all" spc="600" dirty="0" smtClean="0"/>
              <a:t>But Not Forgotten </a:t>
            </a:r>
            <a:endParaRPr lang="en-US" sz="3300" cap="all" spc="600" dirty="0"/>
          </a:p>
        </p:txBody>
      </p:sp>
      <p:sp>
        <p:nvSpPr>
          <p:cNvPr id="3" name="Content Placeholder 2"/>
          <p:cNvSpPr>
            <a:spLocks noGrp="1"/>
          </p:cNvSpPr>
          <p:nvPr>
            <p:ph idx="1"/>
          </p:nvPr>
        </p:nvSpPr>
        <p:spPr>
          <a:xfrm>
            <a:off x="822959" y="2286000"/>
            <a:ext cx="7543801" cy="3887894"/>
          </a:xfrm>
        </p:spPr>
        <p:txBody>
          <a:bodyPr>
            <a:noAutofit/>
          </a:bodyPr>
          <a:lstStyle/>
          <a:p>
            <a:r>
              <a:rPr lang="en-US" sz="2800" b="1" dirty="0" smtClean="0">
                <a:latin typeface="Californian FB" panose="0207040306080B030204" pitchFamily="18" charset="0"/>
              </a:rPr>
              <a:t>H</a:t>
            </a:r>
            <a:r>
              <a:rPr lang="en-US" sz="2800" b="1" dirty="0">
                <a:latin typeface="Californian FB" panose="0207040306080B030204" pitchFamily="18" charset="0"/>
              </a:rPr>
              <a:t>. 3257 </a:t>
            </a:r>
            <a:r>
              <a:rPr lang="en-US" sz="2800" dirty="0" smtClean="0">
                <a:latin typeface="Californian FB" panose="0207040306080B030204" pitchFamily="18" charset="0"/>
              </a:rPr>
              <a:t>SDE </a:t>
            </a:r>
            <a:r>
              <a:rPr lang="en-US" sz="2800" dirty="0">
                <a:latin typeface="Californian FB" panose="0207040306080B030204" pitchFamily="18" charset="0"/>
              </a:rPr>
              <a:t>to </a:t>
            </a:r>
            <a:r>
              <a:rPr lang="en-US" sz="2800" dirty="0" smtClean="0">
                <a:latin typeface="Californian FB" panose="0207040306080B030204" pitchFamily="18" charset="0"/>
              </a:rPr>
              <a:t>select/develop </a:t>
            </a:r>
            <a:r>
              <a:rPr lang="en-US" sz="2800" dirty="0">
                <a:latin typeface="Californian FB" panose="0207040306080B030204" pitchFamily="18" charset="0"/>
              </a:rPr>
              <a:t>instructional </a:t>
            </a:r>
            <a:r>
              <a:rPr lang="en-US" sz="2800" dirty="0" smtClean="0">
                <a:latin typeface="Californian FB" panose="0207040306080B030204" pitchFamily="18" charset="0"/>
              </a:rPr>
              <a:t>units </a:t>
            </a:r>
            <a:r>
              <a:rPr lang="en-US" sz="2800" dirty="0">
                <a:latin typeface="Californian FB" panose="0207040306080B030204" pitchFamily="18" charset="0"/>
              </a:rPr>
              <a:t>in mental </a:t>
            </a:r>
            <a:r>
              <a:rPr lang="en-US" sz="2800" dirty="0" smtClean="0">
                <a:latin typeface="Californian FB" panose="0207040306080B030204" pitchFamily="18" charset="0"/>
              </a:rPr>
              <a:t>health/wellness </a:t>
            </a:r>
          </a:p>
          <a:p>
            <a:r>
              <a:rPr lang="en-US" sz="2800" b="1" dirty="0" smtClean="0">
                <a:latin typeface="Californian FB" panose="0207040306080B030204" pitchFamily="18" charset="0"/>
              </a:rPr>
              <a:t>H</a:t>
            </a:r>
            <a:r>
              <a:rPr lang="en-US" sz="2800" b="1" dirty="0">
                <a:latin typeface="Californian FB" panose="0207040306080B030204" pitchFamily="18" charset="0"/>
              </a:rPr>
              <a:t>. 4413 </a:t>
            </a:r>
            <a:r>
              <a:rPr lang="en-US" sz="2800" b="1" dirty="0" smtClean="0">
                <a:latin typeface="Californian FB" panose="0207040306080B030204" pitchFamily="18" charset="0"/>
              </a:rPr>
              <a:t> </a:t>
            </a:r>
            <a:r>
              <a:rPr lang="en-US" sz="2800" dirty="0" smtClean="0">
                <a:latin typeface="Californian FB" panose="0207040306080B030204" pitchFamily="18" charset="0"/>
              </a:rPr>
              <a:t>Specifies </a:t>
            </a:r>
            <a:r>
              <a:rPr lang="en-US" sz="2800" dirty="0">
                <a:latin typeface="Californian FB" panose="0207040306080B030204" pitchFamily="18" charset="0"/>
              </a:rPr>
              <a:t>if the 2019-2020 state </a:t>
            </a:r>
            <a:r>
              <a:rPr lang="en-US" sz="2800" dirty="0" smtClean="0">
                <a:latin typeface="Californian FB" panose="0207040306080B030204" pitchFamily="18" charset="0"/>
              </a:rPr>
              <a:t>		        fiscal </a:t>
            </a:r>
            <a:r>
              <a:rPr lang="en-US" sz="2800" dirty="0">
                <a:latin typeface="Californian FB" panose="0207040306080B030204" pitchFamily="18" charset="0"/>
              </a:rPr>
              <a:t>year begins </a:t>
            </a:r>
            <a:r>
              <a:rPr lang="en-US" sz="2800" dirty="0" smtClean="0">
                <a:latin typeface="Californian FB" panose="0207040306080B030204" pitchFamily="18" charset="0"/>
              </a:rPr>
              <a:t>with </a:t>
            </a:r>
            <a:r>
              <a:rPr lang="en-US" sz="2800" dirty="0">
                <a:latin typeface="Californian FB" panose="0207040306080B030204" pitchFamily="18" charset="0"/>
              </a:rPr>
              <a:t>no annual </a:t>
            </a:r>
            <a:r>
              <a:rPr lang="en-US" sz="2800" dirty="0" smtClean="0">
                <a:latin typeface="Californian FB" panose="0207040306080B030204" pitchFamily="18" charset="0"/>
              </a:rPr>
              <a:t>general </a:t>
            </a:r>
            <a:r>
              <a:rPr lang="en-US" sz="2800" dirty="0">
                <a:latin typeface="Californian FB" panose="0207040306080B030204" pitchFamily="18" charset="0"/>
              </a:rPr>
              <a:t>appropriations act in </a:t>
            </a:r>
            <a:r>
              <a:rPr lang="en-US" sz="2800" dirty="0" smtClean="0">
                <a:latin typeface="Californian FB" panose="0207040306080B030204" pitchFamily="18" charset="0"/>
              </a:rPr>
              <a:t>effect </a:t>
            </a:r>
            <a:endParaRPr lang="en-US" sz="2800" dirty="0" smtClean="0">
              <a:latin typeface="Californian FB" panose="0207040306080B030204" pitchFamily="18" charset="0"/>
            </a:endParaRPr>
          </a:p>
          <a:p>
            <a:r>
              <a:rPr lang="en-US" sz="2800" b="1" dirty="0" smtClean="0">
                <a:latin typeface="Californian FB" panose="0207040306080B030204" pitchFamily="18" charset="0"/>
              </a:rPr>
              <a:t>H</a:t>
            </a:r>
            <a:r>
              <a:rPr lang="en-US" sz="2800" b="1" dirty="0">
                <a:latin typeface="Californian FB" panose="0207040306080B030204" pitchFamily="18" charset="0"/>
              </a:rPr>
              <a:t>. 3757 </a:t>
            </a:r>
            <a:r>
              <a:rPr lang="en-US" sz="2800" b="1" dirty="0" smtClean="0">
                <a:latin typeface="Californian FB" panose="0207040306080B030204" pitchFamily="18" charset="0"/>
              </a:rPr>
              <a:t> </a:t>
            </a:r>
            <a:r>
              <a:rPr lang="en-US" sz="2800" dirty="0" smtClean="0">
                <a:latin typeface="Californian FB" panose="0207040306080B030204" pitchFamily="18" charset="0"/>
              </a:rPr>
              <a:t>Establish </a:t>
            </a:r>
            <a:r>
              <a:rPr lang="en-US" sz="2800" dirty="0">
                <a:latin typeface="Californian FB" panose="0207040306080B030204" pitchFamily="18" charset="0"/>
              </a:rPr>
              <a:t>the Workforce and </a:t>
            </a:r>
            <a:r>
              <a:rPr lang="en-US" sz="2800" dirty="0" smtClean="0">
                <a:latin typeface="Californian FB" panose="0207040306080B030204" pitchFamily="18" charset="0"/>
              </a:rPr>
              <a:t>Education </a:t>
            </a:r>
            <a:r>
              <a:rPr lang="en-US" sz="2800" dirty="0">
                <a:latin typeface="Californian FB" panose="0207040306080B030204" pitchFamily="18" charset="0"/>
              </a:rPr>
              <a:t>Data Oversight </a:t>
            </a:r>
            <a:r>
              <a:rPr lang="en-US" sz="2800" dirty="0" smtClean="0">
                <a:latin typeface="Californian FB" panose="0207040306080B030204" pitchFamily="18" charset="0"/>
              </a:rPr>
              <a:t>Committee </a:t>
            </a:r>
            <a:r>
              <a:rPr lang="en-US" sz="2800" dirty="0">
                <a:latin typeface="Californian FB" panose="0207040306080B030204" pitchFamily="18" charset="0"/>
              </a:rPr>
              <a:t>(</a:t>
            </a:r>
            <a:r>
              <a:rPr lang="en-US" sz="2800" dirty="0" smtClean="0">
                <a:latin typeface="Californian FB" panose="0207040306080B030204" pitchFamily="18" charset="0"/>
              </a:rPr>
              <a:t>WEDOC) </a:t>
            </a:r>
            <a:endParaRPr lang="en-US" sz="2800" dirty="0">
              <a:latin typeface="Californian FB" panose="0207040306080B030204" pitchFamily="18" charset="0"/>
            </a:endParaRPr>
          </a:p>
        </p:txBody>
      </p:sp>
      <p:sp>
        <p:nvSpPr>
          <p:cNvPr id="6" name="TextBox 5"/>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5/14//2019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3739179530"/>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543800" cy="990600"/>
          </a:xfrm>
        </p:spPr>
        <p:txBody>
          <a:bodyPr>
            <a:noAutofit/>
          </a:bodyPr>
          <a:lstStyle/>
          <a:p>
            <a:r>
              <a:rPr lang="en-US" sz="3200" cap="all" spc="600" dirty="0">
                <a:solidFill>
                  <a:prstClr val="black">
                    <a:lumMod val="75000"/>
                    <a:lumOff val="25000"/>
                  </a:prstClr>
                </a:solidFill>
              </a:rPr>
              <a:t>Bills </a:t>
            </a:r>
            <a:r>
              <a:rPr lang="en-US" sz="3200" b="1" cap="all" spc="600" dirty="0">
                <a:solidFill>
                  <a:prstClr val="black">
                    <a:lumMod val="75000"/>
                    <a:lumOff val="25000"/>
                  </a:prstClr>
                </a:solidFill>
              </a:rPr>
              <a:t>Gone For </a:t>
            </a:r>
            <a:r>
              <a:rPr lang="en-US" sz="3200" b="1" cap="all" spc="600" dirty="0" smtClean="0">
                <a:solidFill>
                  <a:prstClr val="black">
                    <a:lumMod val="75000"/>
                    <a:lumOff val="25000"/>
                  </a:prstClr>
                </a:solidFill>
              </a:rPr>
              <a:t>This Session </a:t>
            </a:r>
            <a:r>
              <a:rPr lang="en-US" sz="3200" cap="all" spc="600" dirty="0">
                <a:solidFill>
                  <a:prstClr val="black">
                    <a:lumMod val="75000"/>
                    <a:lumOff val="25000"/>
                  </a:prstClr>
                </a:solidFill>
              </a:rPr>
              <a:t>But Not Forgotten </a:t>
            </a:r>
            <a:endParaRPr lang="en-US" sz="3200" cap="all" spc="600" dirty="0">
              <a:solidFill>
                <a:schemeClr val="tx1"/>
              </a:solidFill>
            </a:endParaRPr>
          </a:p>
        </p:txBody>
      </p:sp>
      <p:sp>
        <p:nvSpPr>
          <p:cNvPr id="3" name="Content Placeholder 2"/>
          <p:cNvSpPr>
            <a:spLocks noGrp="1"/>
          </p:cNvSpPr>
          <p:nvPr>
            <p:ph idx="1"/>
          </p:nvPr>
        </p:nvSpPr>
        <p:spPr>
          <a:xfrm>
            <a:off x="838200" y="1295400"/>
            <a:ext cx="7543801" cy="5105400"/>
          </a:xfrm>
        </p:spPr>
        <p:txBody>
          <a:bodyPr>
            <a:normAutofit/>
          </a:bodyPr>
          <a:lstStyle/>
          <a:p>
            <a:pPr>
              <a:buFont typeface="Wingdings" panose="05000000000000000000" pitchFamily="2" charset="2"/>
              <a:buChar char="Ø"/>
            </a:pPr>
            <a:endParaRPr lang="en-US" sz="2800" dirty="0">
              <a:solidFill>
                <a:prstClr val="black">
                  <a:lumMod val="75000"/>
                  <a:lumOff val="25000"/>
                </a:prstClr>
              </a:solidFill>
              <a:latin typeface="Trebuchet MS" panose="020B0603020202020204" pitchFamily="34" charset="0"/>
            </a:endParaRPr>
          </a:p>
          <a:p>
            <a:pPr>
              <a:buFont typeface="Wingdings" panose="05000000000000000000" pitchFamily="2" charset="2"/>
              <a:buChar char="§"/>
            </a:pPr>
            <a:r>
              <a:rPr lang="en-US" sz="2800" dirty="0">
                <a:solidFill>
                  <a:srgbClr val="606060"/>
                </a:solidFill>
                <a:latin typeface="Californian FB" panose="0207040306080B030204" pitchFamily="18" charset="0"/>
              </a:rPr>
              <a:t> </a:t>
            </a:r>
            <a:r>
              <a:rPr lang="en-US" sz="2800" b="1" dirty="0">
                <a:solidFill>
                  <a:srgbClr val="606060"/>
                </a:solidFill>
                <a:latin typeface="Californian FB" panose="0207040306080B030204" pitchFamily="18" charset="0"/>
              </a:rPr>
              <a:t>S. 203 </a:t>
            </a:r>
            <a:r>
              <a:rPr lang="en-US" sz="2800" b="1" dirty="0" smtClean="0">
                <a:solidFill>
                  <a:srgbClr val="606060"/>
                </a:solidFill>
                <a:latin typeface="Californian FB" panose="0207040306080B030204" pitchFamily="18" charset="0"/>
              </a:rPr>
              <a:t> </a:t>
            </a:r>
            <a:r>
              <a:rPr lang="en-US" sz="2800" dirty="0" smtClean="0">
                <a:solidFill>
                  <a:srgbClr val="606060"/>
                </a:solidFill>
                <a:latin typeface="Californian FB" panose="0207040306080B030204" pitchFamily="18" charset="0"/>
              </a:rPr>
              <a:t>Any </a:t>
            </a:r>
            <a:r>
              <a:rPr lang="en-US" sz="2800" dirty="0">
                <a:solidFill>
                  <a:srgbClr val="606060"/>
                </a:solidFill>
                <a:latin typeface="Californian FB" panose="0207040306080B030204" pitchFamily="18" charset="0"/>
              </a:rPr>
              <a:t>local school district with less </a:t>
            </a:r>
            <a:r>
              <a:rPr lang="en-US" sz="2800" dirty="0" smtClean="0">
                <a:solidFill>
                  <a:srgbClr val="606060"/>
                </a:solidFill>
                <a:latin typeface="Californian FB" panose="0207040306080B030204" pitchFamily="18" charset="0"/>
              </a:rPr>
              <a:t> 	  	     than 1,500 (ADA) in </a:t>
            </a:r>
            <a:r>
              <a:rPr lang="en-US" sz="2800" dirty="0">
                <a:solidFill>
                  <a:srgbClr val="606060"/>
                </a:solidFill>
                <a:latin typeface="Californian FB" panose="0207040306080B030204" pitchFamily="18" charset="0"/>
              </a:rPr>
              <a:t>Tier IV </a:t>
            </a:r>
            <a:r>
              <a:rPr lang="en-US" sz="2800" dirty="0" smtClean="0">
                <a:solidFill>
                  <a:srgbClr val="606060"/>
                </a:solidFill>
                <a:latin typeface="Californian FB" panose="0207040306080B030204" pitchFamily="18" charset="0"/>
              </a:rPr>
              <a:t>August 1, 2022 Must </a:t>
            </a:r>
            <a:r>
              <a:rPr lang="en-US" sz="2800" dirty="0" smtClean="0">
                <a:solidFill>
                  <a:srgbClr val="606060"/>
                </a:solidFill>
                <a:latin typeface="Californian FB" panose="0207040306080B030204" pitchFamily="18" charset="0"/>
              </a:rPr>
              <a:t>Consolidate</a:t>
            </a:r>
          </a:p>
          <a:p>
            <a:pPr>
              <a:buFont typeface="Wingdings" panose="05000000000000000000" pitchFamily="2" charset="2"/>
              <a:buChar char="§"/>
            </a:pPr>
            <a:r>
              <a:rPr lang="en-US" sz="2800" dirty="0">
                <a:solidFill>
                  <a:srgbClr val="606060"/>
                </a:solidFill>
                <a:latin typeface="Californian FB" panose="0207040306080B030204" pitchFamily="18" charset="0"/>
              </a:rPr>
              <a:t> </a:t>
            </a:r>
            <a:r>
              <a:rPr lang="en-US" sz="2800" b="1" dirty="0">
                <a:solidFill>
                  <a:srgbClr val="606060"/>
                </a:solidFill>
                <a:latin typeface="Californian FB" panose="0207040306080B030204" pitchFamily="18" charset="0"/>
              </a:rPr>
              <a:t>S. 276 </a:t>
            </a:r>
            <a:r>
              <a:rPr lang="en-US" sz="2800" b="1" dirty="0" smtClean="0">
                <a:solidFill>
                  <a:srgbClr val="606060"/>
                </a:solidFill>
                <a:latin typeface="Californian FB" panose="0207040306080B030204" pitchFamily="18" charset="0"/>
              </a:rPr>
              <a:t>  </a:t>
            </a:r>
            <a:r>
              <a:rPr lang="en-US" sz="2800" dirty="0" smtClean="0">
                <a:solidFill>
                  <a:srgbClr val="606060"/>
                </a:solidFill>
                <a:latin typeface="Californian FB" panose="0207040306080B030204" pitchFamily="18" charset="0"/>
              </a:rPr>
              <a:t>Unlawful to </a:t>
            </a:r>
            <a:r>
              <a:rPr lang="en-US" sz="2800" dirty="0">
                <a:solidFill>
                  <a:srgbClr val="606060"/>
                </a:solidFill>
                <a:latin typeface="Californian FB" panose="0207040306080B030204" pitchFamily="18" charset="0"/>
              </a:rPr>
              <a:t>threaten, solicit another </a:t>
            </a:r>
            <a:r>
              <a:rPr lang="en-US" sz="2800" dirty="0" smtClean="0">
                <a:solidFill>
                  <a:srgbClr val="606060"/>
                </a:solidFill>
                <a:latin typeface="Californian FB" panose="0207040306080B030204" pitchFamily="18" charset="0"/>
              </a:rPr>
              <a:t>	      to </a:t>
            </a:r>
            <a:r>
              <a:rPr lang="en-US" sz="2800" dirty="0">
                <a:solidFill>
                  <a:srgbClr val="606060"/>
                </a:solidFill>
                <a:latin typeface="Californian FB" panose="0207040306080B030204" pitchFamily="18" charset="0"/>
              </a:rPr>
              <a:t>threaten, or conspire to </a:t>
            </a:r>
            <a:r>
              <a:rPr lang="en-US" sz="2800" dirty="0" smtClean="0">
                <a:solidFill>
                  <a:srgbClr val="606060"/>
                </a:solidFill>
                <a:latin typeface="Californian FB" panose="0207040306080B030204" pitchFamily="18" charset="0"/>
              </a:rPr>
              <a:t>threaten</a:t>
            </a:r>
          </a:p>
          <a:p>
            <a:pPr>
              <a:buFont typeface="Wingdings" panose="05000000000000000000" pitchFamily="2" charset="2"/>
              <a:buChar char="§"/>
            </a:pPr>
            <a:r>
              <a:rPr lang="en-US" sz="2800" dirty="0">
                <a:solidFill>
                  <a:srgbClr val="606060"/>
                </a:solidFill>
                <a:latin typeface="Californian FB" panose="0207040306080B030204" pitchFamily="18" charset="0"/>
              </a:rPr>
              <a:t> </a:t>
            </a:r>
            <a:r>
              <a:rPr lang="en-US" sz="2800" b="1" dirty="0">
                <a:solidFill>
                  <a:srgbClr val="606060"/>
                </a:solidFill>
                <a:latin typeface="Californian FB" panose="0207040306080B030204" pitchFamily="18" charset="0"/>
              </a:rPr>
              <a:t>S. 293  </a:t>
            </a:r>
            <a:r>
              <a:rPr lang="en-US" sz="2800" b="1" dirty="0" smtClean="0">
                <a:solidFill>
                  <a:srgbClr val="606060"/>
                </a:solidFill>
                <a:latin typeface="Californian FB" panose="0207040306080B030204" pitchFamily="18" charset="0"/>
              </a:rPr>
              <a:t>  </a:t>
            </a:r>
            <a:r>
              <a:rPr lang="en-US" sz="2800" dirty="0" smtClean="0">
                <a:solidFill>
                  <a:srgbClr val="606060"/>
                </a:solidFill>
                <a:latin typeface="Californian FB" panose="0207040306080B030204" pitchFamily="18" charset="0"/>
              </a:rPr>
              <a:t>Church </a:t>
            </a:r>
            <a:r>
              <a:rPr lang="en-US" sz="2800" dirty="0">
                <a:solidFill>
                  <a:srgbClr val="606060"/>
                </a:solidFill>
                <a:latin typeface="Californian FB" panose="0207040306080B030204" pitchFamily="18" charset="0"/>
              </a:rPr>
              <a:t>official or governing body </a:t>
            </a:r>
            <a:r>
              <a:rPr lang="en-US" sz="2800" dirty="0" smtClean="0">
                <a:solidFill>
                  <a:srgbClr val="606060"/>
                </a:solidFill>
                <a:latin typeface="Californian FB" panose="0207040306080B030204" pitchFamily="18" charset="0"/>
              </a:rPr>
              <a:t>may </a:t>
            </a:r>
            <a:r>
              <a:rPr lang="en-US" sz="2800" dirty="0">
                <a:solidFill>
                  <a:srgbClr val="606060"/>
                </a:solidFill>
                <a:latin typeface="Californian FB" panose="0207040306080B030204" pitchFamily="18" charset="0"/>
              </a:rPr>
              <a:t>give permission to carry a </a:t>
            </a:r>
            <a:r>
              <a:rPr lang="en-US" sz="2800" dirty="0" smtClean="0">
                <a:solidFill>
                  <a:srgbClr val="606060"/>
                </a:solidFill>
                <a:latin typeface="Californian FB" panose="0207040306080B030204" pitchFamily="18" charset="0"/>
              </a:rPr>
              <a:t> </a:t>
            </a:r>
            <a:r>
              <a:rPr lang="en-US" sz="2800" dirty="0" smtClean="0">
                <a:solidFill>
                  <a:srgbClr val="606060"/>
                </a:solidFill>
                <a:latin typeface="Californian FB" panose="0207040306080B030204" pitchFamily="18" charset="0"/>
              </a:rPr>
              <a:t>concealable </a:t>
            </a:r>
            <a:r>
              <a:rPr lang="en-US" sz="2800" dirty="0">
                <a:solidFill>
                  <a:srgbClr val="606060"/>
                </a:solidFill>
                <a:latin typeface="Californian FB" panose="0207040306080B030204" pitchFamily="18" charset="0"/>
              </a:rPr>
              <a:t>weapon </a:t>
            </a:r>
            <a:r>
              <a:rPr lang="en-US" sz="2800" dirty="0" smtClean="0">
                <a:solidFill>
                  <a:srgbClr val="606060"/>
                </a:solidFill>
                <a:latin typeface="Californian FB" panose="0207040306080B030204" pitchFamily="18" charset="0"/>
              </a:rPr>
              <a:t>areas </a:t>
            </a:r>
            <a:r>
              <a:rPr lang="en-US" sz="2800" dirty="0">
                <a:solidFill>
                  <a:srgbClr val="606060"/>
                </a:solidFill>
                <a:latin typeface="Californian FB" panose="0207040306080B030204" pitchFamily="18" charset="0"/>
              </a:rPr>
              <a:t>within </a:t>
            </a:r>
            <a:r>
              <a:rPr lang="en-US" sz="2800" dirty="0" smtClean="0">
                <a:solidFill>
                  <a:srgbClr val="606060"/>
                </a:solidFill>
                <a:latin typeface="Californian FB" panose="0207040306080B030204" pitchFamily="18" charset="0"/>
              </a:rPr>
              <a:t>the </a:t>
            </a:r>
            <a:r>
              <a:rPr lang="en-US" sz="2800" dirty="0">
                <a:solidFill>
                  <a:srgbClr val="606060"/>
                </a:solidFill>
                <a:latin typeface="Californian FB" panose="0207040306080B030204" pitchFamily="18" charset="0"/>
              </a:rPr>
              <a:t>school for church services </a:t>
            </a:r>
            <a:r>
              <a:rPr lang="en-US" sz="2800" dirty="0" smtClean="0">
                <a:solidFill>
                  <a:srgbClr val="606060"/>
                </a:solidFill>
                <a:latin typeface="Californian FB" panose="0207040306080B030204" pitchFamily="18" charset="0"/>
              </a:rPr>
              <a:t>or official </a:t>
            </a:r>
            <a:r>
              <a:rPr lang="en-US" sz="2800" dirty="0">
                <a:solidFill>
                  <a:srgbClr val="606060"/>
                </a:solidFill>
                <a:latin typeface="Californian FB" panose="0207040306080B030204" pitchFamily="18" charset="0"/>
              </a:rPr>
              <a:t>church activities, </a:t>
            </a:r>
            <a:r>
              <a:rPr lang="en-US" sz="2800" dirty="0" smtClean="0">
                <a:solidFill>
                  <a:srgbClr val="606060"/>
                </a:solidFill>
                <a:latin typeface="Californian FB" panose="0207040306080B030204" pitchFamily="18" charset="0"/>
              </a:rPr>
              <a:t>while </a:t>
            </a:r>
            <a:r>
              <a:rPr lang="en-US" sz="2800" dirty="0" smtClean="0">
                <a:solidFill>
                  <a:srgbClr val="606060"/>
                </a:solidFill>
                <a:latin typeface="Californian FB" panose="0207040306080B030204" pitchFamily="18" charset="0"/>
              </a:rPr>
              <a:t>leasing </a:t>
            </a:r>
            <a:r>
              <a:rPr lang="en-US" sz="2800" dirty="0" smtClean="0">
                <a:solidFill>
                  <a:srgbClr val="606060"/>
                </a:solidFill>
                <a:latin typeface="Californian FB" panose="0207040306080B030204" pitchFamily="18" charset="0"/>
              </a:rPr>
              <a:t>school for church services</a:t>
            </a:r>
            <a:endParaRPr lang="en-US" sz="2800" b="1" dirty="0">
              <a:latin typeface="Californian FB" panose="0207040306080B030204" pitchFamily="18" charset="0"/>
            </a:endParaRPr>
          </a:p>
        </p:txBody>
      </p:sp>
      <p:sp>
        <p:nvSpPr>
          <p:cNvPr id="6" name="TextBox 5"/>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5/14//2019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3231720414"/>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543800" cy="1066800"/>
          </a:xfrm>
        </p:spPr>
        <p:txBody>
          <a:bodyPr>
            <a:normAutofit fontScale="90000"/>
          </a:bodyPr>
          <a:lstStyle/>
          <a:p>
            <a:pPr algn="ctr"/>
            <a:r>
              <a:rPr lang="en-US" dirty="0" smtClean="0"/>
              <a:t/>
            </a:r>
            <a:br>
              <a:rPr lang="en-US" dirty="0" smtClean="0"/>
            </a:br>
            <a:endParaRPr lang="en-US" b="1" dirty="0"/>
          </a:p>
        </p:txBody>
      </p:sp>
      <p:sp>
        <p:nvSpPr>
          <p:cNvPr id="3" name="Content Placeholder 2"/>
          <p:cNvSpPr>
            <a:spLocks noGrp="1"/>
          </p:cNvSpPr>
          <p:nvPr>
            <p:ph idx="1"/>
          </p:nvPr>
        </p:nvSpPr>
        <p:spPr>
          <a:xfrm>
            <a:off x="914400" y="838200"/>
            <a:ext cx="7391400" cy="5638800"/>
          </a:xfrm>
        </p:spPr>
        <p:txBody>
          <a:bodyPr>
            <a:normAutofit fontScale="92500" lnSpcReduction="10000"/>
          </a:bodyPr>
          <a:lstStyle/>
          <a:p>
            <a:pPr marL="0" indent="0">
              <a:buClr>
                <a:srgbClr val="99CB38"/>
              </a:buClr>
              <a:buNone/>
            </a:pPr>
            <a:r>
              <a:rPr lang="en-US" sz="3600" cap="all" spc="600" dirty="0">
                <a:solidFill>
                  <a:prstClr val="black">
                    <a:lumMod val="75000"/>
                    <a:lumOff val="25000"/>
                  </a:prstClr>
                </a:solidFill>
                <a:latin typeface="Calibri Light" panose="020F0302020204030204"/>
              </a:rPr>
              <a:t>Bills </a:t>
            </a:r>
            <a:r>
              <a:rPr lang="en-US" sz="3600" b="1" cap="all" spc="600" dirty="0">
                <a:solidFill>
                  <a:prstClr val="black">
                    <a:lumMod val="75000"/>
                    <a:lumOff val="25000"/>
                  </a:prstClr>
                </a:solidFill>
                <a:latin typeface="Calibri Light" panose="020F0302020204030204"/>
              </a:rPr>
              <a:t>Gone For This Session </a:t>
            </a:r>
            <a:r>
              <a:rPr lang="en-US" sz="3600" cap="all" spc="600" dirty="0">
                <a:solidFill>
                  <a:prstClr val="black">
                    <a:lumMod val="75000"/>
                    <a:lumOff val="25000"/>
                  </a:prstClr>
                </a:solidFill>
                <a:latin typeface="Calibri Light" panose="020F0302020204030204"/>
              </a:rPr>
              <a:t>But Not Forgotten </a:t>
            </a:r>
            <a:endParaRPr lang="en-US" sz="3600" cap="all" spc="600" dirty="0" smtClean="0">
              <a:solidFill>
                <a:prstClr val="black">
                  <a:lumMod val="75000"/>
                  <a:lumOff val="25000"/>
                </a:prstClr>
              </a:solidFill>
              <a:latin typeface="Calibri Light" panose="020F0302020204030204"/>
            </a:endParaRPr>
          </a:p>
          <a:p>
            <a:pPr marL="0" indent="0" algn="ctr">
              <a:buClr>
                <a:srgbClr val="99CB38"/>
              </a:buClr>
              <a:buNone/>
            </a:pPr>
            <a:r>
              <a:rPr lang="en-US" dirty="0" smtClean="0">
                <a:latin typeface="Californian FB" panose="0207040306080B030204" pitchFamily="18" charset="0"/>
              </a:rPr>
              <a:t>	</a:t>
            </a:r>
            <a:endParaRPr lang="en-US" sz="2800" b="1" dirty="0" smtClean="0">
              <a:solidFill>
                <a:prstClr val="black">
                  <a:lumMod val="75000"/>
                  <a:lumOff val="25000"/>
                </a:prstClr>
              </a:solidFill>
              <a:latin typeface="Californian FB" panose="0207040306080B030204" pitchFamily="18" charset="0"/>
            </a:endParaRPr>
          </a:p>
          <a:p>
            <a:pPr>
              <a:buFont typeface="Wingdings" panose="05000000000000000000" pitchFamily="2" charset="2"/>
              <a:buChar char="§"/>
            </a:pPr>
            <a:r>
              <a:rPr lang="en-US" sz="2600" b="1" dirty="0" smtClean="0">
                <a:latin typeface="Californian FB" panose="0207040306080B030204" pitchFamily="18" charset="0"/>
                <a:cs typeface="Times New Roman" panose="02020603050405020304" pitchFamily="18" charset="0"/>
              </a:rPr>
              <a:t>H</a:t>
            </a:r>
            <a:r>
              <a:rPr lang="en-US" sz="2600" b="1" dirty="0">
                <a:latin typeface="Californian FB" panose="0207040306080B030204" pitchFamily="18" charset="0"/>
                <a:cs typeface="Times New Roman" panose="02020603050405020304" pitchFamily="18" charset="0"/>
              </a:rPr>
              <a:t>. 3403 </a:t>
            </a:r>
            <a:r>
              <a:rPr lang="en-US" sz="2600" b="1" dirty="0" smtClean="0">
                <a:latin typeface="Californian FB" panose="0207040306080B030204" pitchFamily="18" charset="0"/>
                <a:cs typeface="Times New Roman" panose="02020603050405020304" pitchFamily="18" charset="0"/>
              </a:rPr>
              <a:t>   </a:t>
            </a:r>
            <a:r>
              <a:rPr lang="en-US" sz="2600" dirty="0" smtClean="0">
                <a:latin typeface="Californian FB" panose="0207040306080B030204" pitchFamily="18" charset="0"/>
                <a:cs typeface="Times New Roman" panose="02020603050405020304" pitchFamily="18" charset="0"/>
              </a:rPr>
              <a:t>State </a:t>
            </a:r>
            <a:r>
              <a:rPr lang="en-US" sz="2600" dirty="0">
                <a:latin typeface="Californian FB" panose="0207040306080B030204" pitchFamily="18" charset="0"/>
                <a:cs typeface="Times New Roman" panose="02020603050405020304" pitchFamily="18" charset="0"/>
              </a:rPr>
              <a:t>Board of </a:t>
            </a:r>
            <a:r>
              <a:rPr lang="en-US" sz="2600" dirty="0" smtClean="0">
                <a:latin typeface="Californian FB" panose="0207040306080B030204" pitchFamily="18" charset="0"/>
                <a:cs typeface="Times New Roman" panose="02020603050405020304" pitchFamily="18" charset="0"/>
              </a:rPr>
              <a:t>Ed </a:t>
            </a:r>
            <a:r>
              <a:rPr lang="en-US" sz="2600" dirty="0" smtClean="0">
                <a:latin typeface="Californian FB" panose="0207040306080B030204" pitchFamily="18" charset="0"/>
                <a:cs typeface="Times New Roman" panose="02020603050405020304" pitchFamily="18" charset="0"/>
              </a:rPr>
              <a:t>to </a:t>
            </a:r>
            <a:r>
              <a:rPr lang="en-US" sz="2600" dirty="0" smtClean="0">
                <a:latin typeface="Californian FB" panose="0207040306080B030204" pitchFamily="18" charset="0"/>
                <a:cs typeface="Times New Roman" panose="02020603050405020304" pitchFamily="18" charset="0"/>
              </a:rPr>
              <a:t>waive </a:t>
            </a:r>
            <a:r>
              <a:rPr lang="en-US" sz="2600" dirty="0" smtClean="0">
                <a:latin typeface="Californian FB" panose="0207040306080B030204" pitchFamily="18" charset="0"/>
                <a:cs typeface="Times New Roman" panose="02020603050405020304" pitchFamily="18" charset="0"/>
              </a:rPr>
              <a:t>laws/regulations </a:t>
            </a:r>
            <a:r>
              <a:rPr lang="en-US" sz="2600" dirty="0">
                <a:latin typeface="Californian FB" panose="0207040306080B030204" pitchFamily="18" charset="0"/>
                <a:cs typeface="Times New Roman" panose="02020603050405020304" pitchFamily="18" charset="0"/>
              </a:rPr>
              <a:t>when a </a:t>
            </a:r>
            <a:r>
              <a:rPr lang="en-US" sz="2600" dirty="0" smtClean="0">
                <a:latin typeface="Californian FB" panose="0207040306080B030204" pitchFamily="18" charset="0"/>
                <a:cs typeface="Times New Roman" panose="02020603050405020304" pitchFamily="18" charset="0"/>
              </a:rPr>
              <a:t>district </a:t>
            </a:r>
            <a:r>
              <a:rPr lang="en-US" sz="2600" dirty="0" smtClean="0">
                <a:latin typeface="Californian FB" panose="0207040306080B030204" pitchFamily="18" charset="0"/>
                <a:cs typeface="Times New Roman" panose="02020603050405020304" pitchFamily="18" charset="0"/>
              </a:rPr>
              <a:t>starts </a:t>
            </a:r>
            <a:r>
              <a:rPr lang="en-US" sz="2600" dirty="0">
                <a:latin typeface="Californian FB" panose="0207040306080B030204" pitchFamily="18" charset="0"/>
                <a:cs typeface="Times New Roman" panose="02020603050405020304" pitchFamily="18" charset="0"/>
              </a:rPr>
              <a:t>a </a:t>
            </a:r>
            <a:r>
              <a:rPr lang="en-US" sz="2600" dirty="0" smtClean="0">
                <a:latin typeface="Californian FB" panose="0207040306080B030204" pitchFamily="18" charset="0"/>
                <a:cs typeface="Times New Roman" panose="02020603050405020304" pitchFamily="18" charset="0"/>
              </a:rPr>
              <a:t>competency</a:t>
            </a:r>
            <a:r>
              <a:rPr lang="en-US" sz="2600" dirty="0" smtClean="0">
                <a:solidFill>
                  <a:prstClr val="black">
                    <a:lumMod val="75000"/>
                    <a:lumOff val="25000"/>
                  </a:prstClr>
                </a:solidFill>
                <a:latin typeface="Californian FB" panose="0207040306080B030204" pitchFamily="18" charset="0"/>
                <a:cs typeface="Times New Roman" panose="02020603050405020304" pitchFamily="18" charset="0"/>
              </a:rPr>
              <a:t>-based </a:t>
            </a:r>
            <a:r>
              <a:rPr lang="en-US" sz="2600" dirty="0" smtClean="0">
                <a:latin typeface="Californian FB" panose="0207040306080B030204" pitchFamily="18" charset="0"/>
                <a:cs typeface="Times New Roman" panose="02020603050405020304" pitchFamily="18" charset="0"/>
              </a:rPr>
              <a:t>school </a:t>
            </a:r>
            <a:r>
              <a:rPr lang="en-US" sz="2600" dirty="0" smtClean="0">
                <a:latin typeface="Californian FB" panose="0207040306080B030204" pitchFamily="18" charset="0"/>
                <a:cs typeface="Times New Roman" panose="02020603050405020304" pitchFamily="18" charset="0"/>
              </a:rPr>
              <a:t>program</a:t>
            </a:r>
          </a:p>
          <a:p>
            <a:pPr>
              <a:buFont typeface="Wingdings" panose="05000000000000000000" pitchFamily="2" charset="2"/>
              <a:buChar char="§"/>
            </a:pPr>
            <a:r>
              <a:rPr lang="en-US" sz="2600" b="1" dirty="0" smtClean="0">
                <a:latin typeface="Californian FB" panose="0207040306080B030204" pitchFamily="18" charset="0"/>
                <a:cs typeface="Times New Roman" panose="02020603050405020304" pitchFamily="18" charset="0"/>
              </a:rPr>
              <a:t>S</a:t>
            </a:r>
            <a:r>
              <a:rPr lang="en-US" sz="2600" b="1" dirty="0">
                <a:latin typeface="Californian FB" panose="0207040306080B030204" pitchFamily="18" charset="0"/>
                <a:cs typeface="Times New Roman" panose="02020603050405020304" pitchFamily="18" charset="0"/>
              </a:rPr>
              <a:t>. </a:t>
            </a:r>
            <a:r>
              <a:rPr lang="en-US" sz="2600" b="1" dirty="0" smtClean="0">
                <a:latin typeface="Californian FB" panose="0207040306080B030204" pitchFamily="18" charset="0"/>
                <a:cs typeface="Times New Roman" panose="02020603050405020304" pitchFamily="18" charset="0"/>
              </a:rPr>
              <a:t>556</a:t>
            </a:r>
            <a:r>
              <a:rPr lang="en-US" sz="2600" b="1" dirty="0">
                <a:latin typeface="Californian FB" panose="0207040306080B030204" pitchFamily="18" charset="0"/>
                <a:cs typeface="Times New Roman" panose="02020603050405020304" pitchFamily="18" charset="0"/>
              </a:rPr>
              <a:t> </a:t>
            </a:r>
            <a:r>
              <a:rPr lang="en-US" sz="2600" b="1" dirty="0" smtClean="0">
                <a:latin typeface="Californian FB" panose="0207040306080B030204" pitchFamily="18" charset="0"/>
                <a:cs typeface="Times New Roman" panose="02020603050405020304" pitchFamily="18" charset="0"/>
              </a:rPr>
              <a:t>  </a:t>
            </a:r>
            <a:r>
              <a:rPr lang="en-US" sz="2600" b="1" dirty="0">
                <a:latin typeface="Californian FB" panose="0207040306080B030204" pitchFamily="18" charset="0"/>
                <a:cs typeface="Times New Roman" panose="02020603050405020304" pitchFamily="18" charset="0"/>
              </a:rPr>
              <a:t> </a:t>
            </a:r>
            <a:r>
              <a:rPr lang="en-US" sz="2600" b="1" dirty="0" smtClean="0">
                <a:latin typeface="Californian FB" panose="0207040306080B030204" pitchFamily="18" charset="0"/>
                <a:cs typeface="Times New Roman" panose="02020603050405020304" pitchFamily="18" charset="0"/>
              </a:rPr>
              <a:t>   </a:t>
            </a:r>
            <a:r>
              <a:rPr lang="en-US" sz="2600" dirty="0" smtClean="0">
                <a:latin typeface="Californian FB" panose="0207040306080B030204" pitchFamily="18" charset="0"/>
                <a:cs typeface="Times New Roman" panose="02020603050405020304" pitchFamily="18" charset="0"/>
              </a:rPr>
              <a:t>Provide </a:t>
            </a:r>
            <a:r>
              <a:rPr lang="en-US" sz="2600" dirty="0">
                <a:latin typeface="Californian FB" panose="0207040306080B030204" pitchFamily="18" charset="0"/>
                <a:cs typeface="Times New Roman" panose="02020603050405020304" pitchFamily="18" charset="0"/>
              </a:rPr>
              <a:t>scholarships for </a:t>
            </a:r>
            <a:r>
              <a:rPr lang="en-US" sz="2600" dirty="0" smtClean="0">
                <a:latin typeface="Californian FB" panose="0207040306080B030204" pitchFamily="18" charset="0"/>
                <a:cs typeface="Times New Roman" panose="02020603050405020304" pitchFamily="18" charset="0"/>
              </a:rPr>
              <a:t>students to </a:t>
            </a:r>
            <a:r>
              <a:rPr lang="en-US" sz="2600" dirty="0" smtClean="0">
                <a:latin typeface="Californian FB" panose="0207040306080B030204" pitchFamily="18" charset="0"/>
                <a:cs typeface="Times New Roman" panose="02020603050405020304" pitchFamily="18" charset="0"/>
              </a:rPr>
              <a:t>attend </a:t>
            </a:r>
            <a:r>
              <a:rPr lang="en-US" sz="2600" dirty="0">
                <a:latin typeface="Californian FB" panose="0207040306080B030204" pitchFamily="18" charset="0"/>
                <a:cs typeface="Times New Roman" panose="02020603050405020304" pitchFamily="18" charset="0"/>
              </a:rPr>
              <a:t>private schools</a:t>
            </a:r>
            <a:r>
              <a:rPr lang="en-US" sz="2600" dirty="0" smtClean="0">
                <a:latin typeface="Californian FB" panose="0207040306080B030204" pitchFamily="18" charset="0"/>
                <a:cs typeface="Times New Roman" panose="02020603050405020304" pitchFamily="18" charset="0"/>
              </a:rPr>
              <a:t>	</a:t>
            </a:r>
          </a:p>
          <a:p>
            <a:pPr lvl="0">
              <a:buClr>
                <a:srgbClr val="99CB38"/>
              </a:buClr>
              <a:buFont typeface="Wingdings" panose="05000000000000000000" pitchFamily="2" charset="2"/>
              <a:buChar char="§"/>
            </a:pPr>
            <a:r>
              <a:rPr lang="en-US" sz="2600" b="1" dirty="0" smtClean="0">
                <a:latin typeface="Californian FB" panose="0207040306080B030204" pitchFamily="18" charset="0"/>
                <a:cs typeface="Times New Roman" panose="02020603050405020304" pitchFamily="18" charset="0"/>
              </a:rPr>
              <a:t>S</a:t>
            </a:r>
            <a:r>
              <a:rPr lang="en-US" sz="2600" b="1" dirty="0">
                <a:latin typeface="Californian FB" panose="0207040306080B030204" pitchFamily="18" charset="0"/>
                <a:cs typeface="Times New Roman" panose="02020603050405020304" pitchFamily="18" charset="0"/>
              </a:rPr>
              <a:t>. 15 </a:t>
            </a:r>
            <a:r>
              <a:rPr lang="en-US" sz="2600" b="1" dirty="0" smtClean="0">
                <a:latin typeface="Californian FB" panose="0207040306080B030204" pitchFamily="18" charset="0"/>
                <a:cs typeface="Times New Roman" panose="02020603050405020304" pitchFamily="18" charset="0"/>
              </a:rPr>
              <a:t>   </a:t>
            </a:r>
            <a:r>
              <a:rPr lang="en-US" sz="2600" b="1" dirty="0" smtClean="0">
                <a:latin typeface="Californian FB" panose="0207040306080B030204" pitchFamily="18" charset="0"/>
                <a:cs typeface="Times New Roman" panose="02020603050405020304" pitchFamily="18" charset="0"/>
              </a:rPr>
              <a:t>       </a:t>
            </a:r>
            <a:r>
              <a:rPr lang="en-US" sz="2600" dirty="0" smtClean="0">
                <a:solidFill>
                  <a:prstClr val="black">
                    <a:lumMod val="75000"/>
                    <a:lumOff val="25000"/>
                  </a:prstClr>
                </a:solidFill>
                <a:latin typeface="Californian FB" panose="0207040306080B030204" pitchFamily="18" charset="0"/>
                <a:cs typeface="Times New Roman" panose="02020603050405020304" pitchFamily="18" charset="0"/>
              </a:rPr>
              <a:t>One-half </a:t>
            </a:r>
            <a:r>
              <a:rPr lang="en-US" sz="2600" dirty="0">
                <a:solidFill>
                  <a:prstClr val="black">
                    <a:lumMod val="75000"/>
                    <a:lumOff val="25000"/>
                  </a:prstClr>
                </a:solidFill>
                <a:latin typeface="Californian FB" panose="0207040306080B030204" pitchFamily="18" charset="0"/>
                <a:cs typeface="Times New Roman" panose="02020603050405020304" pitchFamily="18" charset="0"/>
              </a:rPr>
              <a:t>credit </a:t>
            </a:r>
            <a:r>
              <a:rPr lang="en-US" sz="2600" dirty="0" smtClean="0">
                <a:solidFill>
                  <a:prstClr val="black">
                    <a:lumMod val="75000"/>
                    <a:lumOff val="25000"/>
                  </a:prstClr>
                </a:solidFill>
                <a:latin typeface="Californian FB" panose="0207040306080B030204" pitchFamily="18" charset="0"/>
                <a:cs typeface="Times New Roman" panose="02020603050405020304" pitchFamily="18" charset="0"/>
              </a:rPr>
              <a:t>in </a:t>
            </a:r>
            <a:r>
              <a:rPr lang="en-US" sz="2600" dirty="0">
                <a:solidFill>
                  <a:prstClr val="black">
                    <a:lumMod val="75000"/>
                    <a:lumOff val="25000"/>
                  </a:prstClr>
                </a:solidFill>
                <a:latin typeface="Californian FB" panose="0207040306080B030204" pitchFamily="18" charset="0"/>
                <a:cs typeface="Times New Roman" panose="02020603050405020304" pitchFamily="18" charset="0"/>
              </a:rPr>
              <a:t>personal </a:t>
            </a:r>
            <a:r>
              <a:rPr lang="en-US" sz="2600" dirty="0" smtClean="0">
                <a:solidFill>
                  <a:prstClr val="black">
                    <a:lumMod val="75000"/>
                    <a:lumOff val="25000"/>
                  </a:prstClr>
                </a:solidFill>
                <a:latin typeface="Californian FB" panose="0207040306080B030204" pitchFamily="18" charset="0"/>
                <a:cs typeface="Times New Roman" panose="02020603050405020304" pitchFamily="18" charset="0"/>
              </a:rPr>
              <a:t>finance by 2020-2021 school </a:t>
            </a:r>
            <a:r>
              <a:rPr lang="en-US" sz="2600" dirty="0" smtClean="0">
                <a:solidFill>
                  <a:prstClr val="black">
                    <a:lumMod val="75000"/>
                    <a:lumOff val="25000"/>
                  </a:prstClr>
                </a:solidFill>
                <a:latin typeface="Californian FB" panose="0207040306080B030204" pitchFamily="18" charset="0"/>
                <a:cs typeface="Times New Roman" panose="02020603050405020304" pitchFamily="18" charset="0"/>
              </a:rPr>
              <a:t>year</a:t>
            </a:r>
          </a:p>
          <a:p>
            <a:pPr>
              <a:buClr>
                <a:srgbClr val="99CB38"/>
              </a:buClr>
              <a:buFont typeface="Wingdings" panose="05000000000000000000" pitchFamily="2" charset="2"/>
              <a:buChar char="§"/>
            </a:pPr>
            <a:r>
              <a:rPr lang="en-US" sz="2600" dirty="0">
                <a:latin typeface="Californian FB" panose="0207040306080B030204" pitchFamily="18" charset="0"/>
                <a:cs typeface="Times New Roman" panose="02020603050405020304" pitchFamily="18" charset="0"/>
              </a:rPr>
              <a:t> </a:t>
            </a:r>
            <a:r>
              <a:rPr lang="en-US" sz="2600" b="1" dirty="0">
                <a:latin typeface="Californian FB" panose="0207040306080B030204" pitchFamily="18" charset="0"/>
                <a:cs typeface="Times New Roman" panose="02020603050405020304" pitchFamily="18" charset="0"/>
              </a:rPr>
              <a:t>S. 11  </a:t>
            </a:r>
            <a:r>
              <a:rPr lang="en-US" sz="2600" b="1" dirty="0" smtClean="0">
                <a:latin typeface="Californian FB" panose="0207040306080B030204" pitchFamily="18" charset="0"/>
                <a:cs typeface="Times New Roman" panose="02020603050405020304" pitchFamily="18" charset="0"/>
              </a:rPr>
              <a:t>     </a:t>
            </a:r>
            <a:r>
              <a:rPr lang="en-US" sz="2600" b="1" dirty="0" smtClean="0">
                <a:latin typeface="Californian FB" panose="0207040306080B030204" pitchFamily="18" charset="0"/>
                <a:cs typeface="Times New Roman" panose="02020603050405020304" pitchFamily="18" charset="0"/>
              </a:rPr>
              <a:t>    </a:t>
            </a:r>
            <a:r>
              <a:rPr lang="en-US" sz="2600" dirty="0" smtClean="0">
                <a:latin typeface="Californian FB" panose="0207040306080B030204" pitchFamily="18" charset="0"/>
                <a:cs typeface="Times New Roman" panose="02020603050405020304" pitchFamily="18" charset="0"/>
              </a:rPr>
              <a:t>Daylight </a:t>
            </a:r>
            <a:r>
              <a:rPr lang="en-US" sz="2600" dirty="0">
                <a:latin typeface="Californian FB" panose="0207040306080B030204" pitchFamily="18" charset="0"/>
                <a:cs typeface="Times New Roman" panose="02020603050405020304" pitchFamily="18" charset="0"/>
              </a:rPr>
              <a:t>Saving </a:t>
            </a:r>
            <a:r>
              <a:rPr lang="en-US" sz="2600" dirty="0" smtClean="0">
                <a:latin typeface="Californian FB" panose="0207040306080B030204" pitchFamily="18" charset="0"/>
                <a:cs typeface="Times New Roman" panose="02020603050405020304" pitchFamily="18" charset="0"/>
              </a:rPr>
              <a:t>Time: Year-round</a:t>
            </a:r>
          </a:p>
          <a:p>
            <a:pPr lvl="0">
              <a:buClr>
                <a:srgbClr val="99CB38"/>
              </a:buClr>
              <a:buFont typeface="Wingdings" panose="05000000000000000000" pitchFamily="2" charset="2"/>
              <a:buChar char="§"/>
            </a:pPr>
            <a:r>
              <a:rPr lang="en-US" sz="2600" dirty="0">
                <a:latin typeface="Californian FB" panose="0207040306080B030204" pitchFamily="18" charset="0"/>
                <a:cs typeface="Times New Roman" panose="02020603050405020304" pitchFamily="18" charset="0"/>
              </a:rPr>
              <a:t> </a:t>
            </a:r>
            <a:r>
              <a:rPr lang="en-US" sz="2600" b="1" dirty="0">
                <a:latin typeface="Californian FB" panose="0207040306080B030204" pitchFamily="18" charset="0"/>
                <a:cs typeface="Times New Roman" panose="02020603050405020304" pitchFamily="18" charset="0"/>
              </a:rPr>
              <a:t>H. 3012 </a:t>
            </a:r>
            <a:r>
              <a:rPr lang="en-US" sz="2600" b="1" dirty="0" smtClean="0">
                <a:latin typeface="Californian FB" panose="0207040306080B030204" pitchFamily="18" charset="0"/>
                <a:cs typeface="Times New Roman" panose="02020603050405020304" pitchFamily="18" charset="0"/>
              </a:rPr>
              <a:t> </a:t>
            </a:r>
            <a:r>
              <a:rPr lang="en-US" sz="2600" b="1" dirty="0" smtClean="0">
                <a:latin typeface="Californian FB" panose="0207040306080B030204" pitchFamily="18" charset="0"/>
                <a:cs typeface="Times New Roman" panose="02020603050405020304" pitchFamily="18" charset="0"/>
              </a:rPr>
              <a:t>   </a:t>
            </a:r>
            <a:r>
              <a:rPr lang="en-US" sz="2600" dirty="0" smtClean="0">
                <a:latin typeface="Californian FB" panose="0207040306080B030204" pitchFamily="18" charset="0"/>
                <a:cs typeface="Times New Roman" panose="02020603050405020304" pitchFamily="18" charset="0"/>
              </a:rPr>
              <a:t>Grant </a:t>
            </a:r>
            <a:r>
              <a:rPr lang="en-US" sz="2600" dirty="0">
                <a:latin typeface="Californian FB" panose="0207040306080B030204" pitchFamily="18" charset="0"/>
                <a:cs typeface="Times New Roman" panose="02020603050405020304" pitchFamily="18" charset="0"/>
              </a:rPr>
              <a:t>school districts E-rate </a:t>
            </a:r>
            <a:r>
              <a:rPr lang="en-US" sz="2600" dirty="0" smtClean="0">
                <a:latin typeface="Californian FB" panose="0207040306080B030204" pitchFamily="18" charset="0"/>
                <a:cs typeface="Times New Roman" panose="02020603050405020304" pitchFamily="18" charset="0"/>
              </a:rPr>
              <a:t>fund flexibility</a:t>
            </a:r>
          </a:p>
          <a:p>
            <a:pPr lvl="0">
              <a:buClr>
                <a:srgbClr val="99CB38"/>
              </a:buClr>
              <a:buFont typeface="Wingdings" panose="05000000000000000000" pitchFamily="2" charset="2"/>
              <a:buChar char="§"/>
            </a:pPr>
            <a:r>
              <a:rPr lang="en-US" sz="2600" b="1" dirty="0" smtClean="0">
                <a:latin typeface="Californian FB" panose="0207040306080B030204" pitchFamily="18" charset="0"/>
                <a:cs typeface="Times New Roman" panose="02020603050405020304" pitchFamily="18" charset="0"/>
              </a:rPr>
              <a:t>H</a:t>
            </a:r>
            <a:r>
              <a:rPr lang="en-US" sz="2600" b="1" dirty="0">
                <a:latin typeface="Californian FB" panose="0207040306080B030204" pitchFamily="18" charset="0"/>
                <a:cs typeface="Times New Roman" panose="02020603050405020304" pitchFamily="18" charset="0"/>
              </a:rPr>
              <a:t>. 3136 </a:t>
            </a:r>
            <a:r>
              <a:rPr lang="en-US" sz="2600" b="1" dirty="0" smtClean="0">
                <a:latin typeface="Californian FB" panose="0207040306080B030204" pitchFamily="18" charset="0"/>
                <a:cs typeface="Times New Roman" panose="02020603050405020304" pitchFamily="18" charset="0"/>
              </a:rPr>
              <a:t> </a:t>
            </a:r>
            <a:r>
              <a:rPr lang="en-US" sz="2600" b="1" dirty="0" smtClean="0">
                <a:latin typeface="Californian FB" panose="0207040306080B030204" pitchFamily="18" charset="0"/>
                <a:cs typeface="Times New Roman" panose="02020603050405020304" pitchFamily="18" charset="0"/>
              </a:rPr>
              <a:t>    </a:t>
            </a:r>
            <a:r>
              <a:rPr lang="en-US" sz="2600" dirty="0" smtClean="0">
                <a:latin typeface="Californian FB" panose="0207040306080B030204" pitchFamily="18" charset="0"/>
                <a:cs typeface="Times New Roman" panose="02020603050405020304" pitchFamily="18" charset="0"/>
              </a:rPr>
              <a:t>Exceptional </a:t>
            </a:r>
            <a:r>
              <a:rPr lang="en-US" sz="2600" dirty="0">
                <a:latin typeface="Californian FB" panose="0207040306080B030204" pitchFamily="18" charset="0"/>
                <a:cs typeface="Times New Roman" panose="02020603050405020304" pitchFamily="18" charset="0"/>
              </a:rPr>
              <a:t>needs </a:t>
            </a:r>
            <a:r>
              <a:rPr lang="en-US" sz="2600" dirty="0" smtClean="0">
                <a:latin typeface="Californian FB" panose="0207040306080B030204" pitchFamily="18" charset="0"/>
                <a:cs typeface="Times New Roman" panose="02020603050405020304" pitchFamily="18" charset="0"/>
              </a:rPr>
              <a:t>children of Active </a:t>
            </a:r>
            <a:r>
              <a:rPr lang="en-US" sz="2600" dirty="0" smtClean="0">
                <a:latin typeface="Californian FB" panose="0207040306080B030204" pitchFamily="18" charset="0"/>
                <a:cs typeface="Times New Roman" panose="02020603050405020304" pitchFamily="18" charset="0"/>
              </a:rPr>
              <a:t>duty members…Fund </a:t>
            </a:r>
            <a:r>
              <a:rPr lang="en-US" sz="2600" dirty="0">
                <a:latin typeface="Californian FB" panose="0207040306080B030204" pitchFamily="18" charset="0"/>
                <a:cs typeface="Times New Roman" panose="02020603050405020304" pitchFamily="18" charset="0"/>
              </a:rPr>
              <a:t>to </a:t>
            </a:r>
            <a:r>
              <a:rPr lang="en-US" sz="2600" dirty="0" smtClean="0">
                <a:latin typeface="Californian FB" panose="0207040306080B030204" pitchFamily="18" charset="0"/>
                <a:cs typeface="Times New Roman" panose="02020603050405020304" pitchFamily="18" charset="0"/>
              </a:rPr>
              <a:t>increase from </a:t>
            </a:r>
            <a:r>
              <a:rPr lang="en-US" sz="2600" dirty="0" smtClean="0">
                <a:latin typeface="Californian FB" panose="0207040306080B030204" pitchFamily="18" charset="0"/>
                <a:cs typeface="Times New Roman" panose="02020603050405020304" pitchFamily="18" charset="0"/>
              </a:rPr>
              <a:t>$</a:t>
            </a:r>
            <a:r>
              <a:rPr lang="en-US" sz="2600" dirty="0" smtClean="0">
                <a:latin typeface="Californian FB" panose="0207040306080B030204" pitchFamily="18" charset="0"/>
                <a:cs typeface="Times New Roman" panose="02020603050405020304" pitchFamily="18" charset="0"/>
              </a:rPr>
              <a:t>12 </a:t>
            </a:r>
            <a:r>
              <a:rPr lang="en-US" sz="2600" dirty="0" smtClean="0">
                <a:latin typeface="Californian FB" panose="0207040306080B030204" pitchFamily="18" charset="0"/>
                <a:cs typeface="Times New Roman" panose="02020603050405020304" pitchFamily="18" charset="0"/>
              </a:rPr>
              <a:t>million </a:t>
            </a:r>
            <a:r>
              <a:rPr lang="en-US" sz="2600" dirty="0" smtClean="0">
                <a:latin typeface="Californian FB" panose="0207040306080B030204" pitchFamily="18" charset="0"/>
                <a:cs typeface="Times New Roman" panose="02020603050405020304" pitchFamily="18" charset="0"/>
              </a:rPr>
              <a:t>to $20 million</a:t>
            </a:r>
          </a:p>
        </p:txBody>
      </p:sp>
      <p:sp>
        <p:nvSpPr>
          <p:cNvPr id="6" name="TextBox 5"/>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5/14//2019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1039593704"/>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spc="600" dirty="0"/>
              <a:t>Dates to Remember </a:t>
            </a:r>
          </a:p>
        </p:txBody>
      </p:sp>
      <p:sp>
        <p:nvSpPr>
          <p:cNvPr id="3" name="Content Placeholder 2"/>
          <p:cNvSpPr>
            <a:spLocks noGrp="1"/>
          </p:cNvSpPr>
          <p:nvPr>
            <p:ph idx="1"/>
          </p:nvPr>
        </p:nvSpPr>
        <p:spPr>
          <a:xfrm>
            <a:off x="822959" y="2057400"/>
            <a:ext cx="7543801" cy="4023360"/>
          </a:xfrm>
        </p:spPr>
        <p:txBody>
          <a:bodyPr>
            <a:normAutofit/>
          </a:bodyPr>
          <a:lstStyle/>
          <a:p>
            <a:pPr marL="0" indent="0">
              <a:buNone/>
            </a:pPr>
            <a:r>
              <a:rPr lang="en-US" sz="3200" dirty="0" smtClean="0">
                <a:latin typeface="Californian FB" panose="0207040306080B030204" pitchFamily="18" charset="0"/>
              </a:rPr>
              <a:t> </a:t>
            </a:r>
            <a:r>
              <a:rPr lang="en-US" sz="3200" b="1" dirty="0" smtClean="0">
                <a:latin typeface="Californian FB" panose="0207040306080B030204" pitchFamily="18" charset="0"/>
              </a:rPr>
              <a:t>May </a:t>
            </a:r>
            <a:r>
              <a:rPr lang="en-US" sz="3200" b="1" dirty="0">
                <a:latin typeface="Californian FB" panose="0207040306080B030204" pitchFamily="18" charset="0"/>
              </a:rPr>
              <a:t>7 – 20   Budget Conference </a:t>
            </a:r>
            <a:r>
              <a:rPr lang="en-US" sz="3200" b="1" dirty="0" smtClean="0">
                <a:latin typeface="Californian FB" panose="0207040306080B030204" pitchFamily="18" charset="0"/>
              </a:rPr>
              <a:t>				     Committee </a:t>
            </a:r>
            <a:r>
              <a:rPr lang="en-US" sz="3200" b="1" dirty="0">
                <a:latin typeface="Californian FB" panose="0207040306080B030204" pitchFamily="18" charset="0"/>
              </a:rPr>
              <a:t>&amp; Report </a:t>
            </a:r>
            <a:endParaRPr lang="en-US" sz="3200" b="1" dirty="0" smtClean="0">
              <a:latin typeface="Californian FB" panose="0207040306080B030204" pitchFamily="18" charset="0"/>
            </a:endParaRPr>
          </a:p>
          <a:p>
            <a:pPr marL="0" indent="0">
              <a:buNone/>
            </a:pPr>
            <a:r>
              <a:rPr lang="en-US" sz="3200" b="1" dirty="0" smtClean="0">
                <a:latin typeface="Californian FB" panose="0207040306080B030204" pitchFamily="18" charset="0"/>
              </a:rPr>
              <a:t> May </a:t>
            </a:r>
            <a:r>
              <a:rPr lang="en-US" sz="3200" b="1" dirty="0">
                <a:latin typeface="Californian FB" panose="0207040306080B030204" pitchFamily="18" charset="0"/>
              </a:rPr>
              <a:t>20-22   Conference </a:t>
            </a:r>
            <a:r>
              <a:rPr lang="en-US" sz="3200" b="1" dirty="0">
                <a:solidFill>
                  <a:prstClr val="black">
                    <a:lumMod val="75000"/>
                    <a:lumOff val="25000"/>
                  </a:prstClr>
                </a:solidFill>
                <a:latin typeface="Californian FB" panose="0207040306080B030204" pitchFamily="18" charset="0"/>
              </a:rPr>
              <a:t>Committee </a:t>
            </a:r>
            <a:r>
              <a:rPr lang="en-US" sz="3200" b="1" dirty="0" smtClean="0">
                <a:latin typeface="Californian FB" panose="0207040306080B030204" pitchFamily="18" charset="0"/>
              </a:rPr>
              <a:t>			     Report </a:t>
            </a:r>
            <a:r>
              <a:rPr lang="en-US" sz="3200" b="1" dirty="0">
                <a:latin typeface="Californian FB" panose="0207040306080B030204" pitchFamily="18" charset="0"/>
              </a:rPr>
              <a:t>Delivered to the </a:t>
            </a:r>
            <a:r>
              <a:rPr lang="en-US" sz="3200" b="1" dirty="0" smtClean="0">
                <a:latin typeface="Californian FB" panose="0207040306080B030204" pitchFamily="18" charset="0"/>
              </a:rPr>
              <a:t>			     Governor </a:t>
            </a:r>
          </a:p>
          <a:p>
            <a:pPr marL="0" indent="0">
              <a:buNone/>
            </a:pPr>
            <a:r>
              <a:rPr lang="en-US" sz="3200" b="1" dirty="0" smtClean="0">
                <a:latin typeface="Californian FB" panose="0207040306080B030204" pitchFamily="18" charset="0"/>
              </a:rPr>
              <a:t> May </a:t>
            </a:r>
            <a:r>
              <a:rPr lang="en-US" sz="3200" b="1" dirty="0">
                <a:latin typeface="Californian FB" panose="0207040306080B030204" pitchFamily="18" charset="0"/>
              </a:rPr>
              <a:t>20-22   Sine Die – General </a:t>
            </a:r>
            <a:r>
              <a:rPr lang="en-US" sz="3200" b="1" dirty="0" smtClean="0">
                <a:latin typeface="Californian FB" panose="0207040306080B030204" pitchFamily="18" charset="0"/>
              </a:rPr>
              <a:t>			 	     Assembly </a:t>
            </a:r>
            <a:r>
              <a:rPr lang="en-US" sz="3200" b="1" dirty="0">
                <a:latin typeface="Californian FB" panose="0207040306080B030204" pitchFamily="18" charset="0"/>
              </a:rPr>
              <a:t>Returns </a:t>
            </a:r>
            <a:r>
              <a:rPr lang="en-US" sz="3200" b="1" dirty="0" smtClean="0">
                <a:latin typeface="Californian FB" panose="0207040306080B030204" pitchFamily="18" charset="0"/>
              </a:rPr>
              <a:t>for Vetoes </a:t>
            </a:r>
            <a:endParaRPr lang="en-US" sz="3200" b="1" dirty="0">
              <a:latin typeface="Californian FB" panose="0207040306080B030204" pitchFamily="18" charset="0"/>
            </a:endParaRPr>
          </a:p>
        </p:txBody>
      </p:sp>
      <p:sp>
        <p:nvSpPr>
          <p:cNvPr id="6" name="TextBox 5"/>
          <p:cNvSpPr txBox="1"/>
          <p:nvPr/>
        </p:nvSpPr>
        <p:spPr>
          <a:xfrm>
            <a:off x="-76200" y="6400800"/>
            <a:ext cx="9220200" cy="369332"/>
          </a:xfrm>
          <a:prstGeom prst="rect">
            <a:avLst/>
          </a:prstGeom>
          <a:noFill/>
        </p:spPr>
        <p:txBody>
          <a:bodyPr wrap="square" rtlCol="0">
            <a:spAutoFit/>
          </a:bodyPr>
          <a:lstStyle/>
          <a:p>
            <a:pPr algn="ctr"/>
            <a:r>
              <a:rPr lang="en-US" b="1" dirty="0">
                <a:solidFill>
                  <a:srgbClr val="92D050"/>
                </a:solidFill>
              </a:rPr>
              <a:t>AIKEN COUNTY PUBLIC SCHOOL DISTRICT    </a:t>
            </a:r>
            <a:r>
              <a:rPr lang="en-US" b="1" dirty="0" smtClean="0">
                <a:solidFill>
                  <a:srgbClr val="92D050"/>
                </a:solidFill>
              </a:rPr>
              <a:t>                                     </a:t>
            </a:r>
            <a:r>
              <a:rPr lang="en-US" dirty="0" smtClean="0">
                <a:solidFill>
                  <a:schemeClr val="bg1"/>
                </a:solidFill>
              </a:rPr>
              <a:t>Legislative Update</a:t>
            </a:r>
            <a:r>
              <a:rPr lang="en-US" b="1" dirty="0">
                <a:solidFill>
                  <a:srgbClr val="92D050"/>
                </a:solidFill>
                <a:latin typeface="Calibri" panose="020F0502020204030204" pitchFamily="34" charset="0"/>
              </a:rPr>
              <a:t>:</a:t>
            </a:r>
            <a:r>
              <a:rPr lang="en-US" b="1" dirty="0" smtClean="0">
                <a:solidFill>
                  <a:schemeClr val="bg1"/>
                </a:solidFill>
              </a:rPr>
              <a:t> </a:t>
            </a:r>
            <a:r>
              <a:rPr lang="en-US" b="1" dirty="0" smtClean="0">
                <a:solidFill>
                  <a:srgbClr val="92D050"/>
                </a:solidFill>
                <a:latin typeface="Calibri" panose="020F0502020204030204" pitchFamily="34" charset="0"/>
              </a:rPr>
              <a:t>5/14//2019</a:t>
            </a:r>
            <a:endParaRPr lang="en-US" cap="small" dirty="0">
              <a:solidFill>
                <a:schemeClr val="tx1">
                  <a:lumMod val="65000"/>
                  <a:lumOff val="35000"/>
                </a:schemeClr>
              </a:solidFill>
            </a:endParaRPr>
          </a:p>
        </p:txBody>
      </p:sp>
    </p:spTree>
    <p:extLst>
      <p:ext uri="{BB962C8B-B14F-4D97-AF65-F5344CB8AC3E}">
        <p14:creationId xmlns:p14="http://schemas.microsoft.com/office/powerpoint/2010/main" val="1755445021"/>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11951</TotalTime>
  <Words>494</Words>
  <Application>Microsoft Office PowerPoint</Application>
  <PresentationFormat>On-screen Show (4:3)</PresentationFormat>
  <Paragraphs>103</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Calibri</vt:lpstr>
      <vt:lpstr>Calibri Light</vt:lpstr>
      <vt:lpstr>Californian FB</vt:lpstr>
      <vt:lpstr>Times New Roman</vt:lpstr>
      <vt:lpstr>Trebuchet MS</vt:lpstr>
      <vt:lpstr>Trebuchet MS</vt:lpstr>
      <vt:lpstr>Wingdings</vt:lpstr>
      <vt:lpstr>Retrospect</vt:lpstr>
      <vt:lpstr>Legislative Update  </vt:lpstr>
      <vt:lpstr>The 2019-20 Appropriations Act H.4000</vt:lpstr>
      <vt:lpstr>Education-related Amendments  House adopted on May 7th </vt:lpstr>
      <vt:lpstr>Bills for Governor’s Consideration </vt:lpstr>
      <vt:lpstr> Bills Gone For This Session But Not Forgotten </vt:lpstr>
      <vt:lpstr>Bills Gone For This Session But Not Forgotten </vt:lpstr>
      <vt:lpstr>Bills Gone For This Session But Not Forgotten </vt:lpstr>
      <vt:lpstr> </vt:lpstr>
      <vt:lpstr>Dates to Remember </vt:lpstr>
      <vt:lpstr>Aiken County Public School District  Highlights </vt:lpstr>
    </vt:vector>
  </TitlesOfParts>
  <Company>ACS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STUDY –  2015-16 BUDGET</dc:title>
  <dc:creator>Tray Traxler</dc:creator>
  <cp:lastModifiedBy>Merry Glenne Piccolino</cp:lastModifiedBy>
  <cp:revision>728</cp:revision>
  <cp:lastPrinted>2019-02-26T16:34:01Z</cp:lastPrinted>
  <dcterms:created xsi:type="dcterms:W3CDTF">2015-01-14T14:07:42Z</dcterms:created>
  <dcterms:modified xsi:type="dcterms:W3CDTF">2019-05-14T19:48:54Z</dcterms:modified>
</cp:coreProperties>
</file>