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3" r:id="rId1"/>
  </p:sldMasterIdLst>
  <p:notesMasterIdLst>
    <p:notesMasterId r:id="rId12"/>
  </p:notesMasterIdLst>
  <p:handoutMasterIdLst>
    <p:handoutMasterId r:id="rId13"/>
  </p:handoutMasterIdLst>
  <p:sldIdLst>
    <p:sldId id="256" r:id="rId2"/>
    <p:sldId id="330" r:id="rId3"/>
    <p:sldId id="336" r:id="rId4"/>
    <p:sldId id="338" r:id="rId5"/>
    <p:sldId id="337" r:id="rId6"/>
    <p:sldId id="328" r:id="rId7"/>
    <p:sldId id="332" r:id="rId8"/>
    <p:sldId id="321" r:id="rId9"/>
    <p:sldId id="313" r:id="rId10"/>
    <p:sldId id="323"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DC7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55" autoAdjust="0"/>
    <p:restoredTop sz="89565" autoAdjust="0"/>
  </p:normalViewPr>
  <p:slideViewPr>
    <p:cSldViewPr>
      <p:cViewPr>
        <p:scale>
          <a:sx n="68" d="100"/>
          <a:sy n="68" d="100"/>
        </p:scale>
        <p:origin x="-1278" y="-1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3D7E318C-45AB-4135-ABCB-46D59D8CC806}" type="datetimeFigureOut">
              <a:rPr lang="en-US" smtClean="0"/>
              <a:t>3/25/2018</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323F59F7-D568-44BB-AAF0-08289A88C5A6}" type="slidenum">
              <a:rPr lang="en-US" smtClean="0"/>
              <a:t>‹#›</a:t>
            </a:fld>
            <a:endParaRPr lang="en-US" dirty="0"/>
          </a:p>
        </p:txBody>
      </p:sp>
    </p:spTree>
    <p:extLst>
      <p:ext uri="{BB962C8B-B14F-4D97-AF65-F5344CB8AC3E}">
        <p14:creationId xmlns:p14="http://schemas.microsoft.com/office/powerpoint/2010/main" val="38275558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98867A4-DEAC-4D46-A6D8-E634381C73E3}" type="datetimeFigureOut">
              <a:rPr lang="en-US" smtClean="0"/>
              <a:t>3/25/2018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9D04B07-70A5-4E49-9DB6-306BA61BC46E}" type="slidenum">
              <a:rPr lang="en-US" smtClean="0"/>
              <a:t>‹#›</a:t>
            </a:fld>
            <a:endParaRPr lang="en-US" dirty="0"/>
          </a:p>
        </p:txBody>
      </p:sp>
    </p:spTree>
    <p:extLst>
      <p:ext uri="{BB962C8B-B14F-4D97-AF65-F5344CB8AC3E}">
        <p14:creationId xmlns:p14="http://schemas.microsoft.com/office/powerpoint/2010/main" val="3065415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**It’s not really this complicated, just erase all but one letter and enter your own info (then erase that first letter). But if you’re curious and want to play around with the presentation, the below is the guide: </a:t>
            </a:r>
          </a:p>
          <a:p>
            <a:endParaRPr lang="en-US" b="1" baseline="0" dirty="0" smtClean="0"/>
          </a:p>
          <a:p>
            <a:r>
              <a:rPr lang="en-US" b="1" baseline="0" dirty="0" smtClean="0"/>
              <a:t>TITLE: </a:t>
            </a:r>
          </a:p>
          <a:p>
            <a:r>
              <a:rPr lang="en-US" baseline="0" dirty="0" smtClean="0"/>
              <a:t>font: Calibri Light Headings (all caps); Bold</a:t>
            </a:r>
          </a:p>
          <a:p>
            <a:r>
              <a:rPr lang="en-US" baseline="0" dirty="0" smtClean="0"/>
              <a:t>font size: lg. depending on length 50/60 pt. </a:t>
            </a:r>
          </a:p>
          <a:p>
            <a:r>
              <a:rPr lang="en-US" baseline="0" dirty="0" smtClean="0"/>
              <a:t>color: Black &amp; Gray (Black, Text 1 Lighter 35%)</a:t>
            </a:r>
          </a:p>
          <a:p>
            <a:endParaRPr lang="en-US" baseline="0" dirty="0" smtClean="0"/>
          </a:p>
          <a:p>
            <a:r>
              <a:rPr lang="en-US" baseline="0" dirty="0" smtClean="0"/>
              <a:t>Subheading: </a:t>
            </a:r>
          </a:p>
          <a:p>
            <a:r>
              <a:rPr lang="en-US" baseline="0" dirty="0" smtClean="0"/>
              <a:t>Part 1 (ACPSD): Font: Calibri Light (Headings) All Caps, Light Green, 24 pt.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Part 2 (DATE): Font: Calibri Light (Headings) Small Caps, Gray (Black, Text 1 Lighter 35%)</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39D04B07-70A5-4E49-9DB6-306BA61BC46E}" type="slidenum">
              <a:rPr lang="en-US" smtClean="0"/>
              <a:t>1</a:t>
            </a:fld>
            <a:endParaRPr lang="en-US" dirty="0"/>
          </a:p>
        </p:txBody>
      </p:sp>
    </p:spTree>
    <p:extLst>
      <p:ext uri="{BB962C8B-B14F-4D97-AF65-F5344CB8AC3E}">
        <p14:creationId xmlns:p14="http://schemas.microsoft.com/office/powerpoint/2010/main" val="30249136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smtClean="0">
                <a:solidFill>
                  <a:schemeClr val="tx1">
                    <a:lumMod val="65000"/>
                    <a:lumOff val="35000"/>
                  </a:schemeClr>
                </a:solidFill>
              </a:rPr>
              <a:t>Title: </a:t>
            </a:r>
          </a:p>
          <a:p>
            <a:r>
              <a:rPr lang="en-US" sz="1200" dirty="0" smtClean="0">
                <a:solidFill>
                  <a:schemeClr val="tx1">
                    <a:lumMod val="65000"/>
                    <a:lumOff val="35000"/>
                  </a:schemeClr>
                </a:solidFill>
              </a:rPr>
              <a:t>Font: Calibri Light (Headings)</a:t>
            </a:r>
            <a:endParaRPr lang="en-US" sz="1200" baseline="0" dirty="0" smtClean="0">
              <a:solidFill>
                <a:schemeClr val="tx1">
                  <a:lumMod val="65000"/>
                  <a:lumOff val="35000"/>
                </a:schemeClr>
              </a:solidFill>
            </a:endParaRPr>
          </a:p>
          <a:p>
            <a:r>
              <a:rPr lang="en-US" sz="1200" baseline="0" dirty="0" smtClean="0">
                <a:solidFill>
                  <a:schemeClr val="tx1">
                    <a:lumMod val="65000"/>
                    <a:lumOff val="35000"/>
                  </a:schemeClr>
                </a:solidFill>
              </a:rPr>
              <a:t>Size: about 5</a:t>
            </a:r>
            <a:r>
              <a:rPr lang="en-US" sz="1200" dirty="0" smtClean="0">
                <a:solidFill>
                  <a:schemeClr val="tx1">
                    <a:lumMod val="65000"/>
                    <a:lumOff val="35000"/>
                  </a:schemeClr>
                </a:solidFill>
              </a:rPr>
              <a:t>4+ pt.,</a:t>
            </a:r>
            <a:r>
              <a:rPr lang="en-US" sz="1200" baseline="0" dirty="0" smtClean="0">
                <a:solidFill>
                  <a:schemeClr val="tx1">
                    <a:lumMod val="65000"/>
                    <a:lumOff val="35000"/>
                  </a:schemeClr>
                </a:solidFill>
              </a:rPr>
              <a:t> depending on length</a:t>
            </a:r>
          </a:p>
          <a:p>
            <a:r>
              <a:rPr lang="en-US" sz="1200" baseline="0" dirty="0" smtClean="0">
                <a:solidFill>
                  <a:schemeClr val="tx1">
                    <a:lumMod val="65000"/>
                    <a:lumOff val="35000"/>
                  </a:schemeClr>
                </a:solidFill>
              </a:rPr>
              <a:t>	I use “AV” to increase the space between letters to as loose as possible.</a:t>
            </a:r>
          </a:p>
          <a:p>
            <a:endParaRPr lang="en-US" sz="1200" b="1" baseline="0" dirty="0" smtClean="0">
              <a:solidFill>
                <a:schemeClr val="tx1">
                  <a:lumMod val="65000"/>
                  <a:lumOff val="35000"/>
                </a:schemeClr>
              </a:solidFill>
            </a:endParaRPr>
          </a:p>
          <a:p>
            <a:r>
              <a:rPr lang="en-US" sz="1200" b="1" baseline="0" dirty="0" smtClean="0">
                <a:solidFill>
                  <a:schemeClr val="tx1">
                    <a:lumMod val="65000"/>
                    <a:lumOff val="35000"/>
                  </a:schemeClr>
                </a:solidFill>
              </a:rPr>
              <a:t>Section Content: </a:t>
            </a:r>
          </a:p>
          <a:p>
            <a:r>
              <a:rPr lang="en-US" dirty="0" smtClean="0"/>
              <a:t>Font: Californian 20+ size, black </a:t>
            </a:r>
          </a:p>
          <a:p>
            <a:r>
              <a:rPr lang="en-US" dirty="0" smtClean="0"/>
              <a:t>Color: Light</a:t>
            </a:r>
            <a:r>
              <a:rPr lang="en-US" baseline="0" dirty="0" smtClean="0"/>
              <a:t> green/black/gray bullets (your preference) </a:t>
            </a:r>
          </a:p>
          <a:p>
            <a:endParaRPr lang="en-US" baseline="0" dirty="0" smtClean="0"/>
          </a:p>
          <a:p>
            <a:r>
              <a:rPr lang="en-US" b="1" baseline="0" dirty="0" smtClean="0"/>
              <a:t>Info Bar at Bottom: </a:t>
            </a:r>
          </a:p>
          <a:p>
            <a:r>
              <a:rPr lang="en-US" baseline="0" dirty="0" smtClean="0"/>
              <a:t>Enter the title of your presentation (Font: Calibri; Size: 18 pt, all lower case; Color: white) and Date (Font: Calibri; Size: 18 pt., small caps; Color: gray)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Copy and paste on each slide, with the exception</a:t>
            </a:r>
            <a:r>
              <a:rPr lang="en-US" baseline="0" dirty="0" smtClean="0"/>
              <a:t> of slide 1.</a:t>
            </a:r>
          </a:p>
          <a:p>
            <a:endParaRPr lang="en-US" dirty="0">
              <a:solidFill>
                <a:srgbClr val="92D050"/>
              </a:solidFill>
            </a:endParaRPr>
          </a:p>
        </p:txBody>
      </p:sp>
      <p:sp>
        <p:nvSpPr>
          <p:cNvPr id="4" name="Slide Number Placeholder 3"/>
          <p:cNvSpPr>
            <a:spLocks noGrp="1"/>
          </p:cNvSpPr>
          <p:nvPr>
            <p:ph type="sldNum" sz="quarter" idx="10"/>
          </p:nvPr>
        </p:nvSpPr>
        <p:spPr/>
        <p:txBody>
          <a:bodyPr/>
          <a:lstStyle/>
          <a:p>
            <a:fld id="{39D04B07-70A5-4E49-9DB6-306BA61BC46E}" type="slidenum">
              <a:rPr lang="en-US" smtClean="0"/>
              <a:t>10</a:t>
            </a:fld>
            <a:endParaRPr lang="en-US" dirty="0"/>
          </a:p>
        </p:txBody>
      </p:sp>
    </p:spTree>
    <p:extLst>
      <p:ext uri="{BB962C8B-B14F-4D97-AF65-F5344CB8AC3E}">
        <p14:creationId xmlns:p14="http://schemas.microsoft.com/office/powerpoint/2010/main" val="11243382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smtClean="0">
                <a:solidFill>
                  <a:schemeClr val="tx1">
                    <a:lumMod val="65000"/>
                    <a:lumOff val="35000"/>
                  </a:schemeClr>
                </a:solidFill>
              </a:rPr>
              <a:t>Title: </a:t>
            </a:r>
          </a:p>
          <a:p>
            <a:r>
              <a:rPr lang="en-US" sz="1200" dirty="0" smtClean="0">
                <a:solidFill>
                  <a:schemeClr val="tx1">
                    <a:lumMod val="65000"/>
                    <a:lumOff val="35000"/>
                  </a:schemeClr>
                </a:solidFill>
              </a:rPr>
              <a:t>Font: Calibri Light (Headings)</a:t>
            </a:r>
            <a:endParaRPr lang="en-US" sz="1200" baseline="0" dirty="0" smtClean="0">
              <a:solidFill>
                <a:schemeClr val="tx1">
                  <a:lumMod val="65000"/>
                  <a:lumOff val="35000"/>
                </a:schemeClr>
              </a:solidFill>
            </a:endParaRPr>
          </a:p>
          <a:p>
            <a:r>
              <a:rPr lang="en-US" sz="1200" baseline="0" dirty="0" smtClean="0">
                <a:solidFill>
                  <a:schemeClr val="tx1">
                    <a:lumMod val="65000"/>
                    <a:lumOff val="35000"/>
                  </a:schemeClr>
                </a:solidFill>
              </a:rPr>
              <a:t>Size: about 5</a:t>
            </a:r>
            <a:r>
              <a:rPr lang="en-US" sz="1200" dirty="0" smtClean="0">
                <a:solidFill>
                  <a:schemeClr val="tx1">
                    <a:lumMod val="65000"/>
                    <a:lumOff val="35000"/>
                  </a:schemeClr>
                </a:solidFill>
              </a:rPr>
              <a:t>4+ pt.,</a:t>
            </a:r>
            <a:r>
              <a:rPr lang="en-US" sz="1200" baseline="0" dirty="0" smtClean="0">
                <a:solidFill>
                  <a:schemeClr val="tx1">
                    <a:lumMod val="65000"/>
                    <a:lumOff val="35000"/>
                  </a:schemeClr>
                </a:solidFill>
              </a:rPr>
              <a:t> depending on length</a:t>
            </a:r>
          </a:p>
          <a:p>
            <a:r>
              <a:rPr lang="en-US" sz="1200" baseline="0" dirty="0" smtClean="0">
                <a:solidFill>
                  <a:schemeClr val="tx1">
                    <a:lumMod val="65000"/>
                    <a:lumOff val="35000"/>
                  </a:schemeClr>
                </a:solidFill>
              </a:rPr>
              <a:t>	I use “AV” to increase the space between letters to as loose as possible.</a:t>
            </a:r>
          </a:p>
          <a:p>
            <a:endParaRPr lang="en-US" sz="1200" b="1" baseline="0" dirty="0" smtClean="0">
              <a:solidFill>
                <a:schemeClr val="tx1">
                  <a:lumMod val="65000"/>
                  <a:lumOff val="35000"/>
                </a:schemeClr>
              </a:solidFill>
            </a:endParaRPr>
          </a:p>
          <a:p>
            <a:r>
              <a:rPr lang="en-US" sz="1200" b="1" baseline="0" dirty="0" smtClean="0">
                <a:solidFill>
                  <a:schemeClr val="tx1">
                    <a:lumMod val="65000"/>
                    <a:lumOff val="35000"/>
                  </a:schemeClr>
                </a:solidFill>
              </a:rPr>
              <a:t>Section Content: </a:t>
            </a:r>
          </a:p>
          <a:p>
            <a:r>
              <a:rPr lang="en-US" dirty="0" smtClean="0"/>
              <a:t>Font: Californian 20+ size, black </a:t>
            </a:r>
          </a:p>
          <a:p>
            <a:r>
              <a:rPr lang="en-US" dirty="0" smtClean="0"/>
              <a:t>Color: Light</a:t>
            </a:r>
            <a:r>
              <a:rPr lang="en-US" baseline="0" dirty="0" smtClean="0"/>
              <a:t> green/black/gray bullets (your preference) </a:t>
            </a:r>
          </a:p>
          <a:p>
            <a:endParaRPr lang="en-US" baseline="0" dirty="0" smtClean="0"/>
          </a:p>
          <a:p>
            <a:r>
              <a:rPr lang="en-US" b="1" baseline="0" dirty="0" smtClean="0"/>
              <a:t>Info Bar at Bottom: </a:t>
            </a:r>
          </a:p>
          <a:p>
            <a:r>
              <a:rPr lang="en-US" baseline="0" dirty="0" smtClean="0"/>
              <a:t>Enter the title of your presentation (Font: Calibri; Size: 18 pt, all lower case; Color: white) and Date (Font: Calibri; Size: 18 pt., small caps; Color: gray)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Copy and paste on each slide, with the exception</a:t>
            </a:r>
            <a:r>
              <a:rPr lang="en-US" baseline="0" dirty="0" smtClean="0"/>
              <a:t> of slide 1.</a:t>
            </a:r>
          </a:p>
          <a:p>
            <a:endParaRPr lang="en-US" dirty="0">
              <a:solidFill>
                <a:srgbClr val="92D050"/>
              </a:solidFill>
            </a:endParaRPr>
          </a:p>
        </p:txBody>
      </p:sp>
      <p:sp>
        <p:nvSpPr>
          <p:cNvPr id="4" name="Slide Number Placeholder 3"/>
          <p:cNvSpPr>
            <a:spLocks noGrp="1"/>
          </p:cNvSpPr>
          <p:nvPr>
            <p:ph type="sldNum" sz="quarter" idx="10"/>
          </p:nvPr>
        </p:nvSpPr>
        <p:spPr/>
        <p:txBody>
          <a:bodyPr/>
          <a:lstStyle/>
          <a:p>
            <a:fld id="{39D04B07-70A5-4E49-9DB6-306BA61BC46E}" type="slidenum">
              <a:rPr lang="en-US" smtClean="0"/>
              <a:t>2</a:t>
            </a:fld>
            <a:endParaRPr lang="en-US" dirty="0"/>
          </a:p>
        </p:txBody>
      </p:sp>
    </p:spTree>
    <p:extLst>
      <p:ext uri="{BB962C8B-B14F-4D97-AF65-F5344CB8AC3E}">
        <p14:creationId xmlns:p14="http://schemas.microsoft.com/office/powerpoint/2010/main" val="11243382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smtClean="0">
                <a:solidFill>
                  <a:schemeClr val="tx1">
                    <a:lumMod val="65000"/>
                    <a:lumOff val="35000"/>
                  </a:schemeClr>
                </a:solidFill>
              </a:rPr>
              <a:t>Title: </a:t>
            </a:r>
          </a:p>
          <a:p>
            <a:r>
              <a:rPr lang="en-US" sz="1200" dirty="0" smtClean="0">
                <a:solidFill>
                  <a:schemeClr val="tx1">
                    <a:lumMod val="65000"/>
                    <a:lumOff val="35000"/>
                  </a:schemeClr>
                </a:solidFill>
              </a:rPr>
              <a:t>Font: Calibri Light (Headings)</a:t>
            </a:r>
            <a:endParaRPr lang="en-US" sz="1200" baseline="0" dirty="0" smtClean="0">
              <a:solidFill>
                <a:schemeClr val="tx1">
                  <a:lumMod val="65000"/>
                  <a:lumOff val="35000"/>
                </a:schemeClr>
              </a:solidFill>
            </a:endParaRPr>
          </a:p>
          <a:p>
            <a:r>
              <a:rPr lang="en-US" sz="1200" baseline="0" dirty="0" smtClean="0">
                <a:solidFill>
                  <a:schemeClr val="tx1">
                    <a:lumMod val="65000"/>
                    <a:lumOff val="35000"/>
                  </a:schemeClr>
                </a:solidFill>
              </a:rPr>
              <a:t>Size: about 5</a:t>
            </a:r>
            <a:r>
              <a:rPr lang="en-US" sz="1200" dirty="0" smtClean="0">
                <a:solidFill>
                  <a:schemeClr val="tx1">
                    <a:lumMod val="65000"/>
                    <a:lumOff val="35000"/>
                  </a:schemeClr>
                </a:solidFill>
              </a:rPr>
              <a:t>4+ pt.,</a:t>
            </a:r>
            <a:r>
              <a:rPr lang="en-US" sz="1200" baseline="0" dirty="0" smtClean="0">
                <a:solidFill>
                  <a:schemeClr val="tx1">
                    <a:lumMod val="65000"/>
                    <a:lumOff val="35000"/>
                  </a:schemeClr>
                </a:solidFill>
              </a:rPr>
              <a:t> depending on length</a:t>
            </a:r>
          </a:p>
          <a:p>
            <a:r>
              <a:rPr lang="en-US" sz="1200" baseline="0" dirty="0" smtClean="0">
                <a:solidFill>
                  <a:schemeClr val="tx1">
                    <a:lumMod val="65000"/>
                    <a:lumOff val="35000"/>
                  </a:schemeClr>
                </a:solidFill>
              </a:rPr>
              <a:t>	I use “AV” to increase the space between letters to as loose as possible.</a:t>
            </a:r>
          </a:p>
          <a:p>
            <a:endParaRPr lang="en-US" sz="1200" b="1" baseline="0" dirty="0" smtClean="0">
              <a:solidFill>
                <a:schemeClr val="tx1">
                  <a:lumMod val="65000"/>
                  <a:lumOff val="35000"/>
                </a:schemeClr>
              </a:solidFill>
            </a:endParaRPr>
          </a:p>
          <a:p>
            <a:r>
              <a:rPr lang="en-US" sz="1200" b="1" baseline="0" dirty="0" smtClean="0">
                <a:solidFill>
                  <a:schemeClr val="tx1">
                    <a:lumMod val="65000"/>
                    <a:lumOff val="35000"/>
                  </a:schemeClr>
                </a:solidFill>
              </a:rPr>
              <a:t>Section Content: </a:t>
            </a:r>
          </a:p>
          <a:p>
            <a:r>
              <a:rPr lang="en-US" dirty="0" smtClean="0"/>
              <a:t>Font: Californian 20+ size, black </a:t>
            </a:r>
          </a:p>
          <a:p>
            <a:r>
              <a:rPr lang="en-US" dirty="0" smtClean="0"/>
              <a:t>Color: Light</a:t>
            </a:r>
            <a:r>
              <a:rPr lang="en-US" baseline="0" dirty="0" smtClean="0"/>
              <a:t> green/black/gray bullets (your preference) </a:t>
            </a:r>
          </a:p>
          <a:p>
            <a:endParaRPr lang="en-US" baseline="0" dirty="0" smtClean="0"/>
          </a:p>
          <a:p>
            <a:r>
              <a:rPr lang="en-US" b="1" baseline="0" dirty="0" smtClean="0"/>
              <a:t>Info Bar at Bottom: </a:t>
            </a:r>
          </a:p>
          <a:p>
            <a:r>
              <a:rPr lang="en-US" baseline="0" dirty="0" smtClean="0"/>
              <a:t>Enter the title of your presentation (Font: Calibri; Size: 18 pt, all lower case; Color: white) and Date (Font: Calibri; Size: 18 pt., small caps; Color: gray)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Copy and paste on each slide, with the exception</a:t>
            </a:r>
            <a:r>
              <a:rPr lang="en-US" baseline="0" dirty="0" smtClean="0"/>
              <a:t> of slide 1.</a:t>
            </a:r>
          </a:p>
          <a:p>
            <a:endParaRPr lang="en-US" dirty="0">
              <a:solidFill>
                <a:srgbClr val="92D050"/>
              </a:solidFill>
            </a:endParaRPr>
          </a:p>
        </p:txBody>
      </p:sp>
      <p:sp>
        <p:nvSpPr>
          <p:cNvPr id="4" name="Slide Number Placeholder 3"/>
          <p:cNvSpPr>
            <a:spLocks noGrp="1"/>
          </p:cNvSpPr>
          <p:nvPr>
            <p:ph type="sldNum" sz="quarter" idx="10"/>
          </p:nvPr>
        </p:nvSpPr>
        <p:spPr/>
        <p:txBody>
          <a:bodyPr/>
          <a:lstStyle/>
          <a:p>
            <a:fld id="{39D04B07-70A5-4E49-9DB6-306BA61BC46E}" type="slidenum">
              <a:rPr lang="en-US" smtClean="0"/>
              <a:t>3</a:t>
            </a:fld>
            <a:endParaRPr lang="en-US" dirty="0"/>
          </a:p>
        </p:txBody>
      </p:sp>
    </p:spTree>
    <p:extLst>
      <p:ext uri="{BB962C8B-B14F-4D97-AF65-F5344CB8AC3E}">
        <p14:creationId xmlns:p14="http://schemas.microsoft.com/office/powerpoint/2010/main" val="11243382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smtClean="0">
                <a:solidFill>
                  <a:schemeClr val="tx1">
                    <a:lumMod val="65000"/>
                    <a:lumOff val="35000"/>
                  </a:schemeClr>
                </a:solidFill>
              </a:rPr>
              <a:t>Title: </a:t>
            </a:r>
          </a:p>
          <a:p>
            <a:r>
              <a:rPr lang="en-US" sz="1200" dirty="0" smtClean="0">
                <a:solidFill>
                  <a:schemeClr val="tx1">
                    <a:lumMod val="65000"/>
                    <a:lumOff val="35000"/>
                  </a:schemeClr>
                </a:solidFill>
              </a:rPr>
              <a:t>Font: Calibri Light (Headings)</a:t>
            </a:r>
            <a:endParaRPr lang="en-US" sz="1200" baseline="0" dirty="0" smtClean="0">
              <a:solidFill>
                <a:schemeClr val="tx1">
                  <a:lumMod val="65000"/>
                  <a:lumOff val="35000"/>
                </a:schemeClr>
              </a:solidFill>
            </a:endParaRPr>
          </a:p>
          <a:p>
            <a:r>
              <a:rPr lang="en-US" sz="1200" baseline="0" dirty="0" smtClean="0">
                <a:solidFill>
                  <a:schemeClr val="tx1">
                    <a:lumMod val="65000"/>
                    <a:lumOff val="35000"/>
                  </a:schemeClr>
                </a:solidFill>
              </a:rPr>
              <a:t>Size: about 5</a:t>
            </a:r>
            <a:r>
              <a:rPr lang="en-US" sz="1200" dirty="0" smtClean="0">
                <a:solidFill>
                  <a:schemeClr val="tx1">
                    <a:lumMod val="65000"/>
                    <a:lumOff val="35000"/>
                  </a:schemeClr>
                </a:solidFill>
              </a:rPr>
              <a:t>4+ pt.,</a:t>
            </a:r>
            <a:r>
              <a:rPr lang="en-US" sz="1200" baseline="0" dirty="0" smtClean="0">
                <a:solidFill>
                  <a:schemeClr val="tx1">
                    <a:lumMod val="65000"/>
                    <a:lumOff val="35000"/>
                  </a:schemeClr>
                </a:solidFill>
              </a:rPr>
              <a:t> depending on length</a:t>
            </a:r>
          </a:p>
          <a:p>
            <a:r>
              <a:rPr lang="en-US" sz="1200" baseline="0" dirty="0" smtClean="0">
                <a:solidFill>
                  <a:schemeClr val="tx1">
                    <a:lumMod val="65000"/>
                    <a:lumOff val="35000"/>
                  </a:schemeClr>
                </a:solidFill>
              </a:rPr>
              <a:t>	I use “AV” to increase the space between letters to as loose as possible.</a:t>
            </a:r>
          </a:p>
          <a:p>
            <a:endParaRPr lang="en-US" sz="1200" b="1" baseline="0" dirty="0" smtClean="0">
              <a:solidFill>
                <a:schemeClr val="tx1">
                  <a:lumMod val="65000"/>
                  <a:lumOff val="35000"/>
                </a:schemeClr>
              </a:solidFill>
            </a:endParaRPr>
          </a:p>
          <a:p>
            <a:r>
              <a:rPr lang="en-US" sz="1200" b="1" baseline="0" dirty="0" smtClean="0">
                <a:solidFill>
                  <a:schemeClr val="tx1">
                    <a:lumMod val="65000"/>
                    <a:lumOff val="35000"/>
                  </a:schemeClr>
                </a:solidFill>
              </a:rPr>
              <a:t>Section Content: </a:t>
            </a:r>
          </a:p>
          <a:p>
            <a:r>
              <a:rPr lang="en-US" dirty="0" smtClean="0"/>
              <a:t>Font: Californian 20+ size, black </a:t>
            </a:r>
          </a:p>
          <a:p>
            <a:r>
              <a:rPr lang="en-US" dirty="0" smtClean="0"/>
              <a:t>Color: Light</a:t>
            </a:r>
            <a:r>
              <a:rPr lang="en-US" baseline="0" dirty="0" smtClean="0"/>
              <a:t> green/black/gray bullets (your preference) </a:t>
            </a:r>
          </a:p>
          <a:p>
            <a:endParaRPr lang="en-US" baseline="0" dirty="0" smtClean="0"/>
          </a:p>
          <a:p>
            <a:r>
              <a:rPr lang="en-US" b="1" baseline="0" dirty="0" smtClean="0"/>
              <a:t>Info Bar at Bottom: </a:t>
            </a:r>
          </a:p>
          <a:p>
            <a:r>
              <a:rPr lang="en-US" baseline="0" dirty="0" smtClean="0"/>
              <a:t>Enter the title of your presentation (Font: Calibri; Size: 18 pt, all lower case; Color: white) and Date (Font: Calibri; Size: 18 pt., small caps; Color: gray)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Copy and paste on each slide, with the exception</a:t>
            </a:r>
            <a:r>
              <a:rPr lang="en-US" baseline="0" dirty="0" smtClean="0"/>
              <a:t> of slide 1.</a:t>
            </a:r>
          </a:p>
          <a:p>
            <a:endParaRPr lang="en-US" dirty="0">
              <a:solidFill>
                <a:srgbClr val="92D050"/>
              </a:solidFill>
            </a:endParaRPr>
          </a:p>
        </p:txBody>
      </p:sp>
      <p:sp>
        <p:nvSpPr>
          <p:cNvPr id="4" name="Slide Number Placeholder 3"/>
          <p:cNvSpPr>
            <a:spLocks noGrp="1"/>
          </p:cNvSpPr>
          <p:nvPr>
            <p:ph type="sldNum" sz="quarter" idx="10"/>
          </p:nvPr>
        </p:nvSpPr>
        <p:spPr/>
        <p:txBody>
          <a:bodyPr/>
          <a:lstStyle/>
          <a:p>
            <a:fld id="{39D04B07-70A5-4E49-9DB6-306BA61BC46E}" type="slidenum">
              <a:rPr lang="en-US" smtClean="0"/>
              <a:t>4</a:t>
            </a:fld>
            <a:endParaRPr lang="en-US" dirty="0"/>
          </a:p>
        </p:txBody>
      </p:sp>
    </p:spTree>
    <p:extLst>
      <p:ext uri="{BB962C8B-B14F-4D97-AF65-F5344CB8AC3E}">
        <p14:creationId xmlns:p14="http://schemas.microsoft.com/office/powerpoint/2010/main" val="11243382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smtClean="0">
                <a:solidFill>
                  <a:schemeClr val="tx1">
                    <a:lumMod val="65000"/>
                    <a:lumOff val="35000"/>
                  </a:schemeClr>
                </a:solidFill>
              </a:rPr>
              <a:t>Title: </a:t>
            </a:r>
          </a:p>
          <a:p>
            <a:r>
              <a:rPr lang="en-US" sz="1200" dirty="0" smtClean="0">
                <a:solidFill>
                  <a:schemeClr val="tx1">
                    <a:lumMod val="65000"/>
                    <a:lumOff val="35000"/>
                  </a:schemeClr>
                </a:solidFill>
              </a:rPr>
              <a:t>Font: Calibri Light (Headings)</a:t>
            </a:r>
            <a:endParaRPr lang="en-US" sz="1200" baseline="0" dirty="0" smtClean="0">
              <a:solidFill>
                <a:schemeClr val="tx1">
                  <a:lumMod val="65000"/>
                  <a:lumOff val="35000"/>
                </a:schemeClr>
              </a:solidFill>
            </a:endParaRPr>
          </a:p>
          <a:p>
            <a:r>
              <a:rPr lang="en-US" sz="1200" baseline="0" dirty="0" smtClean="0">
                <a:solidFill>
                  <a:schemeClr val="tx1">
                    <a:lumMod val="65000"/>
                    <a:lumOff val="35000"/>
                  </a:schemeClr>
                </a:solidFill>
              </a:rPr>
              <a:t>Size: about 5</a:t>
            </a:r>
            <a:r>
              <a:rPr lang="en-US" sz="1200" dirty="0" smtClean="0">
                <a:solidFill>
                  <a:schemeClr val="tx1">
                    <a:lumMod val="65000"/>
                    <a:lumOff val="35000"/>
                  </a:schemeClr>
                </a:solidFill>
              </a:rPr>
              <a:t>4+ pt.,</a:t>
            </a:r>
            <a:r>
              <a:rPr lang="en-US" sz="1200" baseline="0" dirty="0" smtClean="0">
                <a:solidFill>
                  <a:schemeClr val="tx1">
                    <a:lumMod val="65000"/>
                    <a:lumOff val="35000"/>
                  </a:schemeClr>
                </a:solidFill>
              </a:rPr>
              <a:t> depending on length</a:t>
            </a:r>
          </a:p>
          <a:p>
            <a:r>
              <a:rPr lang="en-US" sz="1200" baseline="0" dirty="0" smtClean="0">
                <a:solidFill>
                  <a:schemeClr val="tx1">
                    <a:lumMod val="65000"/>
                    <a:lumOff val="35000"/>
                  </a:schemeClr>
                </a:solidFill>
              </a:rPr>
              <a:t>	I use “AV” to increase the space between letters to as loose as possible.</a:t>
            </a:r>
          </a:p>
          <a:p>
            <a:endParaRPr lang="en-US" sz="1200" b="1" baseline="0" dirty="0" smtClean="0">
              <a:solidFill>
                <a:schemeClr val="tx1">
                  <a:lumMod val="65000"/>
                  <a:lumOff val="35000"/>
                </a:schemeClr>
              </a:solidFill>
            </a:endParaRPr>
          </a:p>
          <a:p>
            <a:r>
              <a:rPr lang="en-US" sz="1200" b="1" baseline="0" dirty="0" smtClean="0">
                <a:solidFill>
                  <a:schemeClr val="tx1">
                    <a:lumMod val="65000"/>
                    <a:lumOff val="35000"/>
                  </a:schemeClr>
                </a:solidFill>
              </a:rPr>
              <a:t>Section Content: </a:t>
            </a:r>
          </a:p>
          <a:p>
            <a:r>
              <a:rPr lang="en-US" dirty="0" smtClean="0"/>
              <a:t>Font: Californian 20+ size, black </a:t>
            </a:r>
          </a:p>
          <a:p>
            <a:r>
              <a:rPr lang="en-US" dirty="0" smtClean="0"/>
              <a:t>Color: Light</a:t>
            </a:r>
            <a:r>
              <a:rPr lang="en-US" baseline="0" dirty="0" smtClean="0"/>
              <a:t> green/black/gray bullets (your preference) </a:t>
            </a:r>
          </a:p>
          <a:p>
            <a:endParaRPr lang="en-US" baseline="0" dirty="0" smtClean="0"/>
          </a:p>
          <a:p>
            <a:r>
              <a:rPr lang="en-US" b="1" baseline="0" dirty="0" smtClean="0"/>
              <a:t>Info Bar at Bottom: </a:t>
            </a:r>
          </a:p>
          <a:p>
            <a:r>
              <a:rPr lang="en-US" baseline="0" dirty="0" smtClean="0"/>
              <a:t>Enter the title of your presentation (Font: Calibri; Size: 18 pt, all lower case; Color: white) and Date (Font: Calibri; Size: 18 pt., small caps; Color: gray)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Copy and paste on each slide, with the exception</a:t>
            </a:r>
            <a:r>
              <a:rPr lang="en-US" baseline="0" dirty="0" smtClean="0"/>
              <a:t> of slide 1.</a:t>
            </a:r>
          </a:p>
          <a:p>
            <a:endParaRPr lang="en-US" dirty="0">
              <a:solidFill>
                <a:srgbClr val="92D050"/>
              </a:solidFill>
            </a:endParaRPr>
          </a:p>
        </p:txBody>
      </p:sp>
      <p:sp>
        <p:nvSpPr>
          <p:cNvPr id="4" name="Slide Number Placeholder 3"/>
          <p:cNvSpPr>
            <a:spLocks noGrp="1"/>
          </p:cNvSpPr>
          <p:nvPr>
            <p:ph type="sldNum" sz="quarter" idx="10"/>
          </p:nvPr>
        </p:nvSpPr>
        <p:spPr/>
        <p:txBody>
          <a:bodyPr/>
          <a:lstStyle/>
          <a:p>
            <a:fld id="{39D04B07-70A5-4E49-9DB6-306BA61BC46E}" type="slidenum">
              <a:rPr lang="en-US" smtClean="0"/>
              <a:t>5</a:t>
            </a:fld>
            <a:endParaRPr lang="en-US" dirty="0"/>
          </a:p>
        </p:txBody>
      </p:sp>
    </p:spTree>
    <p:extLst>
      <p:ext uri="{BB962C8B-B14F-4D97-AF65-F5344CB8AC3E}">
        <p14:creationId xmlns:p14="http://schemas.microsoft.com/office/powerpoint/2010/main" val="11243382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smtClean="0">
                <a:solidFill>
                  <a:schemeClr val="tx1">
                    <a:lumMod val="65000"/>
                    <a:lumOff val="35000"/>
                  </a:schemeClr>
                </a:solidFill>
              </a:rPr>
              <a:t>Title: </a:t>
            </a:r>
          </a:p>
          <a:p>
            <a:r>
              <a:rPr lang="en-US" sz="1200" dirty="0" smtClean="0">
                <a:solidFill>
                  <a:schemeClr val="tx1">
                    <a:lumMod val="65000"/>
                    <a:lumOff val="35000"/>
                  </a:schemeClr>
                </a:solidFill>
              </a:rPr>
              <a:t>Font: Calibri Light (Headings)</a:t>
            </a:r>
            <a:endParaRPr lang="en-US" sz="1200" baseline="0" dirty="0" smtClean="0">
              <a:solidFill>
                <a:schemeClr val="tx1">
                  <a:lumMod val="65000"/>
                  <a:lumOff val="35000"/>
                </a:schemeClr>
              </a:solidFill>
            </a:endParaRPr>
          </a:p>
          <a:p>
            <a:r>
              <a:rPr lang="en-US" sz="1200" baseline="0" dirty="0" smtClean="0">
                <a:solidFill>
                  <a:schemeClr val="tx1">
                    <a:lumMod val="65000"/>
                    <a:lumOff val="35000"/>
                  </a:schemeClr>
                </a:solidFill>
              </a:rPr>
              <a:t>Size: about 5</a:t>
            </a:r>
            <a:r>
              <a:rPr lang="en-US" sz="1200" dirty="0" smtClean="0">
                <a:solidFill>
                  <a:schemeClr val="tx1">
                    <a:lumMod val="65000"/>
                    <a:lumOff val="35000"/>
                  </a:schemeClr>
                </a:solidFill>
              </a:rPr>
              <a:t>4+ pt.,</a:t>
            </a:r>
            <a:r>
              <a:rPr lang="en-US" sz="1200" baseline="0" dirty="0" smtClean="0">
                <a:solidFill>
                  <a:schemeClr val="tx1">
                    <a:lumMod val="65000"/>
                    <a:lumOff val="35000"/>
                  </a:schemeClr>
                </a:solidFill>
              </a:rPr>
              <a:t> depending on length</a:t>
            </a:r>
          </a:p>
          <a:p>
            <a:r>
              <a:rPr lang="en-US" sz="1200" baseline="0" dirty="0" smtClean="0">
                <a:solidFill>
                  <a:schemeClr val="tx1">
                    <a:lumMod val="65000"/>
                    <a:lumOff val="35000"/>
                  </a:schemeClr>
                </a:solidFill>
              </a:rPr>
              <a:t>	I use “AV” to increase the space between letters to as loose as possible.</a:t>
            </a:r>
          </a:p>
          <a:p>
            <a:endParaRPr lang="en-US" sz="1200" b="1" baseline="0" dirty="0" smtClean="0">
              <a:solidFill>
                <a:schemeClr val="tx1">
                  <a:lumMod val="65000"/>
                  <a:lumOff val="35000"/>
                </a:schemeClr>
              </a:solidFill>
            </a:endParaRPr>
          </a:p>
          <a:p>
            <a:r>
              <a:rPr lang="en-US" sz="1200" b="1" baseline="0" dirty="0" smtClean="0">
                <a:solidFill>
                  <a:schemeClr val="tx1">
                    <a:lumMod val="65000"/>
                    <a:lumOff val="35000"/>
                  </a:schemeClr>
                </a:solidFill>
              </a:rPr>
              <a:t>Section Content: </a:t>
            </a:r>
          </a:p>
          <a:p>
            <a:r>
              <a:rPr lang="en-US" dirty="0" smtClean="0"/>
              <a:t>Font: Californian 20+ size, black </a:t>
            </a:r>
          </a:p>
          <a:p>
            <a:r>
              <a:rPr lang="en-US" dirty="0" smtClean="0"/>
              <a:t>Color: Light</a:t>
            </a:r>
            <a:r>
              <a:rPr lang="en-US" baseline="0" dirty="0" smtClean="0"/>
              <a:t> green/black/gray bullets (your preference) </a:t>
            </a:r>
          </a:p>
          <a:p>
            <a:endParaRPr lang="en-US" baseline="0" dirty="0" smtClean="0"/>
          </a:p>
          <a:p>
            <a:r>
              <a:rPr lang="en-US" b="1" baseline="0" dirty="0" smtClean="0"/>
              <a:t>Info Bar at Bottom: </a:t>
            </a:r>
          </a:p>
          <a:p>
            <a:r>
              <a:rPr lang="en-US" baseline="0" dirty="0" smtClean="0"/>
              <a:t>Enter the title of your presentation (Font: Calibri; Size: 18 pt, all lower case; Color: white) and Date (Font: Calibri; Size: 18 pt., small caps; Color: gray)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Copy and paste on each slide, with the exception</a:t>
            </a:r>
            <a:r>
              <a:rPr lang="en-US" baseline="0" dirty="0" smtClean="0"/>
              <a:t> of slide 1.</a:t>
            </a:r>
          </a:p>
          <a:p>
            <a:endParaRPr lang="en-US" dirty="0">
              <a:solidFill>
                <a:srgbClr val="92D050"/>
              </a:solidFill>
            </a:endParaRPr>
          </a:p>
        </p:txBody>
      </p:sp>
      <p:sp>
        <p:nvSpPr>
          <p:cNvPr id="4" name="Slide Number Placeholder 3"/>
          <p:cNvSpPr>
            <a:spLocks noGrp="1"/>
          </p:cNvSpPr>
          <p:nvPr>
            <p:ph type="sldNum" sz="quarter" idx="10"/>
          </p:nvPr>
        </p:nvSpPr>
        <p:spPr/>
        <p:txBody>
          <a:bodyPr/>
          <a:lstStyle/>
          <a:p>
            <a:fld id="{39D04B07-70A5-4E49-9DB6-306BA61BC46E}" type="slidenum">
              <a:rPr lang="en-US" smtClean="0"/>
              <a:t>6</a:t>
            </a:fld>
            <a:endParaRPr lang="en-US" dirty="0"/>
          </a:p>
        </p:txBody>
      </p:sp>
    </p:spTree>
    <p:extLst>
      <p:ext uri="{BB962C8B-B14F-4D97-AF65-F5344CB8AC3E}">
        <p14:creationId xmlns:p14="http://schemas.microsoft.com/office/powerpoint/2010/main" val="11243382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smtClean="0">
                <a:solidFill>
                  <a:schemeClr val="tx1">
                    <a:lumMod val="65000"/>
                    <a:lumOff val="35000"/>
                  </a:schemeClr>
                </a:solidFill>
              </a:rPr>
              <a:t>Title: </a:t>
            </a:r>
          </a:p>
          <a:p>
            <a:r>
              <a:rPr lang="en-US" sz="1200" dirty="0" smtClean="0">
                <a:solidFill>
                  <a:schemeClr val="tx1">
                    <a:lumMod val="65000"/>
                    <a:lumOff val="35000"/>
                  </a:schemeClr>
                </a:solidFill>
              </a:rPr>
              <a:t>Font: Calibri Light (Headings)</a:t>
            </a:r>
            <a:endParaRPr lang="en-US" sz="1200" baseline="0" dirty="0" smtClean="0">
              <a:solidFill>
                <a:schemeClr val="tx1">
                  <a:lumMod val="65000"/>
                  <a:lumOff val="35000"/>
                </a:schemeClr>
              </a:solidFill>
            </a:endParaRPr>
          </a:p>
          <a:p>
            <a:r>
              <a:rPr lang="en-US" sz="1200" baseline="0" dirty="0" smtClean="0">
                <a:solidFill>
                  <a:schemeClr val="tx1">
                    <a:lumMod val="65000"/>
                    <a:lumOff val="35000"/>
                  </a:schemeClr>
                </a:solidFill>
              </a:rPr>
              <a:t>Size: about 5</a:t>
            </a:r>
            <a:r>
              <a:rPr lang="en-US" sz="1200" dirty="0" smtClean="0">
                <a:solidFill>
                  <a:schemeClr val="tx1">
                    <a:lumMod val="65000"/>
                    <a:lumOff val="35000"/>
                  </a:schemeClr>
                </a:solidFill>
              </a:rPr>
              <a:t>4+ pt.,</a:t>
            </a:r>
            <a:r>
              <a:rPr lang="en-US" sz="1200" baseline="0" dirty="0" smtClean="0">
                <a:solidFill>
                  <a:schemeClr val="tx1">
                    <a:lumMod val="65000"/>
                    <a:lumOff val="35000"/>
                  </a:schemeClr>
                </a:solidFill>
              </a:rPr>
              <a:t> depending on length</a:t>
            </a:r>
          </a:p>
          <a:p>
            <a:r>
              <a:rPr lang="en-US" sz="1200" baseline="0" dirty="0" smtClean="0">
                <a:solidFill>
                  <a:schemeClr val="tx1">
                    <a:lumMod val="65000"/>
                    <a:lumOff val="35000"/>
                  </a:schemeClr>
                </a:solidFill>
              </a:rPr>
              <a:t>	I use “AV” to increase the space between letters to as loose as possible.</a:t>
            </a:r>
          </a:p>
          <a:p>
            <a:endParaRPr lang="en-US" sz="1200" b="1" baseline="0" dirty="0" smtClean="0">
              <a:solidFill>
                <a:schemeClr val="tx1">
                  <a:lumMod val="65000"/>
                  <a:lumOff val="35000"/>
                </a:schemeClr>
              </a:solidFill>
            </a:endParaRPr>
          </a:p>
          <a:p>
            <a:r>
              <a:rPr lang="en-US" sz="1200" b="1" baseline="0" dirty="0" smtClean="0">
                <a:solidFill>
                  <a:schemeClr val="tx1">
                    <a:lumMod val="65000"/>
                    <a:lumOff val="35000"/>
                  </a:schemeClr>
                </a:solidFill>
              </a:rPr>
              <a:t>Section Content: </a:t>
            </a:r>
          </a:p>
          <a:p>
            <a:r>
              <a:rPr lang="en-US" dirty="0" smtClean="0"/>
              <a:t>Font: Californian 20+ size, black </a:t>
            </a:r>
          </a:p>
          <a:p>
            <a:r>
              <a:rPr lang="en-US" dirty="0" smtClean="0"/>
              <a:t>Color: Light</a:t>
            </a:r>
            <a:r>
              <a:rPr lang="en-US" baseline="0" dirty="0" smtClean="0"/>
              <a:t> green/black/gray bullets (your preference) </a:t>
            </a:r>
          </a:p>
          <a:p>
            <a:endParaRPr lang="en-US" baseline="0" dirty="0" smtClean="0"/>
          </a:p>
          <a:p>
            <a:r>
              <a:rPr lang="en-US" b="1" baseline="0" dirty="0" smtClean="0"/>
              <a:t>Info Bar at Bottom: </a:t>
            </a:r>
          </a:p>
          <a:p>
            <a:r>
              <a:rPr lang="en-US" baseline="0" dirty="0" smtClean="0"/>
              <a:t>Enter the title of your presentation (Font: Calibri; Size: 18 pt, all lower case; Color: white) and Date (Font: Calibri; Size: 18 pt., small caps; Color: gray)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Copy and paste on each slide, with the exception</a:t>
            </a:r>
            <a:r>
              <a:rPr lang="en-US" baseline="0" dirty="0" smtClean="0"/>
              <a:t> of slide 1.</a:t>
            </a:r>
          </a:p>
          <a:p>
            <a:endParaRPr lang="en-US" dirty="0">
              <a:solidFill>
                <a:srgbClr val="92D050"/>
              </a:solidFill>
            </a:endParaRPr>
          </a:p>
        </p:txBody>
      </p:sp>
      <p:sp>
        <p:nvSpPr>
          <p:cNvPr id="4" name="Slide Number Placeholder 3"/>
          <p:cNvSpPr>
            <a:spLocks noGrp="1"/>
          </p:cNvSpPr>
          <p:nvPr>
            <p:ph type="sldNum" sz="quarter" idx="10"/>
          </p:nvPr>
        </p:nvSpPr>
        <p:spPr/>
        <p:txBody>
          <a:bodyPr/>
          <a:lstStyle/>
          <a:p>
            <a:fld id="{39D04B07-70A5-4E49-9DB6-306BA61BC46E}" type="slidenum">
              <a:rPr lang="en-US" smtClean="0"/>
              <a:t>7</a:t>
            </a:fld>
            <a:endParaRPr lang="en-US" dirty="0"/>
          </a:p>
        </p:txBody>
      </p:sp>
    </p:spTree>
    <p:extLst>
      <p:ext uri="{BB962C8B-B14F-4D97-AF65-F5344CB8AC3E}">
        <p14:creationId xmlns:p14="http://schemas.microsoft.com/office/powerpoint/2010/main" val="11243382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smtClean="0">
                <a:solidFill>
                  <a:schemeClr val="tx1">
                    <a:lumMod val="65000"/>
                    <a:lumOff val="35000"/>
                  </a:schemeClr>
                </a:solidFill>
              </a:rPr>
              <a:t>Title: </a:t>
            </a:r>
          </a:p>
          <a:p>
            <a:r>
              <a:rPr lang="en-US" sz="1200" dirty="0" smtClean="0">
                <a:solidFill>
                  <a:schemeClr val="tx1">
                    <a:lumMod val="65000"/>
                    <a:lumOff val="35000"/>
                  </a:schemeClr>
                </a:solidFill>
              </a:rPr>
              <a:t>Font: Calibri Light (Headings)</a:t>
            </a:r>
            <a:endParaRPr lang="en-US" sz="1200" baseline="0" dirty="0" smtClean="0">
              <a:solidFill>
                <a:schemeClr val="tx1">
                  <a:lumMod val="65000"/>
                  <a:lumOff val="35000"/>
                </a:schemeClr>
              </a:solidFill>
            </a:endParaRPr>
          </a:p>
          <a:p>
            <a:r>
              <a:rPr lang="en-US" sz="1200" baseline="0" dirty="0" smtClean="0">
                <a:solidFill>
                  <a:schemeClr val="tx1">
                    <a:lumMod val="65000"/>
                    <a:lumOff val="35000"/>
                  </a:schemeClr>
                </a:solidFill>
              </a:rPr>
              <a:t>Size: about 5</a:t>
            </a:r>
            <a:r>
              <a:rPr lang="en-US" sz="1200" dirty="0" smtClean="0">
                <a:solidFill>
                  <a:schemeClr val="tx1">
                    <a:lumMod val="65000"/>
                    <a:lumOff val="35000"/>
                  </a:schemeClr>
                </a:solidFill>
              </a:rPr>
              <a:t>4+ pt.,</a:t>
            </a:r>
            <a:r>
              <a:rPr lang="en-US" sz="1200" baseline="0" dirty="0" smtClean="0">
                <a:solidFill>
                  <a:schemeClr val="tx1">
                    <a:lumMod val="65000"/>
                    <a:lumOff val="35000"/>
                  </a:schemeClr>
                </a:solidFill>
              </a:rPr>
              <a:t> depending on length</a:t>
            </a:r>
          </a:p>
          <a:p>
            <a:r>
              <a:rPr lang="en-US" sz="1200" baseline="0" dirty="0" smtClean="0">
                <a:solidFill>
                  <a:schemeClr val="tx1">
                    <a:lumMod val="65000"/>
                    <a:lumOff val="35000"/>
                  </a:schemeClr>
                </a:solidFill>
              </a:rPr>
              <a:t>	I use “AV” to increase the space between letters to as loose as possible.</a:t>
            </a:r>
          </a:p>
          <a:p>
            <a:endParaRPr lang="en-US" sz="1200" b="1" baseline="0" dirty="0" smtClean="0">
              <a:solidFill>
                <a:schemeClr val="tx1">
                  <a:lumMod val="65000"/>
                  <a:lumOff val="35000"/>
                </a:schemeClr>
              </a:solidFill>
            </a:endParaRPr>
          </a:p>
          <a:p>
            <a:r>
              <a:rPr lang="en-US" sz="1200" b="1" baseline="0" dirty="0" smtClean="0">
                <a:solidFill>
                  <a:schemeClr val="tx1">
                    <a:lumMod val="65000"/>
                    <a:lumOff val="35000"/>
                  </a:schemeClr>
                </a:solidFill>
              </a:rPr>
              <a:t>Section Content: </a:t>
            </a:r>
          </a:p>
          <a:p>
            <a:r>
              <a:rPr lang="en-US" dirty="0" smtClean="0"/>
              <a:t>Font: Californian 20+ size, black </a:t>
            </a:r>
          </a:p>
          <a:p>
            <a:r>
              <a:rPr lang="en-US" dirty="0" smtClean="0"/>
              <a:t>Color: Light</a:t>
            </a:r>
            <a:r>
              <a:rPr lang="en-US" baseline="0" dirty="0" smtClean="0"/>
              <a:t> green/black/gray bullets (your preference) </a:t>
            </a:r>
          </a:p>
          <a:p>
            <a:endParaRPr lang="en-US" baseline="0" dirty="0" smtClean="0"/>
          </a:p>
          <a:p>
            <a:r>
              <a:rPr lang="en-US" b="1" baseline="0" dirty="0" smtClean="0"/>
              <a:t>Info Bar at Bottom: </a:t>
            </a:r>
          </a:p>
          <a:p>
            <a:r>
              <a:rPr lang="en-US" baseline="0" dirty="0" smtClean="0"/>
              <a:t>Enter the title of your presentation (Font: Calibri; Size: 18 pt, all lower case; Color: white) and Date (Font: Calibri; Size: 18 pt., small caps; Color: gray)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Copy and paste on each slide, with the exception</a:t>
            </a:r>
            <a:r>
              <a:rPr lang="en-US" baseline="0" dirty="0" smtClean="0"/>
              <a:t> of slide 1.</a:t>
            </a:r>
          </a:p>
          <a:p>
            <a:endParaRPr lang="en-US" dirty="0">
              <a:solidFill>
                <a:srgbClr val="92D050"/>
              </a:solidFill>
            </a:endParaRPr>
          </a:p>
        </p:txBody>
      </p:sp>
      <p:sp>
        <p:nvSpPr>
          <p:cNvPr id="4" name="Slide Number Placeholder 3"/>
          <p:cNvSpPr>
            <a:spLocks noGrp="1"/>
          </p:cNvSpPr>
          <p:nvPr>
            <p:ph type="sldNum" sz="quarter" idx="10"/>
          </p:nvPr>
        </p:nvSpPr>
        <p:spPr/>
        <p:txBody>
          <a:bodyPr/>
          <a:lstStyle/>
          <a:p>
            <a:fld id="{39D04B07-70A5-4E49-9DB6-306BA61BC46E}" type="slidenum">
              <a:rPr lang="en-US" smtClean="0"/>
              <a:t>8</a:t>
            </a:fld>
            <a:endParaRPr lang="en-US" dirty="0"/>
          </a:p>
        </p:txBody>
      </p:sp>
    </p:spTree>
    <p:extLst>
      <p:ext uri="{BB962C8B-B14F-4D97-AF65-F5344CB8AC3E}">
        <p14:creationId xmlns:p14="http://schemas.microsoft.com/office/powerpoint/2010/main" val="11243382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smtClean="0">
                <a:solidFill>
                  <a:schemeClr val="tx1">
                    <a:lumMod val="65000"/>
                    <a:lumOff val="35000"/>
                  </a:schemeClr>
                </a:solidFill>
              </a:rPr>
              <a:t>Title: </a:t>
            </a:r>
          </a:p>
          <a:p>
            <a:r>
              <a:rPr lang="en-US" sz="1200" dirty="0" smtClean="0">
                <a:solidFill>
                  <a:schemeClr val="tx1">
                    <a:lumMod val="65000"/>
                    <a:lumOff val="35000"/>
                  </a:schemeClr>
                </a:solidFill>
              </a:rPr>
              <a:t>Font: Calibri Light (Headings)</a:t>
            </a:r>
            <a:endParaRPr lang="en-US" sz="1200" baseline="0" dirty="0" smtClean="0">
              <a:solidFill>
                <a:schemeClr val="tx1">
                  <a:lumMod val="65000"/>
                  <a:lumOff val="35000"/>
                </a:schemeClr>
              </a:solidFill>
            </a:endParaRPr>
          </a:p>
          <a:p>
            <a:r>
              <a:rPr lang="en-US" sz="1200" baseline="0" dirty="0" smtClean="0">
                <a:solidFill>
                  <a:schemeClr val="tx1">
                    <a:lumMod val="65000"/>
                    <a:lumOff val="35000"/>
                  </a:schemeClr>
                </a:solidFill>
              </a:rPr>
              <a:t>Size: about 5</a:t>
            </a:r>
            <a:r>
              <a:rPr lang="en-US" sz="1200" dirty="0" smtClean="0">
                <a:solidFill>
                  <a:schemeClr val="tx1">
                    <a:lumMod val="65000"/>
                    <a:lumOff val="35000"/>
                  </a:schemeClr>
                </a:solidFill>
              </a:rPr>
              <a:t>4+ pt.,</a:t>
            </a:r>
            <a:r>
              <a:rPr lang="en-US" sz="1200" baseline="0" dirty="0" smtClean="0">
                <a:solidFill>
                  <a:schemeClr val="tx1">
                    <a:lumMod val="65000"/>
                    <a:lumOff val="35000"/>
                  </a:schemeClr>
                </a:solidFill>
              </a:rPr>
              <a:t> depending on length</a:t>
            </a:r>
          </a:p>
          <a:p>
            <a:r>
              <a:rPr lang="en-US" sz="1200" baseline="0" dirty="0" smtClean="0">
                <a:solidFill>
                  <a:schemeClr val="tx1">
                    <a:lumMod val="65000"/>
                    <a:lumOff val="35000"/>
                  </a:schemeClr>
                </a:solidFill>
              </a:rPr>
              <a:t>	I use “AV” to increase the space between letters to as loose as possible.</a:t>
            </a:r>
          </a:p>
          <a:p>
            <a:endParaRPr lang="en-US" sz="1200" b="1" baseline="0" dirty="0" smtClean="0">
              <a:solidFill>
                <a:schemeClr val="tx1">
                  <a:lumMod val="65000"/>
                  <a:lumOff val="35000"/>
                </a:schemeClr>
              </a:solidFill>
            </a:endParaRPr>
          </a:p>
          <a:p>
            <a:r>
              <a:rPr lang="en-US" sz="1200" b="1" baseline="0" dirty="0" smtClean="0">
                <a:solidFill>
                  <a:schemeClr val="tx1">
                    <a:lumMod val="65000"/>
                    <a:lumOff val="35000"/>
                  </a:schemeClr>
                </a:solidFill>
              </a:rPr>
              <a:t>Section Content: </a:t>
            </a:r>
          </a:p>
          <a:p>
            <a:r>
              <a:rPr lang="en-US" dirty="0" smtClean="0"/>
              <a:t>Font: Californian 20+ size, black </a:t>
            </a:r>
          </a:p>
          <a:p>
            <a:r>
              <a:rPr lang="en-US" dirty="0" smtClean="0"/>
              <a:t>Color: Light</a:t>
            </a:r>
            <a:r>
              <a:rPr lang="en-US" baseline="0" dirty="0" smtClean="0"/>
              <a:t> green/black/gray bullets (your preference) </a:t>
            </a:r>
          </a:p>
          <a:p>
            <a:endParaRPr lang="en-US" baseline="0" dirty="0" smtClean="0"/>
          </a:p>
          <a:p>
            <a:r>
              <a:rPr lang="en-US" b="1" baseline="0" dirty="0" smtClean="0"/>
              <a:t>Info Bar at Bottom: </a:t>
            </a:r>
          </a:p>
          <a:p>
            <a:r>
              <a:rPr lang="en-US" baseline="0" dirty="0" smtClean="0"/>
              <a:t>Enter the title of your presentation (Font: Calibri; Size: 18 pt, all lower case; Color: white) and Date (Font: Calibri; Size: 18 pt., small caps; Color: gray)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Copy and paste on each slide, with the exception</a:t>
            </a:r>
            <a:r>
              <a:rPr lang="en-US" baseline="0" dirty="0" smtClean="0"/>
              <a:t> of slide 1.</a:t>
            </a:r>
          </a:p>
          <a:p>
            <a:endParaRPr lang="en-US" dirty="0">
              <a:solidFill>
                <a:srgbClr val="92D050"/>
              </a:solidFill>
            </a:endParaRPr>
          </a:p>
        </p:txBody>
      </p:sp>
      <p:sp>
        <p:nvSpPr>
          <p:cNvPr id="4" name="Slide Number Placeholder 3"/>
          <p:cNvSpPr>
            <a:spLocks noGrp="1"/>
          </p:cNvSpPr>
          <p:nvPr>
            <p:ph type="sldNum" sz="quarter" idx="10"/>
          </p:nvPr>
        </p:nvSpPr>
        <p:spPr/>
        <p:txBody>
          <a:bodyPr/>
          <a:lstStyle/>
          <a:p>
            <a:fld id="{39D04B07-70A5-4E49-9DB6-306BA61BC46E}" type="slidenum">
              <a:rPr lang="en-US" smtClean="0"/>
              <a:t>9</a:t>
            </a:fld>
            <a:endParaRPr lang="en-US" dirty="0"/>
          </a:p>
        </p:txBody>
      </p:sp>
    </p:spTree>
    <p:extLst>
      <p:ext uri="{BB962C8B-B14F-4D97-AF65-F5344CB8AC3E}">
        <p14:creationId xmlns:p14="http://schemas.microsoft.com/office/powerpoint/2010/main" val="11243382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01BEF71-DE6C-4B51-996E-C16873494508}" type="datetime1">
              <a:rPr lang="en-US" smtClean="0"/>
              <a:t>3/25/2018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8B96DB-C5BB-48C9-8AB1-92DA957701DD}"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5620171"/>
      </p:ext>
    </p:extLst>
  </p:cSld>
  <p:clrMapOvr>
    <a:masterClrMapping/>
  </p:clrMapOvr>
  <p:transition spd="slow">
    <p:randomBar dir="vert"/>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EC907A-E5C4-4BC9-A987-B35FB4E1DE0D}" type="datetime1">
              <a:rPr lang="en-US" smtClean="0"/>
              <a:t>3/25/2018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8B96DB-C5BB-48C9-8AB1-92DA957701DD}" type="slidenum">
              <a:rPr lang="en-US" smtClean="0"/>
              <a:t>‹#›</a:t>
            </a:fld>
            <a:endParaRPr lang="en-US" dirty="0"/>
          </a:p>
        </p:txBody>
      </p:sp>
    </p:spTree>
    <p:extLst>
      <p:ext uri="{BB962C8B-B14F-4D97-AF65-F5344CB8AC3E}">
        <p14:creationId xmlns:p14="http://schemas.microsoft.com/office/powerpoint/2010/main" val="4252653386"/>
      </p:ext>
    </p:extLst>
  </p:cSld>
  <p:clrMapOvr>
    <a:masterClrMapping/>
  </p:clrMapOvr>
  <p:transition spd="slow">
    <p:randomBar dir="vert"/>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E93E5AA-ED4C-4562-BD7A-D46F8C72EC33}" type="datetime1">
              <a:rPr lang="en-US" smtClean="0"/>
              <a:t>3/25/2018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8B96DB-C5BB-48C9-8AB1-92DA957701DD}" type="slidenum">
              <a:rPr lang="en-US" smtClean="0"/>
              <a:t>‹#›</a:t>
            </a:fld>
            <a:endParaRPr lang="en-US" dirty="0"/>
          </a:p>
        </p:txBody>
      </p:sp>
    </p:spTree>
    <p:extLst>
      <p:ext uri="{BB962C8B-B14F-4D97-AF65-F5344CB8AC3E}">
        <p14:creationId xmlns:p14="http://schemas.microsoft.com/office/powerpoint/2010/main" val="2275747951"/>
      </p:ext>
    </p:extLst>
  </p:cSld>
  <p:clrMapOvr>
    <a:masterClrMapping/>
  </p:clrMapOvr>
  <p:transition spd="slow">
    <p:randomBar dir="vert"/>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40D0AA-E9FC-4E80-869B-6083C3F8986C}" type="datetime1">
              <a:rPr lang="en-US" smtClean="0"/>
              <a:t>3/25/2018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8B96DB-C5BB-48C9-8AB1-92DA957701DD}" type="slidenum">
              <a:rPr lang="en-US" smtClean="0"/>
              <a:t>‹#›</a:t>
            </a:fld>
            <a:endParaRPr lang="en-US" dirty="0"/>
          </a:p>
        </p:txBody>
      </p:sp>
    </p:spTree>
    <p:extLst>
      <p:ext uri="{BB962C8B-B14F-4D97-AF65-F5344CB8AC3E}">
        <p14:creationId xmlns:p14="http://schemas.microsoft.com/office/powerpoint/2010/main" val="877961466"/>
      </p:ext>
    </p:extLst>
  </p:cSld>
  <p:clrMapOvr>
    <a:masterClrMapping/>
  </p:clrMapOvr>
  <p:transition spd="slow">
    <p:randomBar dir="vert"/>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834644-291B-4EA6-A0B7-37F33914607B}" type="datetime1">
              <a:rPr lang="en-US" smtClean="0"/>
              <a:t>3/25/2018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8B96DB-C5BB-48C9-8AB1-92DA957701DD}"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3563565"/>
      </p:ext>
    </p:extLst>
  </p:cSld>
  <p:clrMapOvr>
    <a:masterClrMapping/>
  </p:clrMapOvr>
  <p:transition spd="slow">
    <p:randomBar dir="vert"/>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F34670A-919C-4020-B5F1-88A1FD909537}" type="datetime1">
              <a:rPr lang="en-US" smtClean="0"/>
              <a:t>3/25/2018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8B96DB-C5BB-48C9-8AB1-92DA957701DD}" type="slidenum">
              <a:rPr lang="en-US" smtClean="0"/>
              <a:t>‹#›</a:t>
            </a:fld>
            <a:endParaRPr lang="en-US" dirty="0"/>
          </a:p>
        </p:txBody>
      </p:sp>
    </p:spTree>
    <p:extLst>
      <p:ext uri="{BB962C8B-B14F-4D97-AF65-F5344CB8AC3E}">
        <p14:creationId xmlns:p14="http://schemas.microsoft.com/office/powerpoint/2010/main" val="886587030"/>
      </p:ext>
    </p:extLst>
  </p:cSld>
  <p:clrMapOvr>
    <a:masterClrMapping/>
  </p:clrMapOvr>
  <p:transition spd="slow">
    <p:randomBar dir="vert"/>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B3C97B1-045A-4369-A317-ED6E050FBDA2}" type="datetime1">
              <a:rPr lang="en-US" smtClean="0"/>
              <a:t>3/25/2018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38B96DB-C5BB-48C9-8AB1-92DA957701DD}" type="slidenum">
              <a:rPr lang="en-US" smtClean="0"/>
              <a:t>‹#›</a:t>
            </a:fld>
            <a:endParaRPr lang="en-US" dirty="0"/>
          </a:p>
        </p:txBody>
      </p:sp>
    </p:spTree>
    <p:extLst>
      <p:ext uri="{BB962C8B-B14F-4D97-AF65-F5344CB8AC3E}">
        <p14:creationId xmlns:p14="http://schemas.microsoft.com/office/powerpoint/2010/main" val="4117995150"/>
      </p:ext>
    </p:extLst>
  </p:cSld>
  <p:clrMapOvr>
    <a:masterClrMapping/>
  </p:clrMapOvr>
  <p:transition spd="slow">
    <p:randomBar dir="vert"/>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1BC77E7-3EF4-4885-AB41-4F349F0B3866}" type="datetime1">
              <a:rPr lang="en-US" smtClean="0"/>
              <a:t>3/25/2018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38B96DB-C5BB-48C9-8AB1-92DA957701DD}" type="slidenum">
              <a:rPr lang="en-US" smtClean="0"/>
              <a:t>‹#›</a:t>
            </a:fld>
            <a:endParaRPr lang="en-US" dirty="0"/>
          </a:p>
        </p:txBody>
      </p:sp>
    </p:spTree>
    <p:extLst>
      <p:ext uri="{BB962C8B-B14F-4D97-AF65-F5344CB8AC3E}">
        <p14:creationId xmlns:p14="http://schemas.microsoft.com/office/powerpoint/2010/main" val="3454859459"/>
      </p:ext>
    </p:extLst>
  </p:cSld>
  <p:clrMapOvr>
    <a:masterClrMapping/>
  </p:clrMapOvr>
  <p:transition spd="slow">
    <p:randomBar dir="vert"/>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84D8100-0AEB-4446-B602-5968B9779315}" type="datetime1">
              <a:rPr lang="en-US" smtClean="0"/>
              <a:t>3/25/2018</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938B96DB-C5BB-48C9-8AB1-92DA957701DD}" type="slidenum">
              <a:rPr lang="en-US" smtClean="0"/>
              <a:t>‹#›</a:t>
            </a:fld>
            <a:endParaRPr lang="en-US" dirty="0"/>
          </a:p>
        </p:txBody>
      </p:sp>
    </p:spTree>
    <p:extLst>
      <p:ext uri="{BB962C8B-B14F-4D97-AF65-F5344CB8AC3E}">
        <p14:creationId xmlns:p14="http://schemas.microsoft.com/office/powerpoint/2010/main" val="4109258924"/>
      </p:ext>
    </p:extLst>
  </p:cSld>
  <p:clrMapOvr>
    <a:masterClrMapping/>
  </p:clrMapOvr>
  <p:transition spd="slow">
    <p:randomBar dir="vert"/>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2BF82DE1-B236-4520-9B91-2F686607261B}" type="datetime1">
              <a:rPr lang="en-US" smtClean="0"/>
              <a:t>3/25/2018</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38B96DB-C5BB-48C9-8AB1-92DA957701DD}" type="slidenum">
              <a:rPr lang="en-US" smtClean="0"/>
              <a:t>‹#›</a:t>
            </a:fld>
            <a:endParaRPr lang="en-US" dirty="0"/>
          </a:p>
        </p:txBody>
      </p:sp>
    </p:spTree>
    <p:extLst>
      <p:ext uri="{BB962C8B-B14F-4D97-AF65-F5344CB8AC3E}">
        <p14:creationId xmlns:p14="http://schemas.microsoft.com/office/powerpoint/2010/main" val="3284258166"/>
      </p:ext>
    </p:extLst>
  </p:cSld>
  <p:clrMapOvr>
    <a:masterClrMapping/>
  </p:clrMapOvr>
  <p:transition spd="slow">
    <p:randomBar dir="vert"/>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E037DA-336F-439E-9E17-E36F5B0F3CF5}" type="datetime1">
              <a:rPr lang="en-US" smtClean="0"/>
              <a:t>3/25/2018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8B96DB-C5BB-48C9-8AB1-92DA957701DD}" type="slidenum">
              <a:rPr lang="en-US" smtClean="0"/>
              <a:t>‹#›</a:t>
            </a:fld>
            <a:endParaRPr lang="en-US" dirty="0"/>
          </a:p>
        </p:txBody>
      </p:sp>
    </p:spTree>
    <p:extLst>
      <p:ext uri="{BB962C8B-B14F-4D97-AF65-F5344CB8AC3E}">
        <p14:creationId xmlns:p14="http://schemas.microsoft.com/office/powerpoint/2010/main" val="2816472557"/>
      </p:ext>
    </p:extLst>
  </p:cSld>
  <p:clrMapOvr>
    <a:masterClrMapping/>
  </p:clrMapOvr>
  <p:transition spd="slow">
    <p:randomBar dir="vert"/>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62FA5630-1A63-4849-A3F8-0F42C3402C52}" type="datetime1">
              <a:rPr lang="en-US" smtClean="0"/>
              <a:t>3/25/2018</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938B96DB-C5BB-48C9-8AB1-92DA957701DD}" type="slidenum">
              <a:rPr lang="en-US" smtClean="0"/>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8918766"/>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Lst>
  <p:transition spd="slow">
    <p:randomBar dir="vert"/>
  </p:transition>
  <p:timing>
    <p:tnLst>
      <p:par>
        <p:cTn id="1" dur="indefinite" restart="never" nodeType="tmRoot"/>
      </p:par>
    </p:tnLst>
  </p:timing>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8458200" cy="4343400"/>
          </a:xfrm>
        </p:spPr>
        <p:txBody>
          <a:bodyPr>
            <a:normAutofit/>
          </a:bodyPr>
          <a:lstStyle/>
          <a:p>
            <a:r>
              <a:rPr lang="en-US" sz="6600" b="1" spc="300" dirty="0" smtClean="0">
                <a:solidFill>
                  <a:schemeClr val="tx1"/>
                </a:solidFill>
              </a:rPr>
              <a:t>  Legislative </a:t>
            </a:r>
            <a:r>
              <a:rPr lang="en-US" sz="6600" b="1" spc="300" dirty="0" smtClean="0">
                <a:solidFill>
                  <a:schemeClr val="tx1">
                    <a:lumMod val="65000"/>
                    <a:lumOff val="35000"/>
                  </a:schemeClr>
                </a:solidFill>
              </a:rPr>
              <a:t>Update</a:t>
            </a:r>
            <a:endParaRPr lang="en-US" sz="6600" b="1" spc="300" dirty="0">
              <a:solidFill>
                <a:schemeClr val="tx1">
                  <a:lumMod val="65000"/>
                  <a:lumOff val="35000"/>
                </a:schemeClr>
              </a:solidFill>
            </a:endParaRPr>
          </a:p>
        </p:txBody>
      </p:sp>
      <p:sp>
        <p:nvSpPr>
          <p:cNvPr id="8" name="Subtitle 2"/>
          <p:cNvSpPr>
            <a:spLocks noGrp="1"/>
          </p:cNvSpPr>
          <p:nvPr>
            <p:ph type="subTitle" idx="1"/>
          </p:nvPr>
        </p:nvSpPr>
        <p:spPr>
          <a:xfrm>
            <a:off x="-76200" y="4724400"/>
            <a:ext cx="9090660" cy="1143000"/>
          </a:xfrm>
        </p:spPr>
        <p:txBody>
          <a:bodyPr>
            <a:normAutofit/>
          </a:bodyPr>
          <a:lstStyle/>
          <a:p>
            <a:pPr algn="ctr">
              <a:lnSpc>
                <a:spcPct val="100000"/>
              </a:lnSpc>
            </a:pPr>
            <a:r>
              <a:rPr lang="en-US" b="1" spc="0" dirty="0" smtClean="0">
                <a:solidFill>
                  <a:srgbClr val="92D050"/>
                </a:solidFill>
              </a:rPr>
              <a:t>   AIKEN COUNTY PUBLIC SCHOOL DISTRICT   </a:t>
            </a:r>
            <a:r>
              <a:rPr lang="en-US" cap="small" spc="0" dirty="0" smtClean="0">
                <a:solidFill>
                  <a:schemeClr val="tx1">
                    <a:lumMod val="65000"/>
                    <a:lumOff val="35000"/>
                  </a:schemeClr>
                </a:solidFill>
              </a:rPr>
              <a:t>3/27/18</a:t>
            </a:r>
          </a:p>
          <a:p>
            <a:pPr algn="ctr">
              <a:lnSpc>
                <a:spcPct val="100000"/>
              </a:lnSpc>
            </a:pPr>
            <a:endParaRPr lang="en-US" cap="small" dirty="0" smtClean="0">
              <a:solidFill>
                <a:schemeClr val="tx1">
                  <a:lumMod val="65000"/>
                  <a:lumOff val="35000"/>
                </a:schemeClr>
              </a:solidFill>
            </a:endParaRPr>
          </a:p>
          <a:p>
            <a:endParaRPr lang="en-US" dirty="0"/>
          </a:p>
        </p:txBody>
      </p:sp>
    </p:spTree>
    <p:extLst>
      <p:ext uri="{BB962C8B-B14F-4D97-AF65-F5344CB8AC3E}">
        <p14:creationId xmlns:p14="http://schemas.microsoft.com/office/powerpoint/2010/main" val="2283671699"/>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8001000" cy="1584961"/>
          </a:xfrm>
        </p:spPr>
        <p:txBody>
          <a:bodyPr>
            <a:normAutofit/>
          </a:bodyPr>
          <a:lstStyle/>
          <a:p>
            <a:r>
              <a:rPr lang="en-US" sz="4000" spc="600" dirty="0"/>
              <a:t>Our Aiken County Schools are Succeeding!</a:t>
            </a:r>
            <a:r>
              <a:rPr lang="en-US" dirty="0" smtClean="0">
                <a:solidFill>
                  <a:schemeClr val="tx1">
                    <a:lumMod val="65000"/>
                    <a:lumOff val="35000"/>
                  </a:schemeClr>
                </a:solidFill>
              </a:rPr>
              <a:t/>
            </a:r>
            <a:br>
              <a:rPr lang="en-US" dirty="0" smtClean="0">
                <a:solidFill>
                  <a:schemeClr val="tx1">
                    <a:lumMod val="65000"/>
                    <a:lumOff val="35000"/>
                  </a:schemeClr>
                </a:solidFill>
              </a:rPr>
            </a:br>
            <a:endParaRPr lang="en-US" sz="1300" dirty="0">
              <a:solidFill>
                <a:schemeClr val="tx1">
                  <a:lumMod val="65000"/>
                  <a:lumOff val="35000"/>
                </a:schemeClr>
              </a:solidFill>
            </a:endParaRPr>
          </a:p>
        </p:txBody>
      </p:sp>
      <p:sp>
        <p:nvSpPr>
          <p:cNvPr id="3" name="Content Placeholder 2"/>
          <p:cNvSpPr>
            <a:spLocks noGrp="1"/>
          </p:cNvSpPr>
          <p:nvPr>
            <p:ph idx="1"/>
          </p:nvPr>
        </p:nvSpPr>
        <p:spPr>
          <a:xfrm>
            <a:off x="930812" y="2362200"/>
            <a:ext cx="4800600" cy="2133600"/>
          </a:xfrm>
        </p:spPr>
        <p:txBody>
          <a:bodyPr>
            <a:normAutofit/>
          </a:bodyPr>
          <a:lstStyle/>
          <a:p>
            <a:pPr marL="393700" lvl="1" indent="-338138">
              <a:buFont typeface="Wingdings" panose="05000000000000000000" pitchFamily="2" charset="2"/>
              <a:buChar char="v"/>
            </a:pPr>
            <a:r>
              <a:rPr lang="en-US" sz="2800" b="1" dirty="0" smtClean="0">
                <a:latin typeface="+mj-lt"/>
              </a:rPr>
              <a:t>K-12 Community Day of Caring</a:t>
            </a:r>
            <a:endParaRPr lang="en-US" sz="2800" b="1" dirty="0" smtClean="0">
              <a:latin typeface="+mj-lt"/>
            </a:endParaRPr>
          </a:p>
          <a:p>
            <a:pPr marL="55562" lvl="1" indent="0" algn="ctr">
              <a:buNone/>
            </a:pPr>
            <a:endParaRPr lang="en-US" sz="2800" b="1" dirty="0" smtClean="0">
              <a:latin typeface="+mj-lt"/>
            </a:endParaRPr>
          </a:p>
          <a:p>
            <a:pPr marL="55562" lvl="1" indent="0" algn="ctr">
              <a:buNone/>
            </a:pPr>
            <a:r>
              <a:rPr lang="en-US" sz="2800" b="1" dirty="0" smtClean="0">
                <a:latin typeface="+mj-lt"/>
              </a:rPr>
              <a:t>Saturday, April 14</a:t>
            </a:r>
            <a:r>
              <a:rPr lang="en-US" sz="2800" b="1" baseline="30000" dirty="0" smtClean="0">
                <a:latin typeface="+mj-lt"/>
              </a:rPr>
              <a:t>th</a:t>
            </a:r>
            <a:endParaRPr lang="en-US" sz="2800" b="1" baseline="30000" dirty="0" smtClean="0">
              <a:latin typeface="+mj-lt"/>
            </a:endParaRPr>
          </a:p>
          <a:p>
            <a:pPr marL="406908" lvl="1" indent="0">
              <a:buNone/>
            </a:pPr>
            <a:endParaRPr lang="en-US" sz="2800" dirty="0">
              <a:latin typeface="+mj-lt"/>
            </a:endParaRPr>
          </a:p>
        </p:txBody>
      </p:sp>
      <p:sp>
        <p:nvSpPr>
          <p:cNvPr id="6" name="TextBox 5"/>
          <p:cNvSpPr txBox="1"/>
          <p:nvPr/>
        </p:nvSpPr>
        <p:spPr>
          <a:xfrm>
            <a:off x="0" y="6400800"/>
            <a:ext cx="9220200" cy="646331"/>
          </a:xfrm>
          <a:prstGeom prst="rect">
            <a:avLst/>
          </a:prstGeom>
          <a:noFill/>
        </p:spPr>
        <p:txBody>
          <a:bodyPr wrap="square" rtlCol="0">
            <a:spAutoFit/>
          </a:bodyPr>
          <a:lstStyle/>
          <a:p>
            <a:pPr algn="ctr"/>
            <a:r>
              <a:rPr lang="en-US" b="1" dirty="0">
                <a:solidFill>
                  <a:srgbClr val="92D050"/>
                </a:solidFill>
              </a:rPr>
              <a:t>AIKEN COUNTY PUBLIC SCHOOL DISTRICT    </a:t>
            </a:r>
            <a:r>
              <a:rPr lang="en-US" b="1" dirty="0" smtClean="0">
                <a:solidFill>
                  <a:srgbClr val="92D050"/>
                </a:solidFill>
              </a:rPr>
              <a:t>                                      </a:t>
            </a:r>
            <a:r>
              <a:rPr lang="en-US" dirty="0" smtClean="0">
                <a:solidFill>
                  <a:schemeClr val="bg1"/>
                </a:solidFill>
              </a:rPr>
              <a:t>Legislative Update</a:t>
            </a:r>
            <a:r>
              <a:rPr lang="en-US" b="1" dirty="0" smtClean="0">
                <a:solidFill>
                  <a:srgbClr val="92D050"/>
                </a:solidFill>
                <a:latin typeface="Calibri" panose="020F0502020204030204" pitchFamily="34" charset="0"/>
              </a:rPr>
              <a:t>|</a:t>
            </a:r>
            <a:r>
              <a:rPr lang="en-US" b="1" dirty="0" smtClean="0">
                <a:solidFill>
                  <a:schemeClr val="bg1"/>
                </a:solidFill>
              </a:rPr>
              <a:t> </a:t>
            </a:r>
            <a:r>
              <a:rPr lang="en-US" b="1" dirty="0">
                <a:solidFill>
                  <a:srgbClr val="92D050"/>
                </a:solidFill>
                <a:latin typeface="Calibri" panose="020F0502020204030204" pitchFamily="34" charset="0"/>
              </a:rPr>
              <a:t>|</a:t>
            </a:r>
            <a:r>
              <a:rPr lang="en-US" b="1" dirty="0">
                <a:solidFill>
                  <a:schemeClr val="bg1"/>
                </a:solidFill>
              </a:rPr>
              <a:t> </a:t>
            </a:r>
            <a:r>
              <a:rPr lang="en-US" cap="small" dirty="0">
                <a:solidFill>
                  <a:schemeClr val="tx1">
                    <a:lumMod val="65000"/>
                    <a:lumOff val="35000"/>
                  </a:schemeClr>
                </a:solidFill>
              </a:rPr>
              <a:t>3/27/18</a:t>
            </a:r>
          </a:p>
          <a:p>
            <a:pPr algn="ctr"/>
            <a:r>
              <a:rPr lang="en-US" cap="small" dirty="0" smtClean="0">
                <a:solidFill>
                  <a:schemeClr val="tx1">
                    <a:lumMod val="65000"/>
                    <a:lumOff val="35000"/>
                  </a:schemeClr>
                </a:solidFill>
              </a:rPr>
              <a:t>8</a:t>
            </a:r>
            <a:endParaRPr lang="en-US" cap="small" dirty="0">
              <a:solidFill>
                <a:schemeClr val="tx1">
                  <a:lumMod val="65000"/>
                  <a:lumOff val="35000"/>
                </a:schemeClr>
              </a:solidFill>
            </a:endParaRPr>
          </a:p>
        </p:txBody>
      </p:sp>
      <p:pic>
        <p:nvPicPr>
          <p:cNvPr id="8" name="Picture 3" descr="C:\Users\Keith\AppData\Local\Microsoft\Windows\INetCache\IE\N5PZSQKJ\smiley-face-10257-large[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15000" y="3276599"/>
            <a:ext cx="2085000" cy="2081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8501073"/>
      </p:ext>
    </p:extLst>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8001000" cy="1295400"/>
          </a:xfrm>
        </p:spPr>
        <p:txBody>
          <a:bodyPr>
            <a:normAutofit/>
          </a:bodyPr>
          <a:lstStyle/>
          <a:p>
            <a:r>
              <a:rPr lang="en-US" sz="4000" spc="600" dirty="0" smtClean="0"/>
              <a:t>Senate Budget Provisos</a:t>
            </a:r>
            <a:r>
              <a:rPr lang="en-US" dirty="0" smtClean="0">
                <a:solidFill>
                  <a:schemeClr val="tx1">
                    <a:lumMod val="65000"/>
                    <a:lumOff val="35000"/>
                  </a:schemeClr>
                </a:solidFill>
              </a:rPr>
              <a:t/>
            </a:r>
            <a:br>
              <a:rPr lang="en-US" dirty="0" smtClean="0">
                <a:solidFill>
                  <a:schemeClr val="tx1">
                    <a:lumMod val="65000"/>
                    <a:lumOff val="35000"/>
                  </a:schemeClr>
                </a:solidFill>
              </a:rPr>
            </a:br>
            <a:endParaRPr lang="en-US" sz="1300" dirty="0">
              <a:solidFill>
                <a:schemeClr val="tx1">
                  <a:lumMod val="65000"/>
                  <a:lumOff val="35000"/>
                </a:schemeClr>
              </a:solidFill>
            </a:endParaRPr>
          </a:p>
        </p:txBody>
      </p:sp>
      <p:sp>
        <p:nvSpPr>
          <p:cNvPr id="3" name="Content Placeholder 2"/>
          <p:cNvSpPr>
            <a:spLocks noGrp="1"/>
          </p:cNvSpPr>
          <p:nvPr>
            <p:ph idx="1"/>
          </p:nvPr>
        </p:nvSpPr>
        <p:spPr>
          <a:xfrm>
            <a:off x="685800" y="1828800"/>
            <a:ext cx="8077200" cy="4343400"/>
          </a:xfrm>
        </p:spPr>
        <p:txBody>
          <a:bodyPr>
            <a:normAutofit fontScale="92500" lnSpcReduction="10000"/>
          </a:bodyPr>
          <a:lstStyle/>
          <a:p>
            <a:pPr marL="114300" indent="0">
              <a:buNone/>
            </a:pPr>
            <a:r>
              <a:rPr lang="en-US" sz="2600" dirty="0" smtClean="0">
                <a:latin typeface="+mj-lt"/>
              </a:rPr>
              <a:t>Senate reviewing House provisos</a:t>
            </a:r>
          </a:p>
          <a:p>
            <a:pPr marL="457200" indent="-342900">
              <a:buFont typeface="Arial" panose="020B0604020202020204" pitchFamily="34" charset="0"/>
              <a:buChar char="•"/>
            </a:pPr>
            <a:r>
              <a:rPr lang="en-US" sz="2600" dirty="0" smtClean="0">
                <a:latin typeface="+mj-lt"/>
              </a:rPr>
              <a:t>Amended teacher pay raise proviso:</a:t>
            </a:r>
          </a:p>
          <a:p>
            <a:pPr marL="749808" lvl="1" indent="-342900">
              <a:buFont typeface="Wingdings" panose="05000000000000000000" pitchFamily="2" charset="2"/>
              <a:buChar char="ü"/>
            </a:pPr>
            <a:r>
              <a:rPr lang="en-US" sz="2400" dirty="0" smtClean="0">
                <a:latin typeface="+mj-lt"/>
              </a:rPr>
              <a:t>Changed 2% to 1%</a:t>
            </a:r>
          </a:p>
          <a:p>
            <a:pPr marL="749808" lvl="1" indent="-342900">
              <a:buFont typeface="Wingdings" panose="05000000000000000000" pitchFamily="2" charset="2"/>
              <a:buChar char="ü"/>
            </a:pPr>
            <a:r>
              <a:rPr lang="en-US" sz="2400" dirty="0" smtClean="0">
                <a:latin typeface="+mj-lt"/>
              </a:rPr>
              <a:t>1% from EIA funds</a:t>
            </a:r>
          </a:p>
          <a:p>
            <a:pPr marL="749808" lvl="1" indent="-342900">
              <a:buFont typeface="Wingdings" panose="05000000000000000000" pitchFamily="2" charset="2"/>
              <a:buChar char="ü"/>
            </a:pPr>
            <a:r>
              <a:rPr lang="en-US" sz="2400" dirty="0" smtClean="0">
                <a:latin typeface="+mj-lt"/>
              </a:rPr>
              <a:t>Increase Base Student Cost by $85 per student to cover other 1%</a:t>
            </a:r>
          </a:p>
          <a:p>
            <a:pPr marL="457200" indent="-342900">
              <a:buFont typeface="Arial" panose="020B0604020202020204" pitchFamily="34" charset="0"/>
              <a:buChar char="•"/>
            </a:pPr>
            <a:r>
              <a:rPr lang="en-US" sz="2600" dirty="0" smtClean="0">
                <a:latin typeface="+mj-lt"/>
              </a:rPr>
              <a:t>S.C. High school League evaluate prospect of adding bass fishing</a:t>
            </a:r>
          </a:p>
          <a:p>
            <a:pPr marL="457200" indent="-342900">
              <a:buFont typeface="Arial" panose="020B0604020202020204" pitchFamily="34" charset="0"/>
              <a:buChar char="•"/>
            </a:pPr>
            <a:r>
              <a:rPr lang="en-US" sz="2600" dirty="0" smtClean="0">
                <a:latin typeface="+mj-lt"/>
              </a:rPr>
              <a:t>Create new S.C. Department of Education innovation committee to select and award funding to education programs and services of non-profit organizations to eliminate special allocations in state budget by lawmakers</a:t>
            </a:r>
          </a:p>
        </p:txBody>
      </p:sp>
      <p:sp>
        <p:nvSpPr>
          <p:cNvPr id="6" name="TextBox 5"/>
          <p:cNvSpPr txBox="1"/>
          <p:nvPr/>
        </p:nvSpPr>
        <p:spPr>
          <a:xfrm>
            <a:off x="-76200" y="6400800"/>
            <a:ext cx="9220200" cy="369332"/>
          </a:xfrm>
          <a:prstGeom prst="rect">
            <a:avLst/>
          </a:prstGeom>
          <a:noFill/>
        </p:spPr>
        <p:txBody>
          <a:bodyPr wrap="square" rtlCol="0">
            <a:spAutoFit/>
          </a:bodyPr>
          <a:lstStyle/>
          <a:p>
            <a:pPr algn="ctr"/>
            <a:r>
              <a:rPr lang="en-US" b="1" dirty="0">
                <a:solidFill>
                  <a:srgbClr val="92D050"/>
                </a:solidFill>
              </a:rPr>
              <a:t>AIKEN COUNTY PUBLIC SCHOOL DISTRICT    </a:t>
            </a:r>
            <a:r>
              <a:rPr lang="en-US" b="1" dirty="0" smtClean="0">
                <a:solidFill>
                  <a:srgbClr val="92D050"/>
                </a:solidFill>
              </a:rPr>
              <a:t>                                      </a:t>
            </a:r>
            <a:r>
              <a:rPr lang="en-US" dirty="0" smtClean="0">
                <a:solidFill>
                  <a:schemeClr val="bg1"/>
                </a:solidFill>
              </a:rPr>
              <a:t>Legislative Update</a:t>
            </a:r>
            <a:r>
              <a:rPr lang="en-US" b="1" dirty="0" smtClean="0">
                <a:solidFill>
                  <a:srgbClr val="92D050"/>
                </a:solidFill>
                <a:latin typeface="Calibri" panose="020F0502020204030204" pitchFamily="34" charset="0"/>
              </a:rPr>
              <a:t>|</a:t>
            </a:r>
            <a:r>
              <a:rPr lang="en-US" b="1" dirty="0" smtClean="0">
                <a:solidFill>
                  <a:schemeClr val="bg1"/>
                </a:solidFill>
              </a:rPr>
              <a:t> </a:t>
            </a:r>
            <a:r>
              <a:rPr lang="en-US" b="1" dirty="0">
                <a:solidFill>
                  <a:srgbClr val="92D050"/>
                </a:solidFill>
                <a:latin typeface="Calibri" panose="020F0502020204030204" pitchFamily="34" charset="0"/>
              </a:rPr>
              <a:t>|</a:t>
            </a:r>
            <a:r>
              <a:rPr lang="en-US" b="1" dirty="0">
                <a:solidFill>
                  <a:schemeClr val="bg1"/>
                </a:solidFill>
              </a:rPr>
              <a:t> </a:t>
            </a:r>
            <a:r>
              <a:rPr lang="en-US" cap="small" dirty="0" smtClean="0">
                <a:solidFill>
                  <a:schemeClr val="tx1">
                    <a:lumMod val="65000"/>
                    <a:lumOff val="35000"/>
                  </a:schemeClr>
                </a:solidFill>
              </a:rPr>
              <a:t>3/27/18</a:t>
            </a:r>
            <a:endParaRPr lang="en-US" cap="small" dirty="0">
              <a:solidFill>
                <a:schemeClr val="tx1">
                  <a:lumMod val="65000"/>
                  <a:lumOff val="35000"/>
                </a:schemeClr>
              </a:solidFill>
            </a:endParaRPr>
          </a:p>
        </p:txBody>
      </p:sp>
    </p:spTree>
    <p:extLst>
      <p:ext uri="{BB962C8B-B14F-4D97-AF65-F5344CB8AC3E}">
        <p14:creationId xmlns:p14="http://schemas.microsoft.com/office/powerpoint/2010/main" val="2762412339"/>
      </p:ext>
    </p:extLst>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8001000" cy="1584961"/>
          </a:xfrm>
        </p:spPr>
        <p:txBody>
          <a:bodyPr>
            <a:normAutofit/>
          </a:bodyPr>
          <a:lstStyle/>
          <a:p>
            <a:r>
              <a:rPr lang="en-US" sz="4000" spc="600" dirty="0" smtClean="0"/>
              <a:t>Concealed Weapons For Staff(H.3052)</a:t>
            </a:r>
            <a:r>
              <a:rPr lang="en-US" dirty="0" smtClean="0">
                <a:solidFill>
                  <a:schemeClr val="tx1">
                    <a:lumMod val="65000"/>
                    <a:lumOff val="35000"/>
                  </a:schemeClr>
                </a:solidFill>
              </a:rPr>
              <a:t/>
            </a:r>
            <a:br>
              <a:rPr lang="en-US" dirty="0" smtClean="0">
                <a:solidFill>
                  <a:schemeClr val="tx1">
                    <a:lumMod val="65000"/>
                    <a:lumOff val="35000"/>
                  </a:schemeClr>
                </a:solidFill>
              </a:rPr>
            </a:br>
            <a:endParaRPr lang="en-US" sz="1300" dirty="0">
              <a:solidFill>
                <a:schemeClr val="tx1">
                  <a:lumMod val="65000"/>
                  <a:lumOff val="35000"/>
                </a:schemeClr>
              </a:solidFill>
            </a:endParaRPr>
          </a:p>
        </p:txBody>
      </p:sp>
      <p:sp>
        <p:nvSpPr>
          <p:cNvPr id="3" name="Content Placeholder 2"/>
          <p:cNvSpPr>
            <a:spLocks noGrp="1"/>
          </p:cNvSpPr>
          <p:nvPr>
            <p:ph idx="1"/>
          </p:nvPr>
        </p:nvSpPr>
        <p:spPr>
          <a:xfrm>
            <a:off x="685800" y="1828800"/>
            <a:ext cx="8016240" cy="4038600"/>
          </a:xfrm>
        </p:spPr>
        <p:txBody>
          <a:bodyPr>
            <a:normAutofit fontScale="92500" lnSpcReduction="10000"/>
          </a:bodyPr>
          <a:lstStyle/>
          <a:p>
            <a:pPr marL="571500" lvl="0" indent="-457200">
              <a:buFont typeface="Arial" panose="020B0604020202020204" pitchFamily="34" charset="0"/>
              <a:buChar char="•"/>
            </a:pPr>
            <a:r>
              <a:rPr lang="en-US" sz="2800" dirty="0" smtClean="0">
                <a:latin typeface="+mj-lt"/>
              </a:rPr>
              <a:t>School employees authorized to hold public school concealed weapons permit</a:t>
            </a:r>
          </a:p>
          <a:p>
            <a:pPr marL="571500" lvl="0" indent="-457200">
              <a:buFont typeface="Arial" panose="020B0604020202020204" pitchFamily="34" charset="0"/>
              <a:buChar char="•"/>
            </a:pPr>
            <a:r>
              <a:rPr lang="en-US" sz="2800" dirty="0" smtClean="0">
                <a:latin typeface="+mj-lt"/>
              </a:rPr>
              <a:t>Purpose is to allow for responding to live shooters or imminent threat of live shooters</a:t>
            </a:r>
          </a:p>
          <a:p>
            <a:pPr marL="571500" lvl="0" indent="-457200">
              <a:buFont typeface="Arial" panose="020B0604020202020204" pitchFamily="34" charset="0"/>
              <a:buChar char="•"/>
            </a:pPr>
            <a:r>
              <a:rPr lang="en-US" sz="2800" dirty="0" smtClean="0">
                <a:latin typeface="+mj-lt"/>
              </a:rPr>
              <a:t>Procedural requirements for possession and use of concealed weapons pursuant to the public school concealed weapons permit on school campus</a:t>
            </a:r>
          </a:p>
          <a:p>
            <a:pPr marL="571500" indent="-457200">
              <a:buFont typeface="Arial" panose="020B0604020202020204" pitchFamily="34" charset="0"/>
              <a:buChar char="•"/>
            </a:pPr>
            <a:r>
              <a:rPr lang="en-US" sz="2800" dirty="0" smtClean="0">
                <a:latin typeface="+mj-lt"/>
              </a:rPr>
              <a:t>Status </a:t>
            </a:r>
            <a:r>
              <a:rPr lang="en-US" sz="2800" dirty="0">
                <a:latin typeface="+mj-lt"/>
              </a:rPr>
              <a:t>of </a:t>
            </a:r>
            <a:r>
              <a:rPr lang="en-US" sz="2800" dirty="0" smtClean="0">
                <a:latin typeface="+mj-lt"/>
              </a:rPr>
              <a:t>H.3052</a:t>
            </a:r>
            <a:endParaRPr lang="en-US" sz="2800" dirty="0">
              <a:latin typeface="+mj-lt"/>
            </a:endParaRPr>
          </a:p>
          <a:p>
            <a:pPr marL="864108" lvl="1" indent="-457200">
              <a:buFont typeface="Wingdings" panose="05000000000000000000" pitchFamily="2" charset="2"/>
              <a:buChar char="ü"/>
            </a:pPr>
            <a:r>
              <a:rPr lang="en-US" sz="2800" dirty="0" smtClean="0">
                <a:latin typeface="+mj-lt"/>
              </a:rPr>
              <a:t>Introduced and read first into House (1/10/17)</a:t>
            </a:r>
            <a:endParaRPr lang="en-US" sz="2800" dirty="0">
              <a:latin typeface="+mj-lt"/>
            </a:endParaRPr>
          </a:p>
          <a:p>
            <a:pPr marL="864108" lvl="1" indent="-457200">
              <a:buFont typeface="Wingdings" panose="05000000000000000000" pitchFamily="2" charset="2"/>
              <a:buChar char="ü"/>
            </a:pPr>
            <a:r>
              <a:rPr lang="en-US" sz="2800" dirty="0" smtClean="0">
                <a:latin typeface="+mj-lt"/>
              </a:rPr>
              <a:t>Referred </a:t>
            </a:r>
            <a:r>
              <a:rPr lang="en-US" sz="2800" dirty="0">
                <a:latin typeface="+mj-lt"/>
              </a:rPr>
              <a:t>to House Committee on Judiciary </a:t>
            </a:r>
            <a:r>
              <a:rPr lang="en-US" sz="2800" dirty="0" smtClean="0">
                <a:latin typeface="+mj-lt"/>
              </a:rPr>
              <a:t>(1/10/17)</a:t>
            </a:r>
            <a:endParaRPr lang="en-US" sz="2800" dirty="0">
              <a:latin typeface="+mj-lt"/>
            </a:endParaRPr>
          </a:p>
          <a:p>
            <a:pPr marL="864108" lvl="1" indent="-457200">
              <a:buFont typeface="Wingdings" panose="05000000000000000000" pitchFamily="2" charset="2"/>
              <a:buChar char="ü"/>
            </a:pPr>
            <a:endParaRPr lang="en-US" sz="2800" dirty="0"/>
          </a:p>
        </p:txBody>
      </p:sp>
      <p:sp>
        <p:nvSpPr>
          <p:cNvPr id="6" name="TextBox 5"/>
          <p:cNvSpPr txBox="1"/>
          <p:nvPr/>
        </p:nvSpPr>
        <p:spPr>
          <a:xfrm>
            <a:off x="-76200" y="6400800"/>
            <a:ext cx="9220200" cy="646331"/>
          </a:xfrm>
          <a:prstGeom prst="rect">
            <a:avLst/>
          </a:prstGeom>
          <a:noFill/>
        </p:spPr>
        <p:txBody>
          <a:bodyPr wrap="square" rtlCol="0">
            <a:spAutoFit/>
          </a:bodyPr>
          <a:lstStyle/>
          <a:p>
            <a:pPr algn="ctr"/>
            <a:r>
              <a:rPr lang="en-US" b="1" dirty="0">
                <a:solidFill>
                  <a:srgbClr val="92D050"/>
                </a:solidFill>
              </a:rPr>
              <a:t>AIKEN COUNTY PUBLIC SCHOOL DISTRICT    </a:t>
            </a:r>
            <a:r>
              <a:rPr lang="en-US" b="1" dirty="0" smtClean="0">
                <a:solidFill>
                  <a:srgbClr val="92D050"/>
                </a:solidFill>
              </a:rPr>
              <a:t>                                      </a:t>
            </a:r>
            <a:r>
              <a:rPr lang="en-US" dirty="0" smtClean="0">
                <a:solidFill>
                  <a:schemeClr val="bg1"/>
                </a:solidFill>
              </a:rPr>
              <a:t>Legislative Update</a:t>
            </a:r>
            <a:r>
              <a:rPr lang="en-US" b="1" dirty="0" smtClean="0">
                <a:solidFill>
                  <a:srgbClr val="92D050"/>
                </a:solidFill>
                <a:latin typeface="Calibri" panose="020F0502020204030204" pitchFamily="34" charset="0"/>
              </a:rPr>
              <a:t>|</a:t>
            </a:r>
            <a:r>
              <a:rPr lang="en-US" b="1" dirty="0" smtClean="0">
                <a:solidFill>
                  <a:schemeClr val="bg1"/>
                </a:solidFill>
              </a:rPr>
              <a:t> </a:t>
            </a:r>
            <a:r>
              <a:rPr lang="en-US" b="1" dirty="0">
                <a:solidFill>
                  <a:srgbClr val="92D050"/>
                </a:solidFill>
                <a:latin typeface="Calibri" panose="020F0502020204030204" pitchFamily="34" charset="0"/>
              </a:rPr>
              <a:t>|</a:t>
            </a:r>
            <a:r>
              <a:rPr lang="en-US" b="1" dirty="0">
                <a:solidFill>
                  <a:schemeClr val="bg1"/>
                </a:solidFill>
              </a:rPr>
              <a:t> </a:t>
            </a:r>
            <a:r>
              <a:rPr lang="en-US" cap="small" dirty="0">
                <a:solidFill>
                  <a:schemeClr val="tx1">
                    <a:lumMod val="65000"/>
                    <a:lumOff val="35000"/>
                  </a:schemeClr>
                </a:solidFill>
              </a:rPr>
              <a:t>3/27/18</a:t>
            </a:r>
          </a:p>
          <a:p>
            <a:pPr algn="ctr"/>
            <a:r>
              <a:rPr lang="en-US" cap="small" dirty="0" smtClean="0">
                <a:solidFill>
                  <a:schemeClr val="tx1">
                    <a:lumMod val="65000"/>
                    <a:lumOff val="35000"/>
                  </a:schemeClr>
                </a:solidFill>
              </a:rPr>
              <a:t>8</a:t>
            </a:r>
            <a:endParaRPr lang="en-US" cap="small" dirty="0">
              <a:solidFill>
                <a:schemeClr val="tx1">
                  <a:lumMod val="65000"/>
                  <a:lumOff val="35000"/>
                </a:schemeClr>
              </a:solidFill>
            </a:endParaRPr>
          </a:p>
        </p:txBody>
      </p:sp>
    </p:spTree>
    <p:extLst>
      <p:ext uri="{BB962C8B-B14F-4D97-AF65-F5344CB8AC3E}">
        <p14:creationId xmlns:p14="http://schemas.microsoft.com/office/powerpoint/2010/main" val="3739679068"/>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8001000" cy="1584961"/>
          </a:xfrm>
        </p:spPr>
        <p:txBody>
          <a:bodyPr>
            <a:normAutofit/>
          </a:bodyPr>
          <a:lstStyle/>
          <a:p>
            <a:r>
              <a:rPr lang="en-US" sz="4000" spc="600" dirty="0" smtClean="0"/>
              <a:t>Jacob Hall’s Law(S.0085 and H.3330)</a:t>
            </a:r>
            <a:r>
              <a:rPr lang="en-US" dirty="0" smtClean="0">
                <a:solidFill>
                  <a:schemeClr val="tx1">
                    <a:lumMod val="65000"/>
                    <a:lumOff val="35000"/>
                  </a:schemeClr>
                </a:solidFill>
              </a:rPr>
              <a:t/>
            </a:r>
            <a:br>
              <a:rPr lang="en-US" dirty="0" smtClean="0">
                <a:solidFill>
                  <a:schemeClr val="tx1">
                    <a:lumMod val="65000"/>
                    <a:lumOff val="35000"/>
                  </a:schemeClr>
                </a:solidFill>
              </a:rPr>
            </a:br>
            <a:endParaRPr lang="en-US" sz="1300" dirty="0">
              <a:solidFill>
                <a:schemeClr val="tx1">
                  <a:lumMod val="65000"/>
                  <a:lumOff val="35000"/>
                </a:schemeClr>
              </a:solidFill>
            </a:endParaRPr>
          </a:p>
        </p:txBody>
      </p:sp>
      <p:sp>
        <p:nvSpPr>
          <p:cNvPr id="3" name="Content Placeholder 2"/>
          <p:cNvSpPr>
            <a:spLocks noGrp="1"/>
          </p:cNvSpPr>
          <p:nvPr>
            <p:ph idx="1"/>
          </p:nvPr>
        </p:nvSpPr>
        <p:spPr>
          <a:xfrm>
            <a:off x="685800" y="1828800"/>
            <a:ext cx="8016240" cy="4038600"/>
          </a:xfrm>
        </p:spPr>
        <p:txBody>
          <a:bodyPr>
            <a:normAutofit fontScale="70000" lnSpcReduction="20000"/>
          </a:bodyPr>
          <a:lstStyle/>
          <a:p>
            <a:pPr marL="571500" lvl="0" indent="-457200">
              <a:buFont typeface="Arial" panose="020B0604020202020204" pitchFamily="34" charset="0"/>
              <a:buChar char="•"/>
            </a:pPr>
            <a:r>
              <a:rPr lang="en-US" sz="2800" dirty="0" smtClean="0">
                <a:latin typeface="+mj-lt"/>
              </a:rPr>
              <a:t>School employees authorized to hold public school concealed weapons permit</a:t>
            </a:r>
          </a:p>
          <a:p>
            <a:pPr marL="571500" lvl="0" indent="-457200">
              <a:buFont typeface="Arial" panose="020B0604020202020204" pitchFamily="34" charset="0"/>
              <a:buChar char="•"/>
            </a:pPr>
            <a:r>
              <a:rPr lang="en-US" sz="2800" dirty="0" smtClean="0">
                <a:latin typeface="+mj-lt"/>
              </a:rPr>
              <a:t>Purpose is to allow for responding to live shooters or imminent threat of live shooters</a:t>
            </a:r>
          </a:p>
          <a:p>
            <a:pPr marL="571500" lvl="0" indent="-457200">
              <a:buFont typeface="Arial" panose="020B0604020202020204" pitchFamily="34" charset="0"/>
              <a:buChar char="•"/>
            </a:pPr>
            <a:r>
              <a:rPr lang="en-US" sz="2800" dirty="0" smtClean="0">
                <a:latin typeface="+mj-lt"/>
              </a:rPr>
              <a:t>Procedural requirements for possession and use of concealed weapons pursuant to the public school concealed weapons permit on school campus</a:t>
            </a:r>
          </a:p>
          <a:p>
            <a:pPr marL="571500" indent="-457200">
              <a:buFont typeface="Arial" panose="020B0604020202020204" pitchFamily="34" charset="0"/>
              <a:buChar char="•"/>
            </a:pPr>
            <a:r>
              <a:rPr lang="en-US" sz="2800" dirty="0" smtClean="0">
                <a:latin typeface="+mj-lt"/>
              </a:rPr>
              <a:t>Status </a:t>
            </a:r>
            <a:r>
              <a:rPr lang="en-US" sz="2800" dirty="0">
                <a:latin typeface="+mj-lt"/>
              </a:rPr>
              <a:t>of </a:t>
            </a:r>
            <a:r>
              <a:rPr lang="en-US" sz="2800" dirty="0" smtClean="0">
                <a:latin typeface="+mj-lt"/>
              </a:rPr>
              <a:t>S.0085</a:t>
            </a:r>
            <a:endParaRPr lang="en-US" sz="2800" dirty="0">
              <a:latin typeface="+mj-lt"/>
            </a:endParaRPr>
          </a:p>
          <a:p>
            <a:pPr marL="864108" lvl="1" indent="-457200">
              <a:buFont typeface="Wingdings" panose="05000000000000000000" pitchFamily="2" charset="2"/>
              <a:buChar char="ü"/>
            </a:pPr>
            <a:r>
              <a:rPr lang="en-US" sz="2800" dirty="0" smtClean="0">
                <a:latin typeface="+mj-lt"/>
              </a:rPr>
              <a:t>Introduced and read first into Senate (1/10/17)</a:t>
            </a:r>
            <a:endParaRPr lang="en-US" sz="2800" dirty="0">
              <a:latin typeface="+mj-lt"/>
            </a:endParaRPr>
          </a:p>
          <a:p>
            <a:pPr marL="864108" lvl="1" indent="-457200">
              <a:buFont typeface="Wingdings" panose="05000000000000000000" pitchFamily="2" charset="2"/>
              <a:buChar char="ü"/>
            </a:pPr>
            <a:r>
              <a:rPr lang="en-US" sz="2800" dirty="0" smtClean="0">
                <a:latin typeface="+mj-lt"/>
              </a:rPr>
              <a:t>Referred </a:t>
            </a:r>
            <a:r>
              <a:rPr lang="en-US" sz="2800" dirty="0">
                <a:latin typeface="+mj-lt"/>
              </a:rPr>
              <a:t>to </a:t>
            </a:r>
            <a:r>
              <a:rPr lang="en-US" sz="2800" dirty="0" smtClean="0">
                <a:latin typeface="+mj-lt"/>
              </a:rPr>
              <a:t>Senate </a:t>
            </a:r>
            <a:r>
              <a:rPr lang="en-US" sz="2800" dirty="0">
                <a:latin typeface="+mj-lt"/>
              </a:rPr>
              <a:t>Committee on Judiciary </a:t>
            </a:r>
            <a:r>
              <a:rPr lang="en-US" sz="2800" dirty="0" smtClean="0">
                <a:latin typeface="+mj-lt"/>
              </a:rPr>
              <a:t>(1/10/17)</a:t>
            </a:r>
          </a:p>
          <a:p>
            <a:pPr marL="571500" indent="-457200">
              <a:buFont typeface="Arial" panose="020B0604020202020204" pitchFamily="34" charset="0"/>
              <a:buChar char="•"/>
            </a:pPr>
            <a:r>
              <a:rPr lang="en-US" sz="2800" dirty="0">
                <a:latin typeface="+mj-lt"/>
              </a:rPr>
              <a:t>Status of H.3330</a:t>
            </a:r>
          </a:p>
          <a:p>
            <a:pPr marL="864108" lvl="1" indent="-457200">
              <a:buFont typeface="Wingdings" panose="05000000000000000000" pitchFamily="2" charset="2"/>
              <a:buChar char="ü"/>
            </a:pPr>
            <a:r>
              <a:rPr lang="en-US" sz="2800" dirty="0">
                <a:latin typeface="+mj-lt"/>
              </a:rPr>
              <a:t>Introduced and read first into House (</a:t>
            </a:r>
            <a:r>
              <a:rPr lang="en-US" sz="2800" dirty="0" smtClean="0">
                <a:latin typeface="+mj-lt"/>
              </a:rPr>
              <a:t>1/10/17)</a:t>
            </a:r>
            <a:endParaRPr lang="en-US" sz="2800" dirty="0">
              <a:latin typeface="+mj-lt"/>
            </a:endParaRPr>
          </a:p>
          <a:p>
            <a:pPr marL="864108" lvl="1" indent="-457200">
              <a:buFont typeface="Wingdings" panose="05000000000000000000" pitchFamily="2" charset="2"/>
              <a:buChar char="ü"/>
            </a:pPr>
            <a:r>
              <a:rPr lang="en-US" sz="2800" dirty="0">
                <a:latin typeface="+mj-lt"/>
              </a:rPr>
              <a:t>Referred to House Committee on Judiciary (</a:t>
            </a:r>
            <a:r>
              <a:rPr lang="en-US" sz="2800" dirty="0" smtClean="0">
                <a:latin typeface="+mj-lt"/>
              </a:rPr>
              <a:t>1/10/17)</a:t>
            </a:r>
            <a:endParaRPr lang="en-US" sz="2800" dirty="0">
              <a:latin typeface="+mj-lt"/>
            </a:endParaRPr>
          </a:p>
          <a:p>
            <a:pPr marL="864108" lvl="1" indent="-457200">
              <a:buFont typeface="Wingdings" panose="05000000000000000000" pitchFamily="2" charset="2"/>
              <a:buChar char="ü"/>
            </a:pPr>
            <a:endParaRPr lang="en-US" sz="2800" dirty="0">
              <a:latin typeface="+mj-lt"/>
            </a:endParaRPr>
          </a:p>
          <a:p>
            <a:pPr marL="864108" lvl="1" indent="-457200">
              <a:buFont typeface="Wingdings" panose="05000000000000000000" pitchFamily="2" charset="2"/>
              <a:buChar char="ü"/>
            </a:pPr>
            <a:endParaRPr lang="en-US" sz="2800" dirty="0"/>
          </a:p>
        </p:txBody>
      </p:sp>
      <p:sp>
        <p:nvSpPr>
          <p:cNvPr id="6" name="TextBox 5"/>
          <p:cNvSpPr txBox="1"/>
          <p:nvPr/>
        </p:nvSpPr>
        <p:spPr>
          <a:xfrm>
            <a:off x="-76200" y="6400800"/>
            <a:ext cx="9220200" cy="646331"/>
          </a:xfrm>
          <a:prstGeom prst="rect">
            <a:avLst/>
          </a:prstGeom>
          <a:noFill/>
        </p:spPr>
        <p:txBody>
          <a:bodyPr wrap="square" rtlCol="0">
            <a:spAutoFit/>
          </a:bodyPr>
          <a:lstStyle/>
          <a:p>
            <a:pPr algn="ctr"/>
            <a:r>
              <a:rPr lang="en-US" b="1" dirty="0">
                <a:solidFill>
                  <a:srgbClr val="92D050"/>
                </a:solidFill>
              </a:rPr>
              <a:t>AIKEN COUNTY PUBLIC SCHOOL DISTRICT    </a:t>
            </a:r>
            <a:r>
              <a:rPr lang="en-US" b="1" dirty="0" smtClean="0">
                <a:solidFill>
                  <a:srgbClr val="92D050"/>
                </a:solidFill>
              </a:rPr>
              <a:t>                                      </a:t>
            </a:r>
            <a:r>
              <a:rPr lang="en-US" dirty="0" smtClean="0">
                <a:solidFill>
                  <a:schemeClr val="bg1"/>
                </a:solidFill>
              </a:rPr>
              <a:t>Legislative Update</a:t>
            </a:r>
            <a:r>
              <a:rPr lang="en-US" b="1" dirty="0" smtClean="0">
                <a:solidFill>
                  <a:srgbClr val="92D050"/>
                </a:solidFill>
                <a:latin typeface="Calibri" panose="020F0502020204030204" pitchFamily="34" charset="0"/>
              </a:rPr>
              <a:t>|</a:t>
            </a:r>
            <a:r>
              <a:rPr lang="en-US" b="1" dirty="0" smtClean="0">
                <a:solidFill>
                  <a:schemeClr val="bg1"/>
                </a:solidFill>
              </a:rPr>
              <a:t> </a:t>
            </a:r>
            <a:r>
              <a:rPr lang="en-US" b="1" dirty="0">
                <a:solidFill>
                  <a:srgbClr val="92D050"/>
                </a:solidFill>
                <a:latin typeface="Calibri" panose="020F0502020204030204" pitchFamily="34" charset="0"/>
              </a:rPr>
              <a:t>|</a:t>
            </a:r>
            <a:r>
              <a:rPr lang="en-US" b="1" dirty="0">
                <a:solidFill>
                  <a:schemeClr val="bg1"/>
                </a:solidFill>
              </a:rPr>
              <a:t> </a:t>
            </a:r>
            <a:r>
              <a:rPr lang="en-US" cap="small" dirty="0">
                <a:solidFill>
                  <a:schemeClr val="tx1">
                    <a:lumMod val="65000"/>
                    <a:lumOff val="35000"/>
                  </a:schemeClr>
                </a:solidFill>
              </a:rPr>
              <a:t>3/27/18</a:t>
            </a:r>
          </a:p>
          <a:p>
            <a:pPr algn="ctr"/>
            <a:r>
              <a:rPr lang="en-US" cap="small" dirty="0" smtClean="0">
                <a:solidFill>
                  <a:schemeClr val="tx1">
                    <a:lumMod val="65000"/>
                    <a:lumOff val="35000"/>
                  </a:schemeClr>
                </a:solidFill>
              </a:rPr>
              <a:t>8</a:t>
            </a:r>
            <a:endParaRPr lang="en-US" cap="small" dirty="0">
              <a:solidFill>
                <a:schemeClr val="tx1">
                  <a:lumMod val="65000"/>
                  <a:lumOff val="35000"/>
                </a:schemeClr>
              </a:solidFill>
            </a:endParaRPr>
          </a:p>
        </p:txBody>
      </p:sp>
    </p:spTree>
    <p:extLst>
      <p:ext uri="{BB962C8B-B14F-4D97-AF65-F5344CB8AC3E}">
        <p14:creationId xmlns:p14="http://schemas.microsoft.com/office/powerpoint/2010/main" val="2416357919"/>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8001000" cy="1584961"/>
          </a:xfrm>
        </p:spPr>
        <p:txBody>
          <a:bodyPr>
            <a:normAutofit fontScale="90000"/>
          </a:bodyPr>
          <a:lstStyle/>
          <a:p>
            <a:r>
              <a:rPr lang="en-US" sz="4000" spc="600" dirty="0" smtClean="0"/>
              <a:t>Appointed State Superintendent of Education (S.0137, S.0027, and H.3146)</a:t>
            </a:r>
            <a:r>
              <a:rPr lang="en-US" dirty="0" smtClean="0">
                <a:solidFill>
                  <a:schemeClr val="tx1">
                    <a:lumMod val="65000"/>
                    <a:lumOff val="35000"/>
                  </a:schemeClr>
                </a:solidFill>
              </a:rPr>
              <a:t/>
            </a:r>
            <a:br>
              <a:rPr lang="en-US" dirty="0" smtClean="0">
                <a:solidFill>
                  <a:schemeClr val="tx1">
                    <a:lumMod val="65000"/>
                    <a:lumOff val="35000"/>
                  </a:schemeClr>
                </a:solidFill>
              </a:rPr>
            </a:br>
            <a:endParaRPr lang="en-US" sz="1300" dirty="0">
              <a:solidFill>
                <a:schemeClr val="tx1">
                  <a:lumMod val="65000"/>
                  <a:lumOff val="35000"/>
                </a:schemeClr>
              </a:solidFill>
            </a:endParaRPr>
          </a:p>
        </p:txBody>
      </p:sp>
      <p:sp>
        <p:nvSpPr>
          <p:cNvPr id="3" name="Content Placeholder 2"/>
          <p:cNvSpPr>
            <a:spLocks noGrp="1"/>
          </p:cNvSpPr>
          <p:nvPr>
            <p:ph idx="1"/>
          </p:nvPr>
        </p:nvSpPr>
        <p:spPr>
          <a:xfrm>
            <a:off x="685800" y="1828800"/>
            <a:ext cx="8016240" cy="4038600"/>
          </a:xfrm>
        </p:spPr>
        <p:txBody>
          <a:bodyPr>
            <a:normAutofit fontScale="70000" lnSpcReduction="20000"/>
          </a:bodyPr>
          <a:lstStyle/>
          <a:p>
            <a:pPr marL="571500" lvl="0" indent="-457200">
              <a:buFont typeface="Arial" panose="020B0604020202020204" pitchFamily="34" charset="0"/>
              <a:buChar char="•"/>
            </a:pPr>
            <a:r>
              <a:rPr lang="en-US" sz="2800" dirty="0" smtClean="0">
                <a:latin typeface="+mj-lt"/>
              </a:rPr>
              <a:t>Amends South Carolina Constitution to delete State Superintendent of Education from list of elected state officers</a:t>
            </a:r>
          </a:p>
          <a:p>
            <a:pPr marL="571500" lvl="0" indent="-457200">
              <a:buFont typeface="Arial" panose="020B0604020202020204" pitchFamily="34" charset="0"/>
              <a:buChar char="•"/>
            </a:pPr>
            <a:r>
              <a:rPr lang="en-US" sz="2800" dirty="0" smtClean="0">
                <a:latin typeface="+mj-lt"/>
              </a:rPr>
              <a:t>Superintendent of Education appointed by Governor</a:t>
            </a:r>
          </a:p>
          <a:p>
            <a:pPr marL="571500" indent="-457200">
              <a:buFont typeface="Arial" panose="020B0604020202020204" pitchFamily="34" charset="0"/>
              <a:buChar char="•"/>
            </a:pPr>
            <a:r>
              <a:rPr lang="en-US" sz="2800" dirty="0">
                <a:latin typeface="+mj-lt"/>
              </a:rPr>
              <a:t>Status of </a:t>
            </a:r>
            <a:r>
              <a:rPr lang="en-US" sz="2800" dirty="0" smtClean="0">
                <a:latin typeface="+mj-lt"/>
              </a:rPr>
              <a:t>S.0137</a:t>
            </a:r>
          </a:p>
          <a:p>
            <a:pPr marL="864108" lvl="1" indent="-457200">
              <a:buFont typeface="Wingdings" panose="05000000000000000000" pitchFamily="2" charset="2"/>
              <a:buChar char="ü"/>
            </a:pPr>
            <a:r>
              <a:rPr lang="en-US" sz="2800" dirty="0" smtClean="0">
                <a:latin typeface="+mj-lt"/>
              </a:rPr>
              <a:t>Favorable report out of Senate </a:t>
            </a:r>
            <a:r>
              <a:rPr lang="en-US" sz="2800" dirty="0">
                <a:latin typeface="+mj-lt"/>
              </a:rPr>
              <a:t>Committee on </a:t>
            </a:r>
            <a:r>
              <a:rPr lang="en-US" sz="2800" dirty="0" smtClean="0">
                <a:latin typeface="+mj-lt"/>
              </a:rPr>
              <a:t>Judiciary (1/24/18)</a:t>
            </a:r>
            <a:endParaRPr lang="en-US" sz="2800" dirty="0">
              <a:latin typeface="+mj-lt"/>
            </a:endParaRPr>
          </a:p>
          <a:p>
            <a:pPr marL="571500" indent="-457200">
              <a:buFont typeface="Arial" panose="020B0604020202020204" pitchFamily="34" charset="0"/>
              <a:buChar char="•"/>
            </a:pPr>
            <a:r>
              <a:rPr lang="en-US" sz="2800" dirty="0" smtClean="0">
                <a:latin typeface="+mj-lt"/>
              </a:rPr>
              <a:t>Status of S.0027</a:t>
            </a:r>
          </a:p>
          <a:p>
            <a:pPr marL="864108" lvl="1" indent="-457200">
              <a:buFont typeface="Wingdings" panose="05000000000000000000" pitchFamily="2" charset="2"/>
              <a:buChar char="ü"/>
            </a:pPr>
            <a:r>
              <a:rPr lang="en-US" sz="2800" dirty="0" smtClean="0">
                <a:latin typeface="+mj-lt"/>
              </a:rPr>
              <a:t>Favorable report out of </a:t>
            </a:r>
            <a:r>
              <a:rPr lang="en-US" sz="2800" dirty="0">
                <a:latin typeface="+mj-lt"/>
              </a:rPr>
              <a:t>House Committee on Judiciary </a:t>
            </a:r>
            <a:r>
              <a:rPr lang="en-US" sz="2800" dirty="0" smtClean="0">
                <a:latin typeface="+mj-lt"/>
              </a:rPr>
              <a:t>(3/21/18</a:t>
            </a:r>
            <a:r>
              <a:rPr lang="en-US" sz="2800" dirty="0">
                <a:latin typeface="+mj-lt"/>
              </a:rPr>
              <a:t>)</a:t>
            </a:r>
          </a:p>
          <a:p>
            <a:pPr marL="864108" lvl="1" indent="-457200">
              <a:buFont typeface="Wingdings" panose="05000000000000000000" pitchFamily="2" charset="2"/>
              <a:buChar char="ü"/>
            </a:pPr>
            <a:r>
              <a:rPr lang="en-US" sz="2800" dirty="0" smtClean="0">
                <a:latin typeface="+mj-lt"/>
              </a:rPr>
              <a:t>Request for debate on House floor (3/22/18)</a:t>
            </a:r>
          </a:p>
          <a:p>
            <a:pPr marL="571500" indent="-457200">
              <a:buFont typeface="Arial" panose="020B0604020202020204" pitchFamily="34" charset="0"/>
              <a:buChar char="•"/>
            </a:pPr>
            <a:r>
              <a:rPr lang="en-US" sz="2800" dirty="0">
                <a:latin typeface="+mj-lt"/>
              </a:rPr>
              <a:t>Status of </a:t>
            </a:r>
            <a:r>
              <a:rPr lang="en-US" sz="2800" dirty="0" smtClean="0">
                <a:latin typeface="+mj-lt"/>
              </a:rPr>
              <a:t>H.3146</a:t>
            </a:r>
            <a:endParaRPr lang="en-US" sz="2800" dirty="0">
              <a:latin typeface="+mj-lt"/>
            </a:endParaRPr>
          </a:p>
          <a:p>
            <a:pPr marL="864108" lvl="1" indent="-457200">
              <a:buFont typeface="Wingdings" panose="05000000000000000000" pitchFamily="2" charset="2"/>
              <a:buChar char="ü"/>
            </a:pPr>
            <a:r>
              <a:rPr lang="en-US" sz="2800" dirty="0">
                <a:latin typeface="+mj-lt"/>
              </a:rPr>
              <a:t>Read third time and sent to Senate (</a:t>
            </a:r>
            <a:r>
              <a:rPr lang="en-US" sz="2800" dirty="0" smtClean="0">
                <a:latin typeface="+mj-lt"/>
              </a:rPr>
              <a:t>2/23/18</a:t>
            </a:r>
            <a:r>
              <a:rPr lang="en-US" sz="2800" dirty="0">
                <a:latin typeface="+mj-lt"/>
              </a:rPr>
              <a:t>)</a:t>
            </a:r>
          </a:p>
          <a:p>
            <a:pPr marL="864108" lvl="1" indent="-457200">
              <a:buFont typeface="Wingdings" panose="05000000000000000000" pitchFamily="2" charset="2"/>
              <a:buChar char="ü"/>
            </a:pPr>
            <a:r>
              <a:rPr lang="en-US" sz="2800" dirty="0">
                <a:latin typeface="+mj-lt"/>
              </a:rPr>
              <a:t>Introduced into </a:t>
            </a:r>
            <a:r>
              <a:rPr lang="en-US" sz="2800" dirty="0" smtClean="0">
                <a:latin typeface="+mj-lt"/>
              </a:rPr>
              <a:t>Senate </a:t>
            </a:r>
            <a:r>
              <a:rPr lang="en-US" sz="2800" dirty="0">
                <a:latin typeface="+mj-lt"/>
              </a:rPr>
              <a:t>and referred to House Committee on Judiciary (</a:t>
            </a:r>
            <a:r>
              <a:rPr lang="en-US" sz="2800" dirty="0" smtClean="0">
                <a:latin typeface="+mj-lt"/>
              </a:rPr>
              <a:t>2/23/18</a:t>
            </a:r>
            <a:r>
              <a:rPr lang="en-US" sz="2800" dirty="0">
                <a:latin typeface="+mj-lt"/>
              </a:rPr>
              <a:t>)</a:t>
            </a:r>
          </a:p>
          <a:p>
            <a:pPr marL="864108" lvl="1" indent="-457200">
              <a:buFont typeface="Wingdings" panose="05000000000000000000" pitchFamily="2" charset="2"/>
              <a:buChar char="ü"/>
            </a:pPr>
            <a:endParaRPr lang="en-US" sz="2800" dirty="0"/>
          </a:p>
        </p:txBody>
      </p:sp>
      <p:sp>
        <p:nvSpPr>
          <p:cNvPr id="6" name="TextBox 5"/>
          <p:cNvSpPr txBox="1"/>
          <p:nvPr/>
        </p:nvSpPr>
        <p:spPr>
          <a:xfrm>
            <a:off x="-76200" y="6400800"/>
            <a:ext cx="9220200" cy="646331"/>
          </a:xfrm>
          <a:prstGeom prst="rect">
            <a:avLst/>
          </a:prstGeom>
          <a:noFill/>
        </p:spPr>
        <p:txBody>
          <a:bodyPr wrap="square" rtlCol="0">
            <a:spAutoFit/>
          </a:bodyPr>
          <a:lstStyle/>
          <a:p>
            <a:pPr algn="ctr"/>
            <a:r>
              <a:rPr lang="en-US" b="1" dirty="0">
                <a:solidFill>
                  <a:srgbClr val="92D050"/>
                </a:solidFill>
              </a:rPr>
              <a:t>AIKEN COUNTY PUBLIC SCHOOL DISTRICT    </a:t>
            </a:r>
            <a:r>
              <a:rPr lang="en-US" b="1" dirty="0" smtClean="0">
                <a:solidFill>
                  <a:srgbClr val="92D050"/>
                </a:solidFill>
              </a:rPr>
              <a:t>                                      </a:t>
            </a:r>
            <a:r>
              <a:rPr lang="en-US" dirty="0" smtClean="0">
                <a:solidFill>
                  <a:schemeClr val="bg1"/>
                </a:solidFill>
              </a:rPr>
              <a:t>Legislative Update</a:t>
            </a:r>
            <a:r>
              <a:rPr lang="en-US" b="1" dirty="0" smtClean="0">
                <a:solidFill>
                  <a:srgbClr val="92D050"/>
                </a:solidFill>
                <a:latin typeface="Calibri" panose="020F0502020204030204" pitchFamily="34" charset="0"/>
              </a:rPr>
              <a:t>|</a:t>
            </a:r>
            <a:r>
              <a:rPr lang="en-US" b="1" dirty="0" smtClean="0">
                <a:solidFill>
                  <a:schemeClr val="bg1"/>
                </a:solidFill>
              </a:rPr>
              <a:t> </a:t>
            </a:r>
            <a:r>
              <a:rPr lang="en-US" b="1" dirty="0">
                <a:solidFill>
                  <a:srgbClr val="92D050"/>
                </a:solidFill>
                <a:latin typeface="Calibri" panose="020F0502020204030204" pitchFamily="34" charset="0"/>
              </a:rPr>
              <a:t>|</a:t>
            </a:r>
            <a:r>
              <a:rPr lang="en-US" b="1" dirty="0">
                <a:solidFill>
                  <a:schemeClr val="bg1"/>
                </a:solidFill>
              </a:rPr>
              <a:t> </a:t>
            </a:r>
            <a:r>
              <a:rPr lang="en-US" cap="small" dirty="0">
                <a:solidFill>
                  <a:schemeClr val="tx1">
                    <a:lumMod val="65000"/>
                    <a:lumOff val="35000"/>
                  </a:schemeClr>
                </a:solidFill>
              </a:rPr>
              <a:t>3/27/18</a:t>
            </a:r>
          </a:p>
          <a:p>
            <a:pPr algn="ctr"/>
            <a:r>
              <a:rPr lang="en-US" cap="small" dirty="0" smtClean="0">
                <a:solidFill>
                  <a:schemeClr val="tx1">
                    <a:lumMod val="65000"/>
                    <a:lumOff val="35000"/>
                  </a:schemeClr>
                </a:solidFill>
              </a:rPr>
              <a:t>8</a:t>
            </a:r>
            <a:endParaRPr lang="en-US" cap="small" dirty="0">
              <a:solidFill>
                <a:schemeClr val="tx1">
                  <a:lumMod val="65000"/>
                  <a:lumOff val="35000"/>
                </a:schemeClr>
              </a:solidFill>
            </a:endParaRPr>
          </a:p>
        </p:txBody>
      </p:sp>
    </p:spTree>
    <p:extLst>
      <p:ext uri="{BB962C8B-B14F-4D97-AF65-F5344CB8AC3E}">
        <p14:creationId xmlns:p14="http://schemas.microsoft.com/office/powerpoint/2010/main" val="244909710"/>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8001000" cy="990600"/>
          </a:xfrm>
        </p:spPr>
        <p:txBody>
          <a:bodyPr>
            <a:normAutofit fontScale="90000"/>
          </a:bodyPr>
          <a:lstStyle/>
          <a:p>
            <a:r>
              <a:rPr lang="en-US" sz="4000" spc="600" dirty="0" smtClean="0"/>
              <a:t>Pay For Unused Leave(S.888)</a:t>
            </a:r>
            <a:r>
              <a:rPr lang="en-US" dirty="0" smtClean="0">
                <a:solidFill>
                  <a:schemeClr val="tx1">
                    <a:lumMod val="65000"/>
                    <a:lumOff val="35000"/>
                  </a:schemeClr>
                </a:solidFill>
              </a:rPr>
              <a:t/>
            </a:r>
            <a:br>
              <a:rPr lang="en-US" dirty="0" smtClean="0">
                <a:solidFill>
                  <a:schemeClr val="tx1">
                    <a:lumMod val="65000"/>
                    <a:lumOff val="35000"/>
                  </a:schemeClr>
                </a:solidFill>
              </a:rPr>
            </a:br>
            <a:endParaRPr lang="en-US" sz="1300" dirty="0">
              <a:solidFill>
                <a:schemeClr val="tx1">
                  <a:lumMod val="65000"/>
                  <a:lumOff val="35000"/>
                </a:schemeClr>
              </a:solidFill>
            </a:endParaRPr>
          </a:p>
        </p:txBody>
      </p:sp>
      <p:sp>
        <p:nvSpPr>
          <p:cNvPr id="3" name="Content Placeholder 2"/>
          <p:cNvSpPr>
            <a:spLocks noGrp="1"/>
          </p:cNvSpPr>
          <p:nvPr>
            <p:ph idx="1"/>
          </p:nvPr>
        </p:nvSpPr>
        <p:spPr>
          <a:xfrm>
            <a:off x="685800" y="1828800"/>
            <a:ext cx="8016240" cy="4343400"/>
          </a:xfrm>
        </p:spPr>
        <p:txBody>
          <a:bodyPr>
            <a:normAutofit/>
          </a:bodyPr>
          <a:lstStyle/>
          <a:p>
            <a:pPr marL="571500" indent="-457200">
              <a:buFont typeface="Arial" panose="020B0604020202020204" pitchFamily="34" charset="0"/>
              <a:buChar char="•"/>
            </a:pPr>
            <a:r>
              <a:rPr lang="en-US" sz="2800" dirty="0" smtClean="0">
                <a:latin typeface="+mj-lt"/>
              </a:rPr>
              <a:t>Annually provide teachers payment for unused, earned sick and annual leave in excess of 90 days after 7/1/18</a:t>
            </a:r>
          </a:p>
          <a:p>
            <a:pPr marL="571500" indent="-457200">
              <a:buFont typeface="Arial" panose="020B0604020202020204" pitchFamily="34" charset="0"/>
              <a:buChar char="•"/>
            </a:pPr>
            <a:r>
              <a:rPr lang="en-US" sz="2800" dirty="0" smtClean="0">
                <a:latin typeface="+mj-lt"/>
              </a:rPr>
              <a:t>Rate of substitute pay or other amount</a:t>
            </a:r>
          </a:p>
          <a:p>
            <a:pPr marL="571500" indent="-457200">
              <a:buFont typeface="Arial" panose="020B0604020202020204" pitchFamily="34" charset="0"/>
              <a:buChar char="•"/>
            </a:pPr>
            <a:r>
              <a:rPr lang="en-US" sz="2800" dirty="0">
                <a:latin typeface="+mj-lt"/>
              </a:rPr>
              <a:t>Subject to local school board </a:t>
            </a:r>
            <a:r>
              <a:rPr lang="en-US" sz="2800" dirty="0" smtClean="0">
                <a:latin typeface="+mj-lt"/>
              </a:rPr>
              <a:t>approval</a:t>
            </a:r>
          </a:p>
          <a:p>
            <a:pPr marL="576263" indent="-461963">
              <a:buFont typeface="Arial" panose="020B0604020202020204" pitchFamily="34" charset="0"/>
              <a:buChar char="•"/>
            </a:pPr>
            <a:r>
              <a:rPr lang="en-US" sz="2800" dirty="0" smtClean="0">
                <a:latin typeface="+mj-lt"/>
              </a:rPr>
              <a:t>Status of S.888</a:t>
            </a:r>
          </a:p>
          <a:p>
            <a:pPr marL="864108" lvl="1" indent="-457200">
              <a:buFont typeface="Wingdings" panose="05000000000000000000" pitchFamily="2" charset="2"/>
              <a:buChar char="ü"/>
            </a:pPr>
            <a:r>
              <a:rPr lang="en-US" sz="2800" dirty="0" smtClean="0">
                <a:latin typeface="+mj-lt"/>
              </a:rPr>
              <a:t>Read third time and sent to House (2/27/18)</a:t>
            </a:r>
          </a:p>
          <a:p>
            <a:pPr marL="864108" lvl="1" indent="-457200">
              <a:buFont typeface="Wingdings" panose="05000000000000000000" pitchFamily="2" charset="2"/>
              <a:buChar char="ü"/>
            </a:pPr>
            <a:r>
              <a:rPr lang="en-US" sz="2800" dirty="0">
                <a:latin typeface="+mj-lt"/>
              </a:rPr>
              <a:t>Introduced into </a:t>
            </a:r>
            <a:r>
              <a:rPr lang="en-US" sz="2800" dirty="0" smtClean="0">
                <a:latin typeface="+mj-lt"/>
              </a:rPr>
              <a:t>House </a:t>
            </a:r>
            <a:r>
              <a:rPr lang="en-US" sz="2800" dirty="0">
                <a:latin typeface="+mj-lt"/>
              </a:rPr>
              <a:t>and referred to </a:t>
            </a:r>
            <a:r>
              <a:rPr lang="en-US" sz="2800" dirty="0" smtClean="0">
                <a:latin typeface="+mj-lt"/>
              </a:rPr>
              <a:t>House Education and Public Works (2/28/18</a:t>
            </a:r>
            <a:r>
              <a:rPr lang="en-US" sz="2800" dirty="0">
                <a:latin typeface="+mj-lt"/>
              </a:rPr>
              <a:t>)</a:t>
            </a:r>
          </a:p>
          <a:p>
            <a:pPr marL="864108" lvl="1" indent="-457200">
              <a:buFont typeface="Wingdings" panose="05000000000000000000" pitchFamily="2" charset="2"/>
              <a:buChar char="ü"/>
            </a:pPr>
            <a:endParaRPr lang="en-US" sz="2800" dirty="0" smtClean="0">
              <a:latin typeface="+mj-lt"/>
            </a:endParaRPr>
          </a:p>
          <a:p>
            <a:pPr marL="864108" lvl="1" indent="-457200">
              <a:buFont typeface="Wingdings" panose="05000000000000000000" pitchFamily="2" charset="2"/>
              <a:buChar char="ü"/>
            </a:pPr>
            <a:endParaRPr lang="en-US" sz="2800" dirty="0" smtClean="0">
              <a:latin typeface="+mj-lt"/>
            </a:endParaRPr>
          </a:p>
          <a:p>
            <a:pPr marL="864108" lvl="1" indent="-457200">
              <a:buClr>
                <a:schemeClr val="bg2"/>
              </a:buClr>
              <a:buFont typeface="Wingdings" panose="05000000000000000000" pitchFamily="2" charset="2"/>
              <a:buChar char="ü"/>
            </a:pPr>
            <a:endParaRPr lang="en-US" sz="2800" dirty="0">
              <a:latin typeface="+mj-lt"/>
            </a:endParaRPr>
          </a:p>
        </p:txBody>
      </p:sp>
      <p:sp>
        <p:nvSpPr>
          <p:cNvPr id="6" name="TextBox 5"/>
          <p:cNvSpPr txBox="1"/>
          <p:nvPr/>
        </p:nvSpPr>
        <p:spPr>
          <a:xfrm>
            <a:off x="-76200" y="6400800"/>
            <a:ext cx="9220200" cy="646331"/>
          </a:xfrm>
          <a:prstGeom prst="rect">
            <a:avLst/>
          </a:prstGeom>
          <a:noFill/>
        </p:spPr>
        <p:txBody>
          <a:bodyPr wrap="square" rtlCol="0">
            <a:spAutoFit/>
          </a:bodyPr>
          <a:lstStyle/>
          <a:p>
            <a:pPr algn="ctr"/>
            <a:r>
              <a:rPr lang="en-US" b="1" dirty="0">
                <a:solidFill>
                  <a:srgbClr val="92D050"/>
                </a:solidFill>
              </a:rPr>
              <a:t>AIKEN COUNTY PUBLIC SCHOOL DISTRICT    </a:t>
            </a:r>
            <a:r>
              <a:rPr lang="en-US" b="1" dirty="0" smtClean="0">
                <a:solidFill>
                  <a:srgbClr val="92D050"/>
                </a:solidFill>
              </a:rPr>
              <a:t>                                      </a:t>
            </a:r>
            <a:r>
              <a:rPr lang="en-US" dirty="0" smtClean="0">
                <a:solidFill>
                  <a:schemeClr val="bg1"/>
                </a:solidFill>
              </a:rPr>
              <a:t>Legislative Update</a:t>
            </a:r>
            <a:r>
              <a:rPr lang="en-US" b="1" dirty="0" smtClean="0">
                <a:solidFill>
                  <a:srgbClr val="92D050"/>
                </a:solidFill>
                <a:latin typeface="Calibri" panose="020F0502020204030204" pitchFamily="34" charset="0"/>
              </a:rPr>
              <a:t>|</a:t>
            </a:r>
            <a:r>
              <a:rPr lang="en-US" b="1" dirty="0" smtClean="0">
                <a:solidFill>
                  <a:schemeClr val="bg1"/>
                </a:solidFill>
              </a:rPr>
              <a:t> </a:t>
            </a:r>
            <a:r>
              <a:rPr lang="en-US" b="1" dirty="0">
                <a:solidFill>
                  <a:srgbClr val="92D050"/>
                </a:solidFill>
                <a:latin typeface="Calibri" panose="020F0502020204030204" pitchFamily="34" charset="0"/>
              </a:rPr>
              <a:t>|</a:t>
            </a:r>
            <a:r>
              <a:rPr lang="en-US" b="1" dirty="0">
                <a:solidFill>
                  <a:schemeClr val="bg1"/>
                </a:solidFill>
              </a:rPr>
              <a:t> </a:t>
            </a:r>
            <a:r>
              <a:rPr lang="en-US" cap="small" dirty="0">
                <a:solidFill>
                  <a:schemeClr val="tx1">
                    <a:lumMod val="65000"/>
                    <a:lumOff val="35000"/>
                  </a:schemeClr>
                </a:solidFill>
              </a:rPr>
              <a:t>3/27/18</a:t>
            </a:r>
          </a:p>
          <a:p>
            <a:pPr algn="ctr"/>
            <a:r>
              <a:rPr lang="en-US" cap="small" dirty="0" smtClean="0">
                <a:solidFill>
                  <a:schemeClr val="tx1">
                    <a:lumMod val="65000"/>
                    <a:lumOff val="35000"/>
                  </a:schemeClr>
                </a:solidFill>
              </a:rPr>
              <a:t>8</a:t>
            </a:r>
            <a:endParaRPr lang="en-US" cap="small" dirty="0">
              <a:solidFill>
                <a:schemeClr val="tx1">
                  <a:lumMod val="65000"/>
                  <a:lumOff val="35000"/>
                </a:schemeClr>
              </a:solidFill>
            </a:endParaRPr>
          </a:p>
        </p:txBody>
      </p:sp>
    </p:spTree>
    <p:extLst>
      <p:ext uri="{BB962C8B-B14F-4D97-AF65-F5344CB8AC3E}">
        <p14:creationId xmlns:p14="http://schemas.microsoft.com/office/powerpoint/2010/main" val="979860839"/>
      </p:ext>
    </p:extLst>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8001000" cy="990600"/>
          </a:xfrm>
        </p:spPr>
        <p:txBody>
          <a:bodyPr>
            <a:normAutofit/>
          </a:bodyPr>
          <a:lstStyle/>
          <a:p>
            <a:r>
              <a:rPr lang="en-US" sz="4000" spc="600" dirty="0" smtClean="0"/>
              <a:t>Tuition </a:t>
            </a:r>
            <a:r>
              <a:rPr lang="en-US" sz="4000" spc="600" dirty="0"/>
              <a:t>Tax </a:t>
            </a:r>
            <a:r>
              <a:rPr lang="en-US" sz="4000" spc="600" dirty="0" smtClean="0"/>
              <a:t>Credits(H.4077)</a:t>
            </a:r>
            <a:r>
              <a:rPr lang="en-US" dirty="0" smtClean="0">
                <a:solidFill>
                  <a:schemeClr val="tx1">
                    <a:lumMod val="65000"/>
                    <a:lumOff val="35000"/>
                  </a:schemeClr>
                </a:solidFill>
              </a:rPr>
              <a:t/>
            </a:r>
            <a:br>
              <a:rPr lang="en-US" dirty="0" smtClean="0">
                <a:solidFill>
                  <a:schemeClr val="tx1">
                    <a:lumMod val="65000"/>
                    <a:lumOff val="35000"/>
                  </a:schemeClr>
                </a:solidFill>
              </a:rPr>
            </a:br>
            <a:endParaRPr lang="en-US" sz="1300" dirty="0">
              <a:solidFill>
                <a:schemeClr val="tx1">
                  <a:lumMod val="65000"/>
                  <a:lumOff val="35000"/>
                </a:schemeClr>
              </a:solidFill>
            </a:endParaRPr>
          </a:p>
        </p:txBody>
      </p:sp>
      <p:sp>
        <p:nvSpPr>
          <p:cNvPr id="3" name="Content Placeholder 2"/>
          <p:cNvSpPr>
            <a:spLocks noGrp="1"/>
          </p:cNvSpPr>
          <p:nvPr>
            <p:ph idx="1"/>
          </p:nvPr>
        </p:nvSpPr>
        <p:spPr>
          <a:xfrm>
            <a:off x="685800" y="1828800"/>
            <a:ext cx="8016240" cy="4343400"/>
          </a:xfrm>
        </p:spPr>
        <p:txBody>
          <a:bodyPr>
            <a:normAutofit lnSpcReduction="10000"/>
          </a:bodyPr>
          <a:lstStyle/>
          <a:p>
            <a:pPr marL="571500" indent="-457200">
              <a:buFont typeface="Arial" panose="020B0604020202020204" pitchFamily="34" charset="0"/>
              <a:buChar char="•"/>
            </a:pPr>
            <a:r>
              <a:rPr lang="en-US" sz="2800" dirty="0" smtClean="0">
                <a:latin typeface="+mj-lt"/>
              </a:rPr>
              <a:t>Provides </a:t>
            </a:r>
            <a:r>
              <a:rPr lang="en-US" sz="2800" dirty="0">
                <a:latin typeface="+mj-lt"/>
              </a:rPr>
              <a:t>nonprofit scholarship funding to provide grants for defraying educational cost for exceptional needs children</a:t>
            </a:r>
          </a:p>
          <a:p>
            <a:pPr marL="571500" indent="-457200">
              <a:buFont typeface="Arial" panose="020B0604020202020204" pitchFamily="34" charset="0"/>
              <a:buChar char="•"/>
            </a:pPr>
            <a:r>
              <a:rPr lang="en-US" sz="2800" dirty="0">
                <a:latin typeface="+mj-lt"/>
              </a:rPr>
              <a:t>Provides tax credits for individuals or businesses that make contributions made to nonprofit scholarship </a:t>
            </a:r>
            <a:r>
              <a:rPr lang="en-US" sz="2800" dirty="0" smtClean="0">
                <a:latin typeface="+mj-lt"/>
              </a:rPr>
              <a:t>funding</a:t>
            </a:r>
          </a:p>
          <a:p>
            <a:pPr marL="576263" indent="-461963">
              <a:buFont typeface="Arial" panose="020B0604020202020204" pitchFamily="34" charset="0"/>
              <a:buChar char="•"/>
            </a:pPr>
            <a:r>
              <a:rPr lang="en-US" sz="2800" dirty="0" smtClean="0">
                <a:latin typeface="+mj-lt"/>
              </a:rPr>
              <a:t>Status of H.4077</a:t>
            </a:r>
          </a:p>
          <a:p>
            <a:pPr marL="864108" lvl="1" indent="-457200">
              <a:buFont typeface="Wingdings" panose="05000000000000000000" pitchFamily="2" charset="2"/>
              <a:buChar char="ü"/>
            </a:pPr>
            <a:r>
              <a:rPr lang="en-US" sz="2800" dirty="0" smtClean="0">
                <a:latin typeface="+mj-lt"/>
              </a:rPr>
              <a:t>Read third time and sent to Senate (2/16/18)</a:t>
            </a:r>
          </a:p>
          <a:p>
            <a:pPr marL="864108" lvl="1" indent="-457200">
              <a:buFont typeface="Wingdings" panose="05000000000000000000" pitchFamily="2" charset="2"/>
              <a:buChar char="ü"/>
            </a:pPr>
            <a:r>
              <a:rPr lang="en-US" sz="2800" dirty="0" smtClean="0">
                <a:latin typeface="+mj-lt"/>
              </a:rPr>
              <a:t>Introduced into Senate and referred to Senate Committee on Finance (2/20/18)</a:t>
            </a:r>
          </a:p>
          <a:p>
            <a:pPr marL="864108" lvl="1" indent="-457200">
              <a:buClr>
                <a:schemeClr val="bg2"/>
              </a:buClr>
              <a:buFont typeface="Wingdings" panose="05000000000000000000" pitchFamily="2" charset="2"/>
              <a:buChar char="ü"/>
            </a:pPr>
            <a:endParaRPr lang="en-US" sz="2800" dirty="0">
              <a:latin typeface="+mj-lt"/>
            </a:endParaRPr>
          </a:p>
        </p:txBody>
      </p:sp>
      <p:sp>
        <p:nvSpPr>
          <p:cNvPr id="6" name="TextBox 5"/>
          <p:cNvSpPr txBox="1"/>
          <p:nvPr/>
        </p:nvSpPr>
        <p:spPr>
          <a:xfrm>
            <a:off x="-76200" y="6400800"/>
            <a:ext cx="9220200" cy="369332"/>
          </a:xfrm>
          <a:prstGeom prst="rect">
            <a:avLst/>
          </a:prstGeom>
          <a:noFill/>
        </p:spPr>
        <p:txBody>
          <a:bodyPr wrap="square" rtlCol="0">
            <a:spAutoFit/>
          </a:bodyPr>
          <a:lstStyle/>
          <a:p>
            <a:pPr algn="ctr"/>
            <a:r>
              <a:rPr lang="en-US" b="1" dirty="0">
                <a:solidFill>
                  <a:srgbClr val="92D050"/>
                </a:solidFill>
              </a:rPr>
              <a:t>AIKEN COUNTY PUBLIC SCHOOL DISTRICT    </a:t>
            </a:r>
            <a:r>
              <a:rPr lang="en-US" b="1" dirty="0" smtClean="0">
                <a:solidFill>
                  <a:srgbClr val="92D050"/>
                </a:solidFill>
              </a:rPr>
              <a:t>                                      </a:t>
            </a:r>
            <a:r>
              <a:rPr lang="en-US" dirty="0" smtClean="0">
                <a:solidFill>
                  <a:schemeClr val="bg1"/>
                </a:solidFill>
              </a:rPr>
              <a:t>Legislative Update</a:t>
            </a:r>
            <a:r>
              <a:rPr lang="en-US" b="1" dirty="0" smtClean="0">
                <a:solidFill>
                  <a:srgbClr val="92D050"/>
                </a:solidFill>
                <a:latin typeface="Calibri" panose="020F0502020204030204" pitchFamily="34" charset="0"/>
              </a:rPr>
              <a:t>|</a:t>
            </a:r>
            <a:r>
              <a:rPr lang="en-US" b="1" dirty="0" smtClean="0">
                <a:solidFill>
                  <a:schemeClr val="bg1"/>
                </a:solidFill>
              </a:rPr>
              <a:t> </a:t>
            </a:r>
            <a:r>
              <a:rPr lang="en-US" b="1" dirty="0">
                <a:solidFill>
                  <a:srgbClr val="92D050"/>
                </a:solidFill>
                <a:latin typeface="Calibri" panose="020F0502020204030204" pitchFamily="34" charset="0"/>
              </a:rPr>
              <a:t>|</a:t>
            </a:r>
            <a:r>
              <a:rPr lang="en-US" b="1" dirty="0">
                <a:solidFill>
                  <a:schemeClr val="bg1"/>
                </a:solidFill>
              </a:rPr>
              <a:t> </a:t>
            </a:r>
            <a:r>
              <a:rPr lang="en-US" cap="small" dirty="0">
                <a:solidFill>
                  <a:schemeClr val="tx1">
                    <a:lumMod val="65000"/>
                    <a:lumOff val="35000"/>
                  </a:schemeClr>
                </a:solidFill>
              </a:rPr>
              <a:t>3/27/18</a:t>
            </a:r>
          </a:p>
        </p:txBody>
      </p:sp>
    </p:spTree>
    <p:extLst>
      <p:ext uri="{BB962C8B-B14F-4D97-AF65-F5344CB8AC3E}">
        <p14:creationId xmlns:p14="http://schemas.microsoft.com/office/powerpoint/2010/main" val="2689140099"/>
      </p:ext>
    </p:extLst>
  </p:cSld>
  <p:clrMapOvr>
    <a:masterClrMapping/>
  </p:clrMapOvr>
  <p:transition spd="slow">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8001000" cy="1584961"/>
          </a:xfrm>
        </p:spPr>
        <p:txBody>
          <a:bodyPr>
            <a:normAutofit fontScale="90000"/>
          </a:bodyPr>
          <a:lstStyle/>
          <a:p>
            <a:r>
              <a:rPr lang="en-US" sz="4000" spc="600" dirty="0" smtClean="0"/>
              <a:t>Amount of Earnings Which May Be Earned by Retirees (S.0822 and H.4930)</a:t>
            </a:r>
            <a:r>
              <a:rPr lang="en-US" dirty="0" smtClean="0">
                <a:solidFill>
                  <a:schemeClr val="tx1">
                    <a:lumMod val="65000"/>
                    <a:lumOff val="35000"/>
                  </a:schemeClr>
                </a:solidFill>
              </a:rPr>
              <a:t/>
            </a:r>
            <a:br>
              <a:rPr lang="en-US" dirty="0" smtClean="0">
                <a:solidFill>
                  <a:schemeClr val="tx1">
                    <a:lumMod val="65000"/>
                    <a:lumOff val="35000"/>
                  </a:schemeClr>
                </a:solidFill>
              </a:rPr>
            </a:br>
            <a:endParaRPr lang="en-US" sz="1300" dirty="0">
              <a:solidFill>
                <a:schemeClr val="tx1">
                  <a:lumMod val="65000"/>
                  <a:lumOff val="35000"/>
                </a:schemeClr>
              </a:solidFill>
            </a:endParaRPr>
          </a:p>
        </p:txBody>
      </p:sp>
      <p:sp>
        <p:nvSpPr>
          <p:cNvPr id="3" name="Content Placeholder 2"/>
          <p:cNvSpPr>
            <a:spLocks noGrp="1"/>
          </p:cNvSpPr>
          <p:nvPr>
            <p:ph idx="1"/>
          </p:nvPr>
        </p:nvSpPr>
        <p:spPr>
          <a:xfrm>
            <a:off x="685800" y="1828800"/>
            <a:ext cx="8016240" cy="4038600"/>
          </a:xfrm>
        </p:spPr>
        <p:txBody>
          <a:bodyPr>
            <a:normAutofit fontScale="92500" lnSpcReduction="20000"/>
          </a:bodyPr>
          <a:lstStyle/>
          <a:p>
            <a:pPr marL="571500" lvl="0" indent="-457200">
              <a:buFont typeface="Arial" panose="020B0604020202020204" pitchFamily="34" charset="0"/>
              <a:buChar char="•"/>
            </a:pPr>
            <a:r>
              <a:rPr lang="en-US" sz="2800" dirty="0" smtClean="0">
                <a:latin typeface="+mj-lt"/>
              </a:rPr>
              <a:t>Adds </a:t>
            </a:r>
            <a:r>
              <a:rPr lang="en-US" sz="2800" dirty="0">
                <a:latin typeface="+mj-lt"/>
              </a:rPr>
              <a:t>certified educator to list that earnings limitation does not </a:t>
            </a:r>
            <a:r>
              <a:rPr lang="en-US" sz="2800" dirty="0" smtClean="0">
                <a:latin typeface="+mj-lt"/>
              </a:rPr>
              <a:t>apply</a:t>
            </a:r>
          </a:p>
          <a:p>
            <a:pPr marL="571500" indent="-457200">
              <a:buFont typeface="Arial" panose="020B0604020202020204" pitchFamily="34" charset="0"/>
              <a:buChar char="•"/>
            </a:pPr>
            <a:r>
              <a:rPr lang="en-US" sz="2800" dirty="0">
                <a:latin typeface="+mj-lt"/>
              </a:rPr>
              <a:t>Status of </a:t>
            </a:r>
            <a:r>
              <a:rPr lang="en-US" sz="2800" dirty="0" smtClean="0">
                <a:latin typeface="+mj-lt"/>
              </a:rPr>
              <a:t>H.4930</a:t>
            </a:r>
            <a:endParaRPr lang="en-US" sz="2800" dirty="0">
              <a:latin typeface="+mj-lt"/>
            </a:endParaRPr>
          </a:p>
          <a:p>
            <a:pPr marL="864108" lvl="1" indent="-457200">
              <a:buFont typeface="Wingdings" panose="05000000000000000000" pitchFamily="2" charset="2"/>
              <a:buChar char="ü"/>
            </a:pPr>
            <a:r>
              <a:rPr lang="en-US" sz="2800" dirty="0" smtClean="0">
                <a:latin typeface="+mj-lt"/>
              </a:rPr>
              <a:t>Bill Filed (2/14/18)</a:t>
            </a:r>
            <a:endParaRPr lang="en-US" sz="2800" dirty="0">
              <a:latin typeface="+mj-lt"/>
            </a:endParaRPr>
          </a:p>
          <a:p>
            <a:pPr marL="864108" lvl="1" indent="-457200">
              <a:buFont typeface="Wingdings" panose="05000000000000000000" pitchFamily="2" charset="2"/>
              <a:buChar char="ü"/>
            </a:pPr>
            <a:r>
              <a:rPr lang="en-US" sz="2800" dirty="0" smtClean="0">
                <a:latin typeface="+mj-lt"/>
              </a:rPr>
              <a:t>Referred </a:t>
            </a:r>
            <a:r>
              <a:rPr lang="en-US" sz="2800" dirty="0">
                <a:latin typeface="+mj-lt"/>
              </a:rPr>
              <a:t>to Senate Committee on </a:t>
            </a:r>
            <a:r>
              <a:rPr lang="en-US" sz="2800" dirty="0" smtClean="0">
                <a:latin typeface="+mj-lt"/>
              </a:rPr>
              <a:t>Ways and Means (2/14/18)</a:t>
            </a:r>
            <a:endParaRPr lang="en-US" sz="2800" dirty="0">
              <a:latin typeface="+mj-lt"/>
            </a:endParaRPr>
          </a:p>
          <a:p>
            <a:pPr marL="571500" indent="-457200">
              <a:buFont typeface="Arial" panose="020B0604020202020204" pitchFamily="34" charset="0"/>
              <a:buChar char="•"/>
            </a:pPr>
            <a:r>
              <a:rPr lang="en-US" sz="2800" dirty="0" smtClean="0">
                <a:latin typeface="+mj-lt"/>
              </a:rPr>
              <a:t>Status of S.0822</a:t>
            </a:r>
          </a:p>
          <a:p>
            <a:pPr marL="864108" lvl="1" indent="-457200">
              <a:buFont typeface="Wingdings" panose="05000000000000000000" pitchFamily="2" charset="2"/>
              <a:buChar char="ü"/>
            </a:pPr>
            <a:r>
              <a:rPr lang="en-US" sz="2800" dirty="0" smtClean="0">
                <a:latin typeface="+mj-lt"/>
              </a:rPr>
              <a:t>Bill Prefiled (12/6/17)</a:t>
            </a:r>
          </a:p>
          <a:p>
            <a:pPr marL="864108" lvl="1" indent="-457200">
              <a:buFont typeface="Wingdings" panose="05000000000000000000" pitchFamily="2" charset="2"/>
              <a:buChar char="ü"/>
            </a:pPr>
            <a:r>
              <a:rPr lang="en-US" sz="2800" dirty="0" smtClean="0">
                <a:latin typeface="+mj-lt"/>
              </a:rPr>
              <a:t>Introduced and read first time on Senate floor (</a:t>
            </a:r>
            <a:r>
              <a:rPr lang="en-US" sz="2800" dirty="0">
                <a:latin typeface="+mj-lt"/>
              </a:rPr>
              <a:t>1/9/18</a:t>
            </a:r>
            <a:r>
              <a:rPr lang="en-US" sz="2800" dirty="0" smtClean="0">
                <a:latin typeface="+mj-lt"/>
              </a:rPr>
              <a:t>)</a:t>
            </a:r>
          </a:p>
          <a:p>
            <a:pPr marL="864108" lvl="1" indent="-457200">
              <a:buFont typeface="Wingdings" panose="05000000000000000000" pitchFamily="2" charset="2"/>
              <a:buChar char="ü"/>
            </a:pPr>
            <a:r>
              <a:rPr lang="en-US" sz="2800" dirty="0" smtClean="0">
                <a:latin typeface="+mj-lt"/>
              </a:rPr>
              <a:t>Referred to Senate Committee on Finance (1/9/18)</a:t>
            </a:r>
          </a:p>
        </p:txBody>
      </p:sp>
      <p:sp>
        <p:nvSpPr>
          <p:cNvPr id="6" name="TextBox 5"/>
          <p:cNvSpPr txBox="1"/>
          <p:nvPr/>
        </p:nvSpPr>
        <p:spPr>
          <a:xfrm>
            <a:off x="-76200" y="6400800"/>
            <a:ext cx="9220200" cy="646331"/>
          </a:xfrm>
          <a:prstGeom prst="rect">
            <a:avLst/>
          </a:prstGeom>
          <a:noFill/>
        </p:spPr>
        <p:txBody>
          <a:bodyPr wrap="square" rtlCol="0">
            <a:spAutoFit/>
          </a:bodyPr>
          <a:lstStyle/>
          <a:p>
            <a:pPr algn="ctr"/>
            <a:r>
              <a:rPr lang="en-US" b="1" dirty="0">
                <a:solidFill>
                  <a:srgbClr val="92D050"/>
                </a:solidFill>
              </a:rPr>
              <a:t>AIKEN COUNTY PUBLIC SCHOOL DISTRICT    </a:t>
            </a:r>
            <a:r>
              <a:rPr lang="en-US" b="1" dirty="0" smtClean="0">
                <a:solidFill>
                  <a:srgbClr val="92D050"/>
                </a:solidFill>
              </a:rPr>
              <a:t>                                      </a:t>
            </a:r>
            <a:r>
              <a:rPr lang="en-US" dirty="0" smtClean="0">
                <a:solidFill>
                  <a:schemeClr val="bg1"/>
                </a:solidFill>
              </a:rPr>
              <a:t>Legislative Update</a:t>
            </a:r>
            <a:r>
              <a:rPr lang="en-US" b="1" dirty="0" smtClean="0">
                <a:solidFill>
                  <a:srgbClr val="92D050"/>
                </a:solidFill>
                <a:latin typeface="Calibri" panose="020F0502020204030204" pitchFamily="34" charset="0"/>
              </a:rPr>
              <a:t>|</a:t>
            </a:r>
            <a:r>
              <a:rPr lang="en-US" b="1" dirty="0" smtClean="0">
                <a:solidFill>
                  <a:schemeClr val="bg1"/>
                </a:solidFill>
              </a:rPr>
              <a:t> </a:t>
            </a:r>
            <a:r>
              <a:rPr lang="en-US" b="1" dirty="0">
                <a:solidFill>
                  <a:srgbClr val="92D050"/>
                </a:solidFill>
                <a:latin typeface="Calibri" panose="020F0502020204030204" pitchFamily="34" charset="0"/>
              </a:rPr>
              <a:t>|</a:t>
            </a:r>
            <a:r>
              <a:rPr lang="en-US" b="1" dirty="0">
                <a:solidFill>
                  <a:schemeClr val="bg1"/>
                </a:solidFill>
              </a:rPr>
              <a:t> </a:t>
            </a:r>
            <a:r>
              <a:rPr lang="en-US" cap="small" dirty="0">
                <a:solidFill>
                  <a:schemeClr val="tx1">
                    <a:lumMod val="65000"/>
                    <a:lumOff val="35000"/>
                  </a:schemeClr>
                </a:solidFill>
              </a:rPr>
              <a:t>3/27/18</a:t>
            </a:r>
          </a:p>
          <a:p>
            <a:pPr algn="ctr"/>
            <a:r>
              <a:rPr lang="en-US" cap="small" dirty="0" smtClean="0">
                <a:solidFill>
                  <a:schemeClr val="tx1">
                    <a:lumMod val="65000"/>
                    <a:lumOff val="35000"/>
                  </a:schemeClr>
                </a:solidFill>
              </a:rPr>
              <a:t>8</a:t>
            </a:r>
            <a:endParaRPr lang="en-US" cap="small" dirty="0">
              <a:solidFill>
                <a:schemeClr val="tx1">
                  <a:lumMod val="65000"/>
                  <a:lumOff val="35000"/>
                </a:schemeClr>
              </a:solidFill>
            </a:endParaRPr>
          </a:p>
        </p:txBody>
      </p:sp>
    </p:spTree>
    <p:extLst>
      <p:ext uri="{BB962C8B-B14F-4D97-AF65-F5344CB8AC3E}">
        <p14:creationId xmlns:p14="http://schemas.microsoft.com/office/powerpoint/2010/main" val="106900065"/>
      </p:ext>
    </p:extLst>
  </p:cSld>
  <p:clrMapOvr>
    <a:masterClrMapping/>
  </p:clrMapOvr>
  <p:transition spd="slow">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8001000" cy="1584961"/>
          </a:xfrm>
        </p:spPr>
        <p:txBody>
          <a:bodyPr>
            <a:normAutofit fontScale="90000"/>
          </a:bodyPr>
          <a:lstStyle/>
          <a:p>
            <a:r>
              <a:rPr lang="en-US" sz="3100" spc="600" dirty="0" smtClean="0"/>
              <a:t>Allow Certain Certified Employees to be Exempt From Retirement Earnings Limitation(S.0828)</a:t>
            </a:r>
            <a:r>
              <a:rPr lang="en-US" dirty="0" smtClean="0">
                <a:solidFill>
                  <a:schemeClr val="tx1">
                    <a:lumMod val="65000"/>
                    <a:lumOff val="35000"/>
                  </a:schemeClr>
                </a:solidFill>
              </a:rPr>
              <a:t/>
            </a:r>
            <a:br>
              <a:rPr lang="en-US" dirty="0" smtClean="0">
                <a:solidFill>
                  <a:schemeClr val="tx1">
                    <a:lumMod val="65000"/>
                    <a:lumOff val="35000"/>
                  </a:schemeClr>
                </a:solidFill>
              </a:rPr>
            </a:br>
            <a:endParaRPr lang="en-US" sz="1300" dirty="0">
              <a:solidFill>
                <a:schemeClr val="tx1">
                  <a:lumMod val="65000"/>
                  <a:lumOff val="35000"/>
                </a:schemeClr>
              </a:solidFill>
            </a:endParaRPr>
          </a:p>
        </p:txBody>
      </p:sp>
      <p:sp>
        <p:nvSpPr>
          <p:cNvPr id="3" name="Content Placeholder 2"/>
          <p:cNvSpPr>
            <a:spLocks noGrp="1"/>
          </p:cNvSpPr>
          <p:nvPr>
            <p:ph idx="1"/>
          </p:nvPr>
        </p:nvSpPr>
        <p:spPr>
          <a:xfrm>
            <a:off x="822960" y="1828800"/>
            <a:ext cx="7787640" cy="4191000"/>
          </a:xfrm>
        </p:spPr>
        <p:txBody>
          <a:bodyPr>
            <a:normAutofit fontScale="92500" lnSpcReduction="10000"/>
          </a:bodyPr>
          <a:lstStyle/>
          <a:p>
            <a:pPr marL="576263" lvl="0" indent="-463550">
              <a:buFont typeface="Arial" panose="020B0604020202020204" pitchFamily="34" charset="0"/>
              <a:buChar char="•"/>
            </a:pPr>
            <a:r>
              <a:rPr lang="en-US" sz="2800" dirty="0" smtClean="0">
                <a:latin typeface="+mj-lt"/>
              </a:rPr>
              <a:t>Adds </a:t>
            </a:r>
            <a:r>
              <a:rPr lang="en-US" sz="2800" dirty="0">
                <a:latin typeface="+mj-lt"/>
              </a:rPr>
              <a:t>certified employee to list that earnings limitation does not </a:t>
            </a:r>
            <a:r>
              <a:rPr lang="en-US" sz="2800" dirty="0" smtClean="0">
                <a:latin typeface="+mj-lt"/>
              </a:rPr>
              <a:t>apply</a:t>
            </a:r>
            <a:endParaRPr lang="en-US" sz="2800" dirty="0">
              <a:latin typeface="+mj-lt"/>
            </a:endParaRPr>
          </a:p>
          <a:p>
            <a:pPr marL="576263" lvl="0" indent="-463550">
              <a:buFont typeface="Arial" panose="020B0604020202020204" pitchFamily="34" charset="0"/>
              <a:buChar char="•"/>
            </a:pPr>
            <a:r>
              <a:rPr lang="en-US" sz="2800" dirty="0">
                <a:latin typeface="+mj-lt"/>
              </a:rPr>
              <a:t>Removes May </a:t>
            </a:r>
            <a:r>
              <a:rPr lang="en-US" sz="2800" dirty="0" smtClean="0">
                <a:latin typeface="+mj-lt"/>
              </a:rPr>
              <a:t>thirty-first </a:t>
            </a:r>
            <a:r>
              <a:rPr lang="en-US" sz="2800" dirty="0">
                <a:latin typeface="+mj-lt"/>
              </a:rPr>
              <a:t>date for considering </a:t>
            </a:r>
            <a:r>
              <a:rPr lang="en-US" sz="2800" dirty="0" smtClean="0">
                <a:latin typeface="+mj-lt"/>
              </a:rPr>
              <a:t>certified employee </a:t>
            </a:r>
            <a:r>
              <a:rPr lang="en-US" sz="2800" dirty="0">
                <a:latin typeface="+mj-lt"/>
              </a:rPr>
              <a:t>for </a:t>
            </a:r>
            <a:r>
              <a:rPr lang="en-US" sz="2800" dirty="0" smtClean="0">
                <a:latin typeface="+mj-lt"/>
              </a:rPr>
              <a:t>employment</a:t>
            </a:r>
          </a:p>
          <a:p>
            <a:pPr marL="576263" lvl="0" indent="-463550">
              <a:buFont typeface="Arial" panose="020B0604020202020204" pitchFamily="34" charset="0"/>
              <a:buChar char="•"/>
            </a:pPr>
            <a:r>
              <a:rPr lang="en-US" sz="2800" dirty="0" smtClean="0">
                <a:latin typeface="+mj-lt"/>
              </a:rPr>
              <a:t>Changes retirement date as of October 31, 2017</a:t>
            </a:r>
          </a:p>
          <a:p>
            <a:pPr marL="576263" indent="-461963">
              <a:buFont typeface="Arial" panose="020B0604020202020204" pitchFamily="34" charset="0"/>
              <a:buChar char="•"/>
            </a:pPr>
            <a:r>
              <a:rPr lang="en-US" sz="2800" dirty="0">
                <a:latin typeface="+mj-lt"/>
              </a:rPr>
              <a:t>Status of </a:t>
            </a:r>
            <a:r>
              <a:rPr lang="en-US" sz="2800" dirty="0" smtClean="0">
                <a:latin typeface="+mj-lt"/>
              </a:rPr>
              <a:t>S.0828</a:t>
            </a:r>
            <a:endParaRPr lang="en-US" sz="2800" dirty="0">
              <a:latin typeface="+mj-lt"/>
            </a:endParaRPr>
          </a:p>
          <a:p>
            <a:pPr marL="858838" lvl="2" indent="-465138">
              <a:buFont typeface="Wingdings" panose="05000000000000000000" pitchFamily="2" charset="2"/>
              <a:buChar char="ü"/>
            </a:pPr>
            <a:r>
              <a:rPr lang="en-US" sz="2800" dirty="0">
                <a:latin typeface="+mj-lt"/>
              </a:rPr>
              <a:t>Bill Prefiled (12/6/17)</a:t>
            </a:r>
          </a:p>
          <a:p>
            <a:pPr marL="863600" lvl="1" indent="-457200">
              <a:buFont typeface="Wingdings" panose="05000000000000000000" pitchFamily="2" charset="2"/>
              <a:buChar char="ü"/>
            </a:pPr>
            <a:r>
              <a:rPr lang="en-US" sz="2800" dirty="0">
                <a:latin typeface="+mj-lt"/>
              </a:rPr>
              <a:t>Introduced and read first time on Senate floor (1/9/18)</a:t>
            </a:r>
          </a:p>
          <a:p>
            <a:pPr marL="863600" lvl="1" indent="-457200">
              <a:buFont typeface="Wingdings" panose="05000000000000000000" pitchFamily="2" charset="2"/>
              <a:buChar char="ü"/>
            </a:pPr>
            <a:r>
              <a:rPr lang="en-US" sz="2800" dirty="0">
                <a:latin typeface="+mj-lt"/>
              </a:rPr>
              <a:t>Referred to Senate Committee on Finance (1/9/18</a:t>
            </a:r>
            <a:r>
              <a:rPr lang="en-US" sz="2800" dirty="0" smtClean="0">
                <a:latin typeface="+mj-lt"/>
              </a:rPr>
              <a:t>)</a:t>
            </a:r>
            <a:endParaRPr lang="en-US" sz="2800" dirty="0">
              <a:latin typeface="+mj-lt"/>
            </a:endParaRPr>
          </a:p>
        </p:txBody>
      </p:sp>
      <p:sp>
        <p:nvSpPr>
          <p:cNvPr id="6" name="TextBox 5"/>
          <p:cNvSpPr txBox="1"/>
          <p:nvPr/>
        </p:nvSpPr>
        <p:spPr>
          <a:xfrm>
            <a:off x="0" y="6400800"/>
            <a:ext cx="9220200" cy="646331"/>
          </a:xfrm>
          <a:prstGeom prst="rect">
            <a:avLst/>
          </a:prstGeom>
          <a:noFill/>
        </p:spPr>
        <p:txBody>
          <a:bodyPr wrap="square" rtlCol="0">
            <a:spAutoFit/>
          </a:bodyPr>
          <a:lstStyle/>
          <a:p>
            <a:pPr algn="ctr"/>
            <a:r>
              <a:rPr lang="en-US" b="1" dirty="0">
                <a:solidFill>
                  <a:srgbClr val="92D050"/>
                </a:solidFill>
              </a:rPr>
              <a:t>AIKEN COUNTY PUBLIC SCHOOL DISTRICT    </a:t>
            </a:r>
            <a:r>
              <a:rPr lang="en-US" b="1" dirty="0" smtClean="0">
                <a:solidFill>
                  <a:srgbClr val="92D050"/>
                </a:solidFill>
              </a:rPr>
              <a:t>                                      </a:t>
            </a:r>
            <a:r>
              <a:rPr lang="en-US" dirty="0" smtClean="0">
                <a:solidFill>
                  <a:schemeClr val="bg1"/>
                </a:solidFill>
              </a:rPr>
              <a:t>Legislative Update</a:t>
            </a:r>
            <a:r>
              <a:rPr lang="en-US" b="1" dirty="0" smtClean="0">
                <a:solidFill>
                  <a:srgbClr val="92D050"/>
                </a:solidFill>
                <a:latin typeface="Calibri" panose="020F0502020204030204" pitchFamily="34" charset="0"/>
              </a:rPr>
              <a:t>|</a:t>
            </a:r>
            <a:r>
              <a:rPr lang="en-US" b="1" dirty="0" smtClean="0">
                <a:solidFill>
                  <a:schemeClr val="bg1"/>
                </a:solidFill>
              </a:rPr>
              <a:t> </a:t>
            </a:r>
            <a:r>
              <a:rPr lang="en-US" b="1" dirty="0">
                <a:solidFill>
                  <a:srgbClr val="92D050"/>
                </a:solidFill>
                <a:latin typeface="Calibri" panose="020F0502020204030204" pitchFamily="34" charset="0"/>
              </a:rPr>
              <a:t>|</a:t>
            </a:r>
            <a:r>
              <a:rPr lang="en-US" b="1" dirty="0">
                <a:solidFill>
                  <a:schemeClr val="bg1"/>
                </a:solidFill>
              </a:rPr>
              <a:t> </a:t>
            </a:r>
            <a:r>
              <a:rPr lang="en-US" cap="small" dirty="0">
                <a:solidFill>
                  <a:schemeClr val="tx1">
                    <a:lumMod val="65000"/>
                    <a:lumOff val="35000"/>
                  </a:schemeClr>
                </a:solidFill>
              </a:rPr>
              <a:t>3/27/18</a:t>
            </a:r>
          </a:p>
          <a:p>
            <a:pPr algn="ctr"/>
            <a:endParaRPr lang="en-US" cap="small" dirty="0">
              <a:solidFill>
                <a:schemeClr val="tx1">
                  <a:lumMod val="65000"/>
                  <a:lumOff val="35000"/>
                </a:schemeClr>
              </a:solidFill>
            </a:endParaRPr>
          </a:p>
        </p:txBody>
      </p:sp>
    </p:spTree>
    <p:extLst>
      <p:ext uri="{BB962C8B-B14F-4D97-AF65-F5344CB8AC3E}">
        <p14:creationId xmlns:p14="http://schemas.microsoft.com/office/powerpoint/2010/main" val="3436559203"/>
      </p:ext>
    </p:extLst>
  </p:cSld>
  <p:clrMapOvr>
    <a:masterClrMapping/>
  </p:clrMapOvr>
  <p:transition spd="slow">
    <p:randomBar dir="vert"/>
  </p:transition>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8305</TotalTime>
  <Words>1038</Words>
  <Application>Microsoft Office PowerPoint</Application>
  <PresentationFormat>On-screen Show (4:3)</PresentationFormat>
  <Paragraphs>216</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Retrospect</vt:lpstr>
      <vt:lpstr>  Legislative Update</vt:lpstr>
      <vt:lpstr>Senate Budget Provisos </vt:lpstr>
      <vt:lpstr>Concealed Weapons For Staff(H.3052) </vt:lpstr>
      <vt:lpstr>Jacob Hall’s Law(S.0085 and H.3330) </vt:lpstr>
      <vt:lpstr>Appointed State Superintendent of Education (S.0137, S.0027, and H.3146) </vt:lpstr>
      <vt:lpstr>Pay For Unused Leave(S.888) </vt:lpstr>
      <vt:lpstr>Tuition Tax Credits(H.4077) </vt:lpstr>
      <vt:lpstr>Amount of Earnings Which May Be Earned by Retirees (S.0822 and H.4930) </vt:lpstr>
      <vt:lpstr>Allow Certain Certified Employees to be Exempt From Retirement Earnings Limitation(S.0828) </vt:lpstr>
      <vt:lpstr>Our Aiken County Schools are Succeeding! </vt:lpstr>
    </vt:vector>
  </TitlesOfParts>
  <Company>ACS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 STUDY –  2015-16 BUDGET</dc:title>
  <dc:creator>Tray Traxler</dc:creator>
  <cp:lastModifiedBy>Keith Liner</cp:lastModifiedBy>
  <cp:revision>479</cp:revision>
  <cp:lastPrinted>2018-03-26T02:22:35Z</cp:lastPrinted>
  <dcterms:created xsi:type="dcterms:W3CDTF">2015-01-14T14:07:42Z</dcterms:created>
  <dcterms:modified xsi:type="dcterms:W3CDTF">2018-03-26T02:22:46Z</dcterms:modified>
</cp:coreProperties>
</file>