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handoutMasterIdLst>
    <p:handoutMasterId r:id="rId10"/>
  </p:handoutMasterIdLst>
  <p:sldIdLst>
    <p:sldId id="256" r:id="rId2"/>
    <p:sldId id="339" r:id="rId3"/>
    <p:sldId id="335" r:id="rId4"/>
    <p:sldId id="328" r:id="rId5"/>
    <p:sldId id="329" r:id="rId6"/>
    <p:sldId id="333" r:id="rId7"/>
    <p:sldId id="263"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97" autoAdjust="0"/>
    <p:restoredTop sz="89504" autoAdjust="0"/>
  </p:normalViewPr>
  <p:slideViewPr>
    <p:cSldViewPr>
      <p:cViewPr varScale="1">
        <p:scale>
          <a:sx n="58" d="100"/>
          <a:sy n="58" d="100"/>
        </p:scale>
        <p:origin x="-368" y="-68"/>
      </p:cViewPr>
      <p:guideLst>
        <p:guide orient="horz" pos="2160"/>
        <p:guide pos="2880"/>
      </p:guideLst>
    </p:cSldViewPr>
  </p:slideViewPr>
  <p:outlineViewPr>
    <p:cViewPr>
      <p:scale>
        <a:sx n="33" d="100"/>
        <a:sy n="33" d="100"/>
      </p:scale>
      <p:origin x="0" y="120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17A2E61-D18C-4853-A7C2-74258DD21BCE}" type="datetimeFigureOut">
              <a:rPr lang="en-US" smtClean="0"/>
              <a:pPr/>
              <a:t>10/10/2014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1CEAB594-D460-4CB6-9E12-70A8CA91477A}" type="slidenum">
              <a:rPr lang="en-US" smtClean="0"/>
              <a:pPr/>
              <a:t>‹#›</a:t>
            </a:fld>
            <a:endParaRPr lang="en-US"/>
          </a:p>
        </p:txBody>
      </p:sp>
    </p:spTree>
    <p:extLst>
      <p:ext uri="{BB962C8B-B14F-4D97-AF65-F5344CB8AC3E}">
        <p14:creationId xmlns:p14="http://schemas.microsoft.com/office/powerpoint/2010/main" val="2880862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FEA3B87-B1C8-4468-A1F2-FD9A55150A1D}" type="datetimeFigureOut">
              <a:rPr lang="en-US" smtClean="0"/>
              <a:pPr/>
              <a:t>10/10/2014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95F7287-B6BD-4AAD-9F12-6D3FBEA72EFD}" type="slidenum">
              <a:rPr lang="en-US" smtClean="0"/>
              <a:pPr/>
              <a:t>‹#›</a:t>
            </a:fld>
            <a:endParaRPr lang="en-US"/>
          </a:p>
        </p:txBody>
      </p:sp>
    </p:spTree>
    <p:extLst>
      <p:ext uri="{BB962C8B-B14F-4D97-AF65-F5344CB8AC3E}">
        <p14:creationId xmlns:p14="http://schemas.microsoft.com/office/powerpoint/2010/main" val="394878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5F7287-B6BD-4AAD-9F12-6D3FBEA72EFD}" type="slidenum">
              <a:rPr lang="en-US" smtClean="0"/>
              <a:pPr/>
              <a:t>6</a:t>
            </a:fld>
            <a:endParaRPr lang="en-US"/>
          </a:p>
        </p:txBody>
      </p:sp>
    </p:spTree>
    <p:extLst>
      <p:ext uri="{BB962C8B-B14F-4D97-AF65-F5344CB8AC3E}">
        <p14:creationId xmlns:p14="http://schemas.microsoft.com/office/powerpoint/2010/main" val="160706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691FC-9DD2-4FAB-A516-12623B3B5C5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B2F4A-D168-490B-8A8B-8D0ABC7584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691FC-9DD2-4FAB-A516-12623B3B5C5A}" type="datetimeFigureOut">
              <a:rPr lang="en-US" smtClean="0"/>
              <a:pPr/>
              <a:t>10/10/2014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B2F4A-D168-490B-8A8B-8D0ABC7584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3825"/>
            <a:ext cx="7772400" cy="2289175"/>
          </a:xfrm>
        </p:spPr>
        <p:txBody>
          <a:bodyPr>
            <a:normAutofit/>
          </a:bodyPr>
          <a:lstStyle/>
          <a:p>
            <a:r>
              <a:rPr lang="en-US" sz="5400" b="1" dirty="0" smtClean="0">
                <a:ln w="19050">
                  <a:solidFill>
                    <a:schemeClr val="tx2">
                      <a:tint val="1000"/>
                    </a:schemeClr>
                  </a:solidFill>
                  <a:prstDash val="solid"/>
                </a:ln>
                <a:solidFill>
                  <a:srgbClr val="006600"/>
                </a:solidFill>
                <a:effectLst>
                  <a:outerShdw blurRad="50000" dist="50800" dir="7500000" algn="tl">
                    <a:srgbClr val="000000">
                      <a:shade val="5000"/>
                      <a:alpha val="35000"/>
                    </a:srgbClr>
                  </a:outerShdw>
                </a:effectLst>
              </a:rPr>
              <a:t>Curriculum and Assessment</a:t>
            </a:r>
            <a:endParaRPr lang="en-US" sz="5400" b="1" dirty="0">
              <a:ln w="19050">
                <a:solidFill>
                  <a:schemeClr val="tx2">
                    <a:tint val="1000"/>
                  </a:schemeClr>
                </a:solidFill>
                <a:prstDash val="solid"/>
              </a:ln>
              <a:solidFill>
                <a:srgbClr val="006600"/>
              </a:solidFill>
              <a:effectLst>
                <a:outerShdw blurRad="50000" dist="50800" dir="7500000" algn="tl">
                  <a:srgbClr val="000000">
                    <a:shade val="5000"/>
                    <a:alpha val="35000"/>
                  </a:srgbClr>
                </a:outerShdw>
              </a:effectLst>
            </a:endParaRPr>
          </a:p>
        </p:txBody>
      </p:sp>
      <p:sp>
        <p:nvSpPr>
          <p:cNvPr id="3" name="Subtitle 2"/>
          <p:cNvSpPr>
            <a:spLocks noGrp="1"/>
          </p:cNvSpPr>
          <p:nvPr>
            <p:ph type="subTitle" idx="1"/>
          </p:nvPr>
        </p:nvSpPr>
        <p:spPr>
          <a:xfrm>
            <a:off x="1371600" y="5181600"/>
            <a:ext cx="6400800" cy="914400"/>
          </a:xfrm>
        </p:spPr>
        <p:txBody>
          <a:bodyPr/>
          <a:lstStyle/>
          <a:p>
            <a:r>
              <a:rPr lang="en-US" dirty="0" smtClean="0">
                <a:ln>
                  <a:solidFill>
                    <a:srgbClr val="006600"/>
                  </a:solidFill>
                </a:ln>
                <a:solidFill>
                  <a:srgbClr val="006600"/>
                </a:solidFill>
              </a:rPr>
              <a:t>October 14, 2014</a:t>
            </a:r>
            <a:endParaRPr lang="en-US" dirty="0">
              <a:ln>
                <a:solidFill>
                  <a:srgbClr val="006600"/>
                </a:solidFill>
              </a:ln>
              <a:solidFill>
                <a:srgbClr val="006600"/>
              </a:solidFill>
            </a:endParaRPr>
          </a:p>
        </p:txBody>
      </p:sp>
      <p:pic>
        <p:nvPicPr>
          <p:cNvPr id="4" name="Picture 3" descr="New Logo"/>
          <p:cNvPicPr>
            <a:picLocks noChangeAspect="1" noChangeArrowheads="1"/>
          </p:cNvPicPr>
          <p:nvPr/>
        </p:nvPicPr>
        <p:blipFill>
          <a:blip r:embed="rId2" cstate="print"/>
          <a:srcRect/>
          <a:stretch>
            <a:fillRect/>
          </a:stretch>
        </p:blipFill>
        <p:spPr bwMode="auto">
          <a:xfrm>
            <a:off x="1447800" y="304800"/>
            <a:ext cx="6096000" cy="27521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New Logo"/>
          <p:cNvPicPr>
            <a:picLocks noChangeAspect="1" noChangeArrowheads="1"/>
          </p:cNvPicPr>
          <p:nvPr/>
        </p:nvPicPr>
        <p:blipFill>
          <a:blip r:embed="rId2" cstate="print"/>
          <a:srcRect/>
          <a:stretch>
            <a:fillRect/>
          </a:stretch>
        </p:blipFill>
        <p:spPr bwMode="auto">
          <a:xfrm>
            <a:off x="6324600" y="5585136"/>
            <a:ext cx="2819400" cy="1272864"/>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Policy IG</a:t>
            </a:r>
            <a:br>
              <a:rPr lang="en-US" dirty="0" smtClean="0"/>
            </a:br>
            <a:r>
              <a:rPr lang="en-US" sz="3600" dirty="0" smtClean="0"/>
              <a:t>Curriculum Development, Adoption, and Review</a:t>
            </a:r>
            <a:endParaRPr lang="en-US" sz="36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a:t>
            </a:r>
            <a:r>
              <a:rPr lang="en-US" dirty="0" err="1" smtClean="0"/>
              <a:t>esign</a:t>
            </a:r>
            <a:r>
              <a:rPr lang="en-US" dirty="0" smtClean="0"/>
              <a:t> </a:t>
            </a:r>
            <a:r>
              <a:rPr lang="en-US" dirty="0"/>
              <a:t>a curriculum to carry out the instructional goals of the district. The curriculum will include a basic program that provides for intellectual growth as well as educational or work-related pursuits beyond high </a:t>
            </a:r>
            <a:r>
              <a:rPr lang="en-US" dirty="0" smtClean="0"/>
              <a:t>school.</a:t>
            </a:r>
          </a:p>
          <a:p>
            <a:pPr marL="0" indent="0">
              <a:buNone/>
            </a:pPr>
            <a:r>
              <a:rPr lang="en-US" dirty="0" smtClean="0"/>
              <a:t>…[C]</a:t>
            </a:r>
            <a:r>
              <a:rPr lang="en-US" dirty="0" err="1" smtClean="0"/>
              <a:t>urriculum</a:t>
            </a:r>
            <a:r>
              <a:rPr lang="en-US" dirty="0" smtClean="0"/>
              <a:t> </a:t>
            </a:r>
            <a:r>
              <a:rPr lang="en-US" dirty="0"/>
              <a:t>development requires the involvement of professional staff members who use the curriculum and are responsible for its implementation. The process also requires the input of concerned parents and, where appropriate, students</a:t>
            </a:r>
            <a:r>
              <a:rPr lang="en-US" dirty="0" smtClean="0"/>
              <a:t>.</a:t>
            </a:r>
            <a:endParaRPr lang="en-US" dirty="0"/>
          </a:p>
        </p:txBody>
      </p:sp>
    </p:spTree>
    <p:extLst>
      <p:ext uri="{BB962C8B-B14F-4D97-AF65-F5344CB8AC3E}">
        <p14:creationId xmlns:p14="http://schemas.microsoft.com/office/powerpoint/2010/main" val="1965687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808038"/>
          </a:xfrm>
        </p:spPr>
        <p:txBody>
          <a:bodyPr>
            <a:normAutofit fontScale="90000"/>
          </a:bodyPr>
          <a:lstStyle/>
          <a:p>
            <a:r>
              <a:rPr lang="en-US" dirty="0"/>
              <a:t>Aiken County Curriculum</a:t>
            </a:r>
            <a:br>
              <a:rPr lang="en-US" dirty="0"/>
            </a:br>
            <a:endParaRPr lang="en-US" dirty="0"/>
          </a:p>
        </p:txBody>
      </p:sp>
      <p:sp>
        <p:nvSpPr>
          <p:cNvPr id="4" name="Content Placeholder 3"/>
          <p:cNvSpPr>
            <a:spLocks noGrp="1"/>
          </p:cNvSpPr>
          <p:nvPr>
            <p:ph idx="1"/>
          </p:nvPr>
        </p:nvSpPr>
        <p:spPr>
          <a:xfrm>
            <a:off x="457200" y="1371600"/>
            <a:ext cx="8229600" cy="4525963"/>
          </a:xfrm>
        </p:spPr>
        <p:txBody>
          <a:bodyPr/>
          <a:lstStyle/>
          <a:p>
            <a:r>
              <a:rPr lang="en-US" dirty="0"/>
              <a:t>Virtual collection of materials</a:t>
            </a:r>
          </a:p>
          <a:p>
            <a:r>
              <a:rPr lang="en-US" dirty="0"/>
              <a:t>Created by Aiken County teachers</a:t>
            </a:r>
          </a:p>
          <a:p>
            <a:r>
              <a:rPr lang="en-US" dirty="0"/>
              <a:t>Addresses the </a:t>
            </a:r>
            <a:r>
              <a:rPr lang="en-US" dirty="0" smtClean="0"/>
              <a:t>Standards</a:t>
            </a:r>
            <a:endParaRPr lang="en-US" dirty="0"/>
          </a:p>
          <a:p>
            <a:r>
              <a:rPr lang="en-US" dirty="0"/>
              <a:t>Continual review and adjustment based on the needs of Aiken County students</a:t>
            </a:r>
          </a:p>
          <a:p>
            <a:r>
              <a:rPr lang="en-US" dirty="0"/>
              <a:t>Evidenced-based best teaching practices</a:t>
            </a:r>
          </a:p>
          <a:p>
            <a:endParaRPr lang="en-US" dirty="0"/>
          </a:p>
        </p:txBody>
      </p:sp>
      <p:pic>
        <p:nvPicPr>
          <p:cNvPr id="6" name="Picture 5" descr="New Logo"/>
          <p:cNvPicPr>
            <a:picLocks noChangeAspect="1" noChangeArrowheads="1"/>
          </p:cNvPicPr>
          <p:nvPr/>
        </p:nvPicPr>
        <p:blipFill>
          <a:blip r:embed="rId2" cstate="print"/>
          <a:srcRect/>
          <a:stretch>
            <a:fillRect/>
          </a:stretch>
        </p:blipFill>
        <p:spPr bwMode="auto">
          <a:xfrm>
            <a:off x="6324600" y="5585136"/>
            <a:ext cx="2819400" cy="1272864"/>
          </a:xfrm>
          <a:prstGeom prst="rect">
            <a:avLst/>
          </a:prstGeom>
          <a:noFill/>
          <a:ln w="9525">
            <a:noFill/>
            <a:miter lim="800000"/>
            <a:headEnd/>
            <a:tailEnd/>
          </a:ln>
        </p:spPr>
      </p:pic>
    </p:spTree>
    <p:extLst>
      <p:ext uri="{BB962C8B-B14F-4D97-AF65-F5344CB8AC3E}">
        <p14:creationId xmlns:p14="http://schemas.microsoft.com/office/powerpoint/2010/main" val="3392601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lstStyle/>
          <a:p>
            <a:r>
              <a:rPr lang="en-US" dirty="0" smtClean="0"/>
              <a:t>English Language Arts</a:t>
            </a:r>
          </a:p>
          <a:p>
            <a:r>
              <a:rPr lang="en-US" dirty="0" smtClean="0"/>
              <a:t>Math</a:t>
            </a:r>
          </a:p>
          <a:p>
            <a:pPr lvl="1"/>
            <a:r>
              <a:rPr lang="en-US" dirty="0" smtClean="0"/>
              <a:t>The time line for completion of ELA and math standards is still March 2015.</a:t>
            </a:r>
          </a:p>
          <a:p>
            <a:r>
              <a:rPr lang="en-US" dirty="0" smtClean="0"/>
              <a:t>Social Studies</a:t>
            </a:r>
          </a:p>
          <a:p>
            <a:r>
              <a:rPr lang="en-US" dirty="0" smtClean="0"/>
              <a:t>Science</a:t>
            </a:r>
          </a:p>
          <a:p>
            <a:endParaRPr lang="en-US" dirty="0"/>
          </a:p>
        </p:txBody>
      </p:sp>
      <p:pic>
        <p:nvPicPr>
          <p:cNvPr id="4" name="Picture 3" descr="New Logo"/>
          <p:cNvPicPr>
            <a:picLocks noChangeAspect="1" noChangeArrowheads="1"/>
          </p:cNvPicPr>
          <p:nvPr/>
        </p:nvPicPr>
        <p:blipFill>
          <a:blip r:embed="rId2" cstate="print"/>
          <a:srcRect/>
          <a:stretch>
            <a:fillRect/>
          </a:stretch>
        </p:blipFill>
        <p:spPr bwMode="auto">
          <a:xfrm>
            <a:off x="6324600" y="5585136"/>
            <a:ext cx="2819400" cy="1272864"/>
          </a:xfrm>
          <a:prstGeom prst="rect">
            <a:avLst/>
          </a:prstGeom>
          <a:noFill/>
          <a:ln w="9525">
            <a:noFill/>
            <a:miter lim="800000"/>
            <a:headEnd/>
            <a:tailEnd/>
          </a:ln>
        </p:spPr>
      </p:pic>
    </p:spTree>
    <p:extLst>
      <p:ext uri="{BB962C8B-B14F-4D97-AF65-F5344CB8AC3E}">
        <p14:creationId xmlns:p14="http://schemas.microsoft.com/office/powerpoint/2010/main" val="3913468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ew Logo"/>
          <p:cNvPicPr>
            <a:picLocks noChangeAspect="1" noChangeArrowheads="1"/>
          </p:cNvPicPr>
          <p:nvPr/>
        </p:nvPicPr>
        <p:blipFill>
          <a:blip r:embed="rId2" cstate="print"/>
          <a:srcRect/>
          <a:stretch>
            <a:fillRect/>
          </a:stretch>
        </p:blipFill>
        <p:spPr bwMode="auto">
          <a:xfrm>
            <a:off x="6324600" y="5585136"/>
            <a:ext cx="2819400" cy="1272864"/>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457200" y="1371601"/>
            <a:ext cx="8229600" cy="4495800"/>
          </a:xfrm>
        </p:spPr>
        <p:txBody>
          <a:bodyPr>
            <a:normAutofit/>
          </a:bodyPr>
          <a:lstStyle/>
          <a:p>
            <a:r>
              <a:rPr lang="en-US" dirty="0" smtClean="0"/>
              <a:t>Work Keys</a:t>
            </a:r>
          </a:p>
          <a:p>
            <a:r>
              <a:rPr lang="en-US" dirty="0" smtClean="0"/>
              <a:t>Pending Award – ACT </a:t>
            </a:r>
          </a:p>
          <a:p>
            <a:pPr lvl="1"/>
            <a:r>
              <a:rPr lang="en-US" dirty="0" smtClean="0"/>
              <a:t>Grades 3-8 and 11 2015</a:t>
            </a:r>
          </a:p>
          <a:p>
            <a:pPr lvl="1"/>
            <a:r>
              <a:rPr lang="en-US" dirty="0" smtClean="0"/>
              <a:t>Grades 3-9 and 11 2016 *</a:t>
            </a:r>
          </a:p>
          <a:p>
            <a:pPr lvl="1"/>
            <a:r>
              <a:rPr lang="en-US" dirty="0" smtClean="0"/>
              <a:t>Grades 3-11 2017 *</a:t>
            </a:r>
          </a:p>
          <a:p>
            <a:r>
              <a:rPr lang="en-US" dirty="0" smtClean="0"/>
              <a:t>SC PASS for Science and Social Studies 4-8</a:t>
            </a:r>
          </a:p>
          <a:p>
            <a:r>
              <a:rPr lang="en-US" dirty="0" smtClean="0"/>
              <a:t>EOC – Algebra I, English I, Biology, U. S. History and Constitution</a:t>
            </a:r>
          </a:p>
          <a:p>
            <a:endParaRPr lang="en-US" dirty="0"/>
          </a:p>
        </p:txBody>
      </p:sp>
    </p:spTree>
    <p:extLst>
      <p:ext uri="{BB962C8B-B14F-4D97-AF65-F5344CB8AC3E}">
        <p14:creationId xmlns:p14="http://schemas.microsoft.com/office/powerpoint/2010/main" val="2081150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ew Logo"/>
          <p:cNvPicPr>
            <a:picLocks noChangeAspect="1" noChangeArrowheads="1"/>
          </p:cNvPicPr>
          <p:nvPr/>
        </p:nvPicPr>
        <p:blipFill>
          <a:blip r:embed="rId3" cstate="print"/>
          <a:srcRect/>
          <a:stretch>
            <a:fillRect/>
          </a:stretch>
        </p:blipFill>
        <p:spPr bwMode="auto">
          <a:xfrm>
            <a:off x="6324600" y="5560162"/>
            <a:ext cx="2819400" cy="1272864"/>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Professional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Formative assessment</a:t>
            </a:r>
          </a:p>
          <a:p>
            <a:r>
              <a:rPr lang="en-US" dirty="0" smtClean="0"/>
              <a:t>Professional Learning Communities</a:t>
            </a:r>
          </a:p>
          <a:p>
            <a:r>
              <a:rPr lang="en-US" dirty="0" smtClean="0"/>
              <a:t>Instructional practices</a:t>
            </a:r>
          </a:p>
          <a:p>
            <a:r>
              <a:rPr lang="en-US" dirty="0" smtClean="0"/>
              <a:t>Instructional content</a:t>
            </a:r>
          </a:p>
          <a:p>
            <a:pPr lvl="1"/>
            <a:r>
              <a:rPr lang="en-US" dirty="0" smtClean="0"/>
              <a:t>Reading in Elementary Schools</a:t>
            </a:r>
          </a:p>
          <a:p>
            <a:r>
              <a:rPr lang="en-US" dirty="0" smtClean="0"/>
              <a:t>Instructional technology</a:t>
            </a:r>
          </a:p>
          <a:p>
            <a:r>
              <a:rPr lang="en-US" dirty="0" smtClean="0"/>
              <a:t>STEM</a:t>
            </a:r>
          </a:p>
          <a:p>
            <a:r>
              <a:rPr lang="en-US" dirty="0" smtClean="0"/>
              <a:t>Administrator professional development</a:t>
            </a:r>
          </a:p>
          <a:p>
            <a:r>
              <a:rPr lang="en-US" dirty="0" smtClean="0"/>
              <a:t>HSTW and MMGW</a:t>
            </a:r>
            <a:endParaRPr lang="en-US" dirty="0"/>
          </a:p>
        </p:txBody>
      </p:sp>
    </p:spTree>
    <p:extLst>
      <p:ext uri="{BB962C8B-B14F-4D97-AF65-F5344CB8AC3E}">
        <p14:creationId xmlns:p14="http://schemas.microsoft.com/office/powerpoint/2010/main" val="2478631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sz="7200" dirty="0" smtClean="0"/>
              <a:t>Questions?</a:t>
            </a:r>
            <a:endParaRPr lang="en-US" sz="7200" dirty="0"/>
          </a:p>
        </p:txBody>
      </p:sp>
      <p:pic>
        <p:nvPicPr>
          <p:cNvPr id="4" name="Picture 3" descr="New Logo"/>
          <p:cNvPicPr>
            <a:picLocks noChangeAspect="1" noChangeArrowheads="1"/>
          </p:cNvPicPr>
          <p:nvPr/>
        </p:nvPicPr>
        <p:blipFill>
          <a:blip r:embed="rId2" cstate="print"/>
          <a:srcRect/>
          <a:stretch>
            <a:fillRect/>
          </a:stretch>
        </p:blipFill>
        <p:spPr bwMode="auto">
          <a:xfrm>
            <a:off x="6324600" y="5585136"/>
            <a:ext cx="2819400" cy="12728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4785</TotalTime>
  <Words>212</Words>
  <Application>Microsoft Office PowerPoint</Application>
  <PresentationFormat>On-screen Show (4:3)</PresentationFormat>
  <Paragraphs>37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Curriculum and Assessment</vt:lpstr>
      <vt:lpstr>Policy IG Curriculum Development, Adoption, and Review</vt:lpstr>
      <vt:lpstr>Aiken County Curriculum </vt:lpstr>
      <vt:lpstr>Current Status</vt:lpstr>
      <vt:lpstr>Assessment</vt:lpstr>
      <vt:lpstr>Professional Development</vt:lpstr>
      <vt:lpstr>Questions?</vt:lpstr>
    </vt:vector>
  </TitlesOfParts>
  <Company>ACPS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Annual Update</dc:title>
  <dc:creator>Administrator</dc:creator>
  <cp:lastModifiedBy>Vicky Durden</cp:lastModifiedBy>
  <cp:revision>179</cp:revision>
  <cp:lastPrinted>2014-06-19T12:18:12Z</cp:lastPrinted>
  <dcterms:created xsi:type="dcterms:W3CDTF">2012-03-05T13:37:01Z</dcterms:created>
  <dcterms:modified xsi:type="dcterms:W3CDTF">2014-10-10T16:52:40Z</dcterms:modified>
</cp:coreProperties>
</file>